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E_D4C9D5AF.xml" ContentType="application/vnd.ms-powerpoint.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modernComment_18D_ED88C8C0.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modernComment_174_D2F3E2E9.xml" ContentType="application/vnd.ms-powerpoint.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heme/themeOverride1.xml" ContentType="application/vnd.openxmlformats-officedocument.themeOverr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omments/modernComment_1C2_EF321A16.xml" ContentType="application/vnd.ms-powerpoint.comment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omments/modernComment_1DD_54B22AC8.xml" ContentType="application/vnd.ms-powerpoint.comments+xml"/>
  <Override PartName="/ppt/notesSlides/notesSlide27.xml" ContentType="application/vnd.openxmlformats-officedocument.presentationml.notesSlide+xml"/>
  <Override PartName="/ppt/comments/modernComment_212_1163FF2.xml" ContentType="application/vnd.ms-powerpoint.comment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8.xml" ContentType="application/vnd.openxmlformats-officedocument.presentationml.notesSlide+xml"/>
  <Override PartName="/ppt/theme/themeOverride2.xml" ContentType="application/vnd.openxmlformats-officedocument.themeOverride+xml"/>
  <Override PartName="/ppt/comments/modernComment_219_112026F1.xml" ContentType="application/vnd.ms-powerpoint.comments+xml"/>
  <Override PartName="/ppt/notesSlides/notesSlide29.xml" ContentType="application/vnd.openxmlformats-officedocument.presentationml.notesSlide+xml"/>
  <Override PartName="/ppt/comments/modernComment_15B_B90F1A76.xml" ContentType="application/vnd.ms-powerpoint.comments+xml"/>
  <Override PartName="/ppt/comments/modernComment_213_48769460.xml" ContentType="application/vnd.ms-powerpoint.comments+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omments/modernComment_216_CAAB9B5F.xml" ContentType="application/vnd.ms-powerpoint.comments+xml"/>
  <Override PartName="/ppt/comments/modernComment_135_2F9DC265.xml" ContentType="application/vnd.ms-powerpoint.comments+xml"/>
  <Override PartName="/ppt/comments/modernComment_21D_2ED10C94.xml" ContentType="application/vnd.ms-powerpoint.comments+xml"/>
  <Override PartName="/ppt/comments/modernComment_136_715A1B2C.xml" ContentType="application/vnd.ms-powerpoint.comments+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omments/modernComment_1C9_AFCE3080.xml" ContentType="application/vnd.ms-powerpoint.comment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omments/modernComment_1BA_94909F7F.xml" ContentType="application/vnd.ms-powerpoint.comments+xml"/>
  <Override PartName="/ppt/comments/modernComment_201_DAB46DB6.xml" ContentType="application/vnd.ms-powerpoint.comments+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0"/>
  </p:notesMasterIdLst>
  <p:sldIdLst>
    <p:sldId id="516" r:id="rId5"/>
    <p:sldId id="514" r:id="rId6"/>
    <p:sldId id="515" r:id="rId7"/>
    <p:sldId id="380" r:id="rId8"/>
    <p:sldId id="386" r:id="rId9"/>
    <p:sldId id="270" r:id="rId10"/>
    <p:sldId id="298" r:id="rId11"/>
    <p:sldId id="281" r:id="rId12"/>
    <p:sldId id="299" r:id="rId13"/>
    <p:sldId id="300" r:id="rId14"/>
    <p:sldId id="301" r:id="rId15"/>
    <p:sldId id="384" r:id="rId16"/>
    <p:sldId id="398" r:id="rId17"/>
    <p:sldId id="495" r:id="rId18"/>
    <p:sldId id="397" r:id="rId19"/>
    <p:sldId id="400" r:id="rId20"/>
    <p:sldId id="466" r:id="rId21"/>
    <p:sldId id="510" r:id="rId22"/>
    <p:sldId id="406" r:id="rId23"/>
    <p:sldId id="408" r:id="rId24"/>
    <p:sldId id="407" r:id="rId25"/>
    <p:sldId id="409" r:id="rId26"/>
    <p:sldId id="410" r:id="rId27"/>
    <p:sldId id="527" r:id="rId28"/>
    <p:sldId id="528" r:id="rId29"/>
    <p:sldId id="448" r:id="rId30"/>
    <p:sldId id="388" r:id="rId31"/>
    <p:sldId id="413" r:id="rId32"/>
    <p:sldId id="389" r:id="rId33"/>
    <p:sldId id="325" r:id="rId34"/>
    <p:sldId id="331" r:id="rId35"/>
    <p:sldId id="359" r:id="rId36"/>
    <p:sldId id="520" r:id="rId37"/>
    <p:sldId id="526" r:id="rId38"/>
    <p:sldId id="519" r:id="rId39"/>
    <p:sldId id="364" r:id="rId40"/>
    <p:sldId id="500" r:id="rId41"/>
    <p:sldId id="518" r:id="rId42"/>
    <p:sldId id="327" r:id="rId43"/>
    <p:sldId id="368" r:id="rId44"/>
    <p:sldId id="369" r:id="rId45"/>
    <p:sldId id="341" r:id="rId46"/>
    <p:sldId id="540" r:id="rId47"/>
    <p:sldId id="373" r:id="rId48"/>
    <p:sldId id="374" r:id="rId49"/>
    <p:sldId id="375" r:id="rId50"/>
    <p:sldId id="372" r:id="rId51"/>
    <p:sldId id="405" r:id="rId52"/>
    <p:sldId id="340" r:id="rId53"/>
    <p:sldId id="345" r:id="rId54"/>
    <p:sldId id="428" r:id="rId55"/>
    <p:sldId id="390" r:id="rId56"/>
    <p:sldId id="461" r:id="rId57"/>
    <p:sldId id="492" r:id="rId58"/>
    <p:sldId id="468" r:id="rId59"/>
    <p:sldId id="391" r:id="rId60"/>
    <p:sldId id="469" r:id="rId61"/>
    <p:sldId id="449" r:id="rId62"/>
    <p:sldId id="494" r:id="rId63"/>
    <p:sldId id="471" r:id="rId64"/>
    <p:sldId id="450" r:id="rId65"/>
    <p:sldId id="529" r:id="rId66"/>
    <p:sldId id="470" r:id="rId67"/>
    <p:sldId id="472" r:id="rId68"/>
    <p:sldId id="507" r:id="rId69"/>
    <p:sldId id="479" r:id="rId70"/>
    <p:sldId id="477" r:id="rId71"/>
    <p:sldId id="530" r:id="rId72"/>
    <p:sldId id="463" r:id="rId73"/>
    <p:sldId id="350" r:id="rId74"/>
    <p:sldId id="451" r:id="rId75"/>
    <p:sldId id="454" r:id="rId76"/>
    <p:sldId id="452" r:id="rId77"/>
    <p:sldId id="511" r:id="rId78"/>
    <p:sldId id="462" r:id="rId79"/>
    <p:sldId id="303" r:id="rId80"/>
    <p:sldId id="307" r:id="rId81"/>
    <p:sldId id="304" r:id="rId82"/>
    <p:sldId id="532" r:id="rId83"/>
    <p:sldId id="537" r:id="rId84"/>
    <p:sldId id="347" r:id="rId85"/>
    <p:sldId id="531" r:id="rId86"/>
    <p:sldId id="542" r:id="rId87"/>
    <p:sldId id="534" r:id="rId88"/>
    <p:sldId id="309" r:id="rId89"/>
    <p:sldId id="541" r:id="rId90"/>
    <p:sldId id="310" r:id="rId91"/>
    <p:sldId id="427" r:id="rId92"/>
    <p:sldId id="283" r:id="rId93"/>
    <p:sldId id="395" r:id="rId94"/>
    <p:sldId id="272" r:id="rId95"/>
    <p:sldId id="314" r:id="rId96"/>
    <p:sldId id="315" r:id="rId97"/>
    <p:sldId id="318" r:id="rId98"/>
    <p:sldId id="362" r:id="rId99"/>
    <p:sldId id="320" r:id="rId100"/>
    <p:sldId id="321" r:id="rId101"/>
    <p:sldId id="322" r:id="rId102"/>
    <p:sldId id="489" r:id="rId103"/>
    <p:sldId id="485" r:id="rId104"/>
    <p:sldId id="491" r:id="rId105"/>
    <p:sldId id="486" r:id="rId106"/>
    <p:sldId id="487" r:id="rId107"/>
    <p:sldId id="488" r:id="rId108"/>
    <p:sldId id="457" r:id="rId109"/>
    <p:sldId id="458" r:id="rId110"/>
    <p:sldId id="396" r:id="rId111"/>
    <p:sldId id="499" r:id="rId112"/>
    <p:sldId id="539" r:id="rId113"/>
    <p:sldId id="444" r:id="rId114"/>
    <p:sldId id="332" r:id="rId115"/>
    <p:sldId id="334" r:id="rId116"/>
    <p:sldId id="337" r:id="rId117"/>
    <p:sldId id="338" r:id="rId118"/>
    <p:sldId id="356" r:id="rId119"/>
    <p:sldId id="339" r:id="rId120"/>
    <p:sldId id="355" r:id="rId121"/>
    <p:sldId id="354" r:id="rId122"/>
    <p:sldId id="371" r:id="rId123"/>
    <p:sldId id="436" r:id="rId124"/>
    <p:sldId id="439" r:id="rId125"/>
    <p:sldId id="502" r:id="rId126"/>
    <p:sldId id="437" r:id="rId127"/>
    <p:sldId id="440" r:id="rId128"/>
    <p:sldId id="435" r:id="rId129"/>
    <p:sldId id="441" r:id="rId130"/>
    <p:sldId id="434" r:id="rId131"/>
    <p:sldId id="442" r:id="rId132"/>
    <p:sldId id="513" r:id="rId133"/>
    <p:sldId id="503" r:id="rId134"/>
    <p:sldId id="438" r:id="rId135"/>
    <p:sldId id="504" r:id="rId136"/>
    <p:sldId id="505" r:id="rId137"/>
    <p:sldId id="445" r:id="rId138"/>
    <p:sldId id="456" r:id="rId1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E6A2B16-F43B-AA26-F8EF-4CDC3DDED80E}" name="Berne, Joshua" initials="BJ" userId="S::jberne4@bloomberg.com::fd2ce910-b2bd-4fdd-bba1-2c7ef89da889" providerId="AD"/>
  <p188:author id="{7C38A63F-D3F8-5A0A-768F-B125A0AD6D55}" name="Mungo Gill" initials="MG" userId="Mungo Gill" providerId="None"/>
  <p188:author id="{3F54224E-80AE-2FB7-2DC3-4D6E1DED2DB0}" name="Lakos, John" initials="JL" userId="S::jlakos@bloomberg.com::f18404d7-9068-4762-9810-c3d615d1080b" providerId="AD"/>
  <p188:author id="{A20B7D84-B90D-4C08-527D-ED652F544BAD}" name="Rybka, Andrey" initials="RA" userId="S::arybka@bloomberg.com::7e1c690b-2143-41c7-99f1-1cff79e72e94" providerId="AD"/>
  <p188:author id="{10D3AAF8-A104-C9F6-1328-E73F67342A66}" name="Haas, Chaim" initials="CH" userId="S::chaas30@bloomberg.com::ed471767-591f-4c2d-b318-701314cf8f0d"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6666FF"/>
    <a:srgbClr val="4472C4"/>
    <a:srgbClr val="B686DA"/>
    <a:srgbClr val="D885D8"/>
    <a:srgbClr val="FFC000"/>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A0DB54-F9F6-44CC-B59B-43744AB2426B}" v="10" dt="2025-07-24T01:11:03.4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374" autoAdjust="0"/>
    <p:restoredTop sz="94484" autoAdjust="0"/>
  </p:normalViewPr>
  <p:slideViewPr>
    <p:cSldViewPr snapToGrid="0">
      <p:cViewPr>
        <p:scale>
          <a:sx n="50" d="100"/>
          <a:sy n="50" d="100"/>
        </p:scale>
        <p:origin x="804" y="5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slide" Target="slides/slide114.xml"/><Relationship Id="rId134" Type="http://schemas.openxmlformats.org/officeDocument/2006/relationships/slide" Target="slides/slide130.xml"/><Relationship Id="rId139" Type="http://schemas.openxmlformats.org/officeDocument/2006/relationships/slide" Target="slides/slide135.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notesMaster" Target="notesMasters/notesMaster1.xml"/><Relationship Id="rId145"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presProps" Target="presProps.xml"/><Relationship Id="rId146" Type="http://schemas.microsoft.com/office/2018/10/relationships/authors" Target="author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viewProps" Target="viewProps.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6" Type="http://schemas.openxmlformats.org/officeDocument/2006/relationships/slide" Target="slides/slide12.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ofPieChart>
        <c:ofPieType val="pie"/>
        <c:varyColors val="1"/>
        <c:ser>
          <c:idx val="0"/>
          <c:order val="0"/>
          <c:tx>
            <c:strRef>
              <c:f>Sheet1!$B$1</c:f>
              <c:strCache>
                <c:ptCount val="1"/>
                <c:pt idx="0">
                  <c:v>Percentage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4-520C-46EF-BF42-6A701A68435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20C-46EF-BF42-6A701A68435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1-520C-46EF-BF42-6A701A68435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2-520C-46EF-BF42-6A701A68435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5-520C-46EF-BF42-6A701A684351}"/>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6-520C-46EF-BF42-6A701A684351}"/>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7-520C-46EF-BF42-6A701A684351}"/>
              </c:ext>
            </c:extLst>
          </c:dPt>
          <c:dLbls>
            <c:dLbl>
              <c:idx val="0"/>
              <c:delete val="1"/>
              <c:extLst>
                <c:ext xmlns:c15="http://schemas.microsoft.com/office/drawing/2012/chart" uri="{CE6537A1-D6FC-4f65-9D91-7224C49458BB}"/>
                <c:ext xmlns:c16="http://schemas.microsoft.com/office/drawing/2014/chart" uri="{C3380CC4-5D6E-409C-BE32-E72D297353CC}">
                  <c16:uniqueId val="{00000004-520C-46EF-BF42-6A701A684351}"/>
                </c:ext>
              </c:extLst>
            </c:dLbl>
            <c:dLbl>
              <c:idx val="1"/>
              <c:layout>
                <c:manualLayout>
                  <c:x val="9.9726562500000004E-2"/>
                  <c:y val="-0.13339280865753855"/>
                </c:manualLayout>
              </c:layout>
              <c:tx>
                <c:rich>
                  <a:bodyPr rot="0" spcFirstLastPara="1" vertOverflow="ellipsis" vert="horz" wrap="square" lIns="38100" tIns="19050" rIns="38100" bIns="19050" anchor="ctr" anchorCtr="1">
                    <a:noAutofit/>
                  </a:bodyPr>
                  <a:lstStyle/>
                  <a:p>
                    <a:pPr>
                      <a:defRPr sz="2000" b="0" i="0" u="none" strike="noStrike" kern="1200" baseline="0">
                        <a:solidFill>
                          <a:schemeClr val="tx1">
                            <a:lumMod val="65000"/>
                            <a:lumOff val="35000"/>
                          </a:schemeClr>
                        </a:solidFill>
                        <a:latin typeface="+mn-lt"/>
                        <a:ea typeface="+mn-ea"/>
                        <a:cs typeface="+mn-cs"/>
                      </a:defRPr>
                    </a:pPr>
                    <a:fld id="{C7D536EE-2CBA-41B1-B42B-ACED86E82B8E}" type="CATEGORYNAME">
                      <a:rPr lang="en-US" sz="2000" baseline="0"/>
                      <a:pPr>
                        <a:defRPr sz="2000"/>
                      </a:pPr>
                      <a:t>[CATEGORY NAME]</a:t>
                    </a:fld>
                    <a:r>
                      <a:rPr lang="en-US" sz="2000" baseline="0"/>
                      <a:t>
</a:t>
                    </a:r>
                    <a:fld id="{EF68977D-1356-4A94-B034-416F1F5F186E}" type="PERCENTAGE">
                      <a:rPr lang="en-US" sz="2000" baseline="0"/>
                      <a:pPr>
                        <a:defRPr sz="2000"/>
                      </a:pPr>
                      <a:t>[PERCENTAGE]</a:t>
                    </a:fld>
                    <a:endParaRPr lang="en-US" sz="2000" baseline="0"/>
                  </a:p>
                </c:rich>
              </c:tx>
              <c:spPr>
                <a:noFill/>
                <a:ln>
                  <a:noFill/>
                </a:ln>
                <a:effectLst/>
              </c:spPr>
              <c:txPr>
                <a:bodyPr rot="0" spcFirstLastPara="1" vertOverflow="ellipsis" vert="horz" wrap="square" lIns="38100" tIns="19050" rIns="38100" bIns="19050" anchor="ctr" anchorCtr="1">
                  <a:noAutofit/>
                </a:bodyPr>
                <a:lstStyle/>
                <a:p>
                  <a:pPr>
                    <a:defRPr sz="20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17281249999999998"/>
                      <c:h val="0.19685970288196733"/>
                    </c:manualLayout>
                  </c15:layout>
                  <c15:dlblFieldTable/>
                  <c15:showDataLabelsRange val="0"/>
                </c:ext>
                <c:ext xmlns:c16="http://schemas.microsoft.com/office/drawing/2014/chart" uri="{C3380CC4-5D6E-409C-BE32-E72D297353CC}">
                  <c16:uniqueId val="{00000003-520C-46EF-BF42-6A701A684351}"/>
                </c:ext>
              </c:extLst>
            </c:dLbl>
            <c:dLbl>
              <c:idx val="2"/>
              <c:tx>
                <c:rich>
                  <a:bodyPr/>
                  <a:lstStyle/>
                  <a:p>
                    <a:fld id="{97A98427-8EE6-4D78-A49A-BE403D857FD5}" type="CATEGORYNAME">
                      <a:rPr lang="en-US" sz="1800" baseline="0"/>
                      <a:pPr/>
                      <a:t>[CATEGORY NAME]</a:t>
                    </a:fld>
                    <a:r>
                      <a:rPr lang="en-US" sz="1800" baseline="0"/>
                      <a:t>
</a:t>
                    </a:r>
                    <a:fld id="{886B0D79-2D13-4DAF-A253-4E491BE0267F}"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520C-46EF-BF42-6A701A684351}"/>
                </c:ext>
              </c:extLst>
            </c:dLbl>
            <c:dLbl>
              <c:idx val="3"/>
              <c:layout>
                <c:manualLayout>
                  <c:x val="-5.2904527559055232E-2"/>
                  <c:y val="-0.16021643846243358"/>
                </c:manualLayout>
              </c:layout>
              <c:tx>
                <c:rich>
                  <a:bodyPr/>
                  <a:lstStyle/>
                  <a:p>
                    <a:fld id="{FF348808-B4C8-4988-8DA2-6FD2D3D11177}" type="CATEGORYNAME">
                      <a:rPr lang="en-US" sz="1800" baseline="0"/>
                      <a:pPr/>
                      <a:t>[CATEGORY NAME]</a:t>
                    </a:fld>
                    <a:r>
                      <a:rPr lang="en-US" sz="1800" baseline="0"/>
                      <a:t>
</a:t>
                    </a:r>
                    <a:fld id="{19B32FFD-A8F1-4EA0-B2DC-DB339397ADEE}"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520C-46EF-BF42-6A701A684351}"/>
                </c:ext>
              </c:extLst>
            </c:dLbl>
            <c:dLbl>
              <c:idx val="4"/>
              <c:layout>
                <c:manualLayout>
                  <c:x val="0.1281898375984252"/>
                  <c:y val="0.1350973585198402"/>
                </c:manualLayout>
              </c:layout>
              <c:tx>
                <c:rich>
                  <a:bodyPr/>
                  <a:lstStyle/>
                  <a:p>
                    <a:fld id="{8FD263C0-4D6B-4B6E-8C2F-25059BB56C58}" type="CATEGORYNAME">
                      <a:rPr lang="en-US" sz="1800" baseline="0"/>
                      <a:pPr/>
                      <a:t>[CATEGORY NAME]</a:t>
                    </a:fld>
                    <a:r>
                      <a:rPr lang="en-US" sz="1800" baseline="0"/>
                      <a:t>
</a:t>
                    </a:r>
                    <a:fld id="{C0B8C615-6BC1-463B-961C-CA701CC8DFDA}"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520C-46EF-BF42-6A701A684351}"/>
                </c:ext>
              </c:extLst>
            </c:dLbl>
            <c:dLbl>
              <c:idx val="5"/>
              <c:tx>
                <c:rich>
                  <a:bodyPr/>
                  <a:lstStyle/>
                  <a:p>
                    <a:fld id="{EBB62115-DB7B-4B4B-A8D0-F7A330EC9CF4}" type="CATEGORYNAME">
                      <a:rPr lang="en-US" sz="1800" baseline="0"/>
                      <a:pPr/>
                      <a:t>[CATEGORY NAME]</a:t>
                    </a:fld>
                    <a:r>
                      <a:rPr lang="en-US" sz="1800" baseline="0"/>
                      <a:t>
</a:t>
                    </a:r>
                    <a:fld id="{10E8C703-05BE-467C-B75F-778A0E95472A}"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520C-46EF-BF42-6A701A684351}"/>
                </c:ext>
              </c:extLst>
            </c:dLbl>
            <c:dLbl>
              <c:idx val="6"/>
              <c:delete val="1"/>
              <c:extLst>
                <c:ext xmlns:c15="http://schemas.microsoft.com/office/drawing/2012/chart" uri="{CE6537A1-D6FC-4f65-9D91-7224C49458BB}"/>
                <c:ext xmlns:c16="http://schemas.microsoft.com/office/drawing/2014/chart" uri="{C3380CC4-5D6E-409C-BE32-E72D297353CC}">
                  <c16:uniqueId val="{00000007-520C-46EF-BF42-6A701A684351}"/>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0"/>
            <c:extLst>
              <c:ext xmlns:c15="http://schemas.microsoft.com/office/drawing/2012/chart" uri="{CE6537A1-D6FC-4f65-9D91-7224C49458BB}"/>
            </c:extLst>
          </c:dLbls>
          <c:cat>
            <c:strRef>
              <c:f>Sheet1!$A$2:$A$7</c:f>
              <c:strCache>
                <c:ptCount val="6"/>
                <c:pt idx="0">
                  <c:v>Erroneous Behavior</c:v>
                </c:pt>
                <c:pt idx="1">
                  <c:v>Vector Array Bounds</c:v>
                </c:pt>
                <c:pt idx="2">
                  <c:v>Contract Violations</c:v>
                </c:pt>
                <c:pt idx="3">
                  <c:v>Lifetime Isssues</c:v>
                </c:pt>
                <c:pt idx="4">
                  <c:v>Data Races</c:v>
                </c:pt>
                <c:pt idx="5">
                  <c:v>Other</c:v>
                </c:pt>
              </c:strCache>
            </c:strRef>
          </c:cat>
          <c:val>
            <c:numRef>
              <c:f>Sheet1!$B$2:$B$7</c:f>
              <c:numCache>
                <c:formatCode>General</c:formatCode>
                <c:ptCount val="6"/>
                <c:pt idx="0">
                  <c:v>10</c:v>
                </c:pt>
                <c:pt idx="1">
                  <c:v>65</c:v>
                </c:pt>
                <c:pt idx="2">
                  <c:v>20</c:v>
                </c:pt>
                <c:pt idx="3">
                  <c:v>2</c:v>
                </c:pt>
                <c:pt idx="4">
                  <c:v>2</c:v>
                </c:pt>
                <c:pt idx="5">
                  <c:v>1</c:v>
                </c:pt>
              </c:numCache>
            </c:numRef>
          </c:val>
          <c:extLst>
            <c:ext xmlns:c16="http://schemas.microsoft.com/office/drawing/2014/chart" uri="{C3380CC4-5D6E-409C-BE32-E72D297353CC}">
              <c16:uniqueId val="{00000000-520C-46EF-BF42-6A701A684351}"/>
            </c:ext>
          </c:extLst>
        </c:ser>
        <c:dLbls>
          <c:showLegendKey val="0"/>
          <c:showVal val="0"/>
          <c:showCatName val="0"/>
          <c:showSerName val="0"/>
          <c:showPercent val="0"/>
          <c:showBubbleSize val="0"/>
          <c:showLeaderLines val="0"/>
        </c:dLbls>
        <c:gapWidth val="100"/>
        <c:splitType val="pos"/>
        <c:splitPos val="3"/>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346151953722397E-2"/>
          <c:y val="8.5519568674605334E-2"/>
          <c:w val="0.85183934433263964"/>
          <c:h val="0.771167914355533"/>
        </c:manualLayout>
      </c:layout>
      <c:ofPieChart>
        <c:ofPieType val="pie"/>
        <c:varyColors val="1"/>
        <c:ser>
          <c:idx val="0"/>
          <c:order val="0"/>
          <c:tx>
            <c:strRef>
              <c:f>Sheet1!$B$1</c:f>
              <c:strCache>
                <c:ptCount val="1"/>
                <c:pt idx="0">
                  <c:v>Percentage</c:v>
                </c:pt>
              </c:strCache>
            </c:strRef>
          </c:tx>
          <c:dPt>
            <c:idx val="0"/>
            <c:bubble3D val="0"/>
            <c:spPr>
              <a:solidFill>
                <a:srgbClr val="B686DA"/>
              </a:solidFill>
              <a:ln w="19050">
                <a:solidFill>
                  <a:schemeClr val="lt1"/>
                </a:solidFill>
              </a:ln>
              <a:effectLst/>
            </c:spPr>
            <c:extLst>
              <c:ext xmlns:c16="http://schemas.microsoft.com/office/drawing/2014/chart" uri="{C3380CC4-5D6E-409C-BE32-E72D297353CC}">
                <c16:uniqueId val="{00000004-520C-46EF-BF42-6A701A684351}"/>
              </c:ext>
            </c:extLst>
          </c:dPt>
          <c:dPt>
            <c:idx val="1"/>
            <c:bubble3D val="0"/>
            <c:spPr>
              <a:solidFill>
                <a:srgbClr val="DB85DB"/>
              </a:solidFill>
              <a:ln w="19050">
                <a:solidFill>
                  <a:schemeClr val="lt1"/>
                </a:solidFill>
              </a:ln>
              <a:effectLst/>
            </c:spPr>
            <c:extLst>
              <c:ext xmlns:c16="http://schemas.microsoft.com/office/drawing/2014/chart" uri="{C3380CC4-5D6E-409C-BE32-E72D297353CC}">
                <c16:uniqueId val="{00000003-520C-46EF-BF42-6A701A68435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1-520C-46EF-BF42-6A701A68435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2-520C-46EF-BF42-6A701A68435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5-520C-46EF-BF42-6A701A684351}"/>
              </c:ext>
            </c:extLst>
          </c:dPt>
          <c:dPt>
            <c:idx val="5"/>
            <c:bubble3D val="0"/>
            <c:spPr>
              <a:solidFill>
                <a:srgbClr val="FF0000"/>
              </a:solidFill>
              <a:ln w="19050">
                <a:solidFill>
                  <a:schemeClr val="lt1"/>
                </a:solidFill>
              </a:ln>
              <a:effectLst/>
            </c:spPr>
            <c:extLst>
              <c:ext xmlns:c16="http://schemas.microsoft.com/office/drawing/2014/chart" uri="{C3380CC4-5D6E-409C-BE32-E72D297353CC}">
                <c16:uniqueId val="{00000006-520C-46EF-BF42-6A701A684351}"/>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7-520C-46EF-BF42-6A701A684351}"/>
              </c:ext>
            </c:extLst>
          </c:dPt>
          <c:dLbls>
            <c:dLbl>
              <c:idx val="0"/>
              <c:layout>
                <c:manualLayout>
                  <c:x val="0.14755831003499059"/>
                  <c:y val="8.2384992824172845E-2"/>
                </c:manualLayout>
              </c:layout>
              <c:tx>
                <c:rich>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fld id="{C533AA20-DD0D-4BE1-87DC-8809872C54C3}" type="CATEGORYNAME">
                      <a:rPr lang="en-US" sz="3200" smtClean="0"/>
                      <a:pPr>
                        <a:defRPr sz="3200" b="1"/>
                      </a:pPr>
                      <a:t>[CATEGORY NAME]</a:t>
                    </a:fld>
                    <a:r>
                      <a:rPr lang="en-US" sz="3200" baseline="0"/>
                      <a:t> 99.03%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4311005768936511"/>
                      <c:h val="0.32399014778325119"/>
                    </c:manualLayout>
                  </c15:layout>
                  <c15:dlblFieldTable/>
                  <c15:showDataLabelsRange val="0"/>
                </c:ext>
                <c:ext xmlns:c16="http://schemas.microsoft.com/office/drawing/2014/chart" uri="{C3380CC4-5D6E-409C-BE32-E72D297353CC}">
                  <c16:uniqueId val="{00000004-520C-46EF-BF42-6A701A684351}"/>
                </c:ext>
              </c:extLst>
            </c:dLbl>
            <c:dLbl>
              <c:idx val="1"/>
              <c:delete val="1"/>
              <c:extLst>
                <c:ext xmlns:c15="http://schemas.microsoft.com/office/drawing/2012/chart" uri="{CE6537A1-D6FC-4f65-9D91-7224C49458BB}"/>
                <c:ext xmlns:c16="http://schemas.microsoft.com/office/drawing/2014/chart" uri="{C3380CC4-5D6E-409C-BE32-E72D297353CC}">
                  <c16:uniqueId val="{00000003-520C-46EF-BF42-6A701A684351}"/>
                </c:ext>
              </c:extLst>
            </c:dLbl>
            <c:dLbl>
              <c:idx val="2"/>
              <c:layout>
                <c:manualLayout>
                  <c:x val="4.2325744891112828E-2"/>
                  <c:y val="-0.24282087583879611"/>
                </c:manualLayout>
              </c:layout>
              <c:tx>
                <c:rich>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fld id="{0F478AC8-6AA9-45E2-BC17-F60837EAD035}" type="CATEGORYNAME">
                      <a:rPr lang="en-US" sz="2200"/>
                      <a:pPr>
                        <a:defRPr sz="1600" b="1"/>
                      </a:pPr>
                      <a:t>[CATEGORY NAME]</a:t>
                    </a:fld>
                    <a:r>
                      <a:rPr lang="en-US" sz="2200" baseline="0"/>
                      <a:t>
0.09%</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6683985748856637"/>
                      <c:h val="0.22720453046817424"/>
                    </c:manualLayout>
                  </c15:layout>
                  <c15:dlblFieldTable/>
                  <c15:showDataLabelsRange val="0"/>
                </c:ext>
                <c:ext xmlns:c16="http://schemas.microsoft.com/office/drawing/2014/chart" uri="{C3380CC4-5D6E-409C-BE32-E72D297353CC}">
                  <c16:uniqueId val="{00000001-520C-46EF-BF42-6A701A684351}"/>
                </c:ext>
              </c:extLst>
            </c:dLbl>
            <c:dLbl>
              <c:idx val="3"/>
              <c:layout>
                <c:manualLayout>
                  <c:x val="0.12079570047197934"/>
                  <c:y val="0.11907616073852838"/>
                </c:manualLayout>
              </c:layout>
              <c:tx>
                <c:rich>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fld id="{7DD4CF0A-9E21-45C0-9513-2D16DF84A99D}" type="CATEGORYNAME">
                      <a:rPr lang="en-US" smtClean="0"/>
                      <a:pPr>
                        <a:defRPr sz="1400" b="1"/>
                      </a:pPr>
                      <a:t>[CATEGORY NAME]</a:t>
                    </a:fld>
                    <a:r>
                      <a:rPr lang="en-US" baseline="0"/>
                      <a:t> 0.03%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14570299969611103"/>
                      <c:h val="0.1432758620689655"/>
                    </c:manualLayout>
                  </c15:layout>
                  <c15:dlblFieldTable/>
                  <c15:showDataLabelsRange val="0"/>
                </c:ext>
                <c:ext xmlns:c16="http://schemas.microsoft.com/office/drawing/2014/chart" uri="{C3380CC4-5D6E-409C-BE32-E72D297353CC}">
                  <c16:uniqueId val="{00000002-520C-46EF-BF42-6A701A684351}"/>
                </c:ext>
              </c:extLst>
            </c:dLbl>
            <c:dLbl>
              <c:idx val="4"/>
              <c:layout>
                <c:manualLayout>
                  <c:x val="-9.5921053268619286E-2"/>
                  <c:y val="0.18452368022962648"/>
                </c:manualLayout>
              </c:layout>
              <c:tx>
                <c:rich>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fld id="{5854DA74-87DB-4DD5-B896-2C5A61BB6C3B}" type="CATEGORYNAME">
                      <a:rPr lang="en-US" sz="1800"/>
                      <a:pPr>
                        <a:defRPr sz="1800" b="1"/>
                      </a:pPr>
                      <a:t>[CATEGORY NAME]</a:t>
                    </a:fld>
                    <a:r>
                      <a:rPr lang="en-US" sz="1800" baseline="0"/>
                      <a:t>
0.06%</a:t>
                    </a:r>
                  </a:p>
                </c:rich>
              </c:tx>
              <c:numFmt formatCode="0.00%" sourceLinked="0"/>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520C-46EF-BF42-6A701A684351}"/>
                </c:ext>
              </c:extLst>
            </c:dLbl>
            <c:dLbl>
              <c:idx val="5"/>
              <c:delete val="1"/>
              <c:extLst>
                <c:ext xmlns:c15="http://schemas.microsoft.com/office/drawing/2012/chart" uri="{CE6537A1-D6FC-4f65-9D91-7224C49458BB}"/>
                <c:ext xmlns:c16="http://schemas.microsoft.com/office/drawing/2014/chart" uri="{C3380CC4-5D6E-409C-BE32-E72D297353CC}">
                  <c16:uniqueId val="{00000006-520C-46EF-BF42-6A701A684351}"/>
                </c:ext>
              </c:extLst>
            </c:dLbl>
            <c:dLbl>
              <c:idx val="6"/>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520C-46EF-BF42-6A701A68435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Compiles the same</c:v>
                </c:pt>
                <c:pt idx="1">
                  <c:v>Change in overload resolution</c:v>
                </c:pt>
                <c:pt idx="2">
                  <c:v>Fixed const-correctness bug</c:v>
                </c:pt>
                <c:pt idx="3">
                  <c:v>const-cast needed</c:v>
                </c:pt>
                <c:pt idx="4">
                  <c:v>Destructive checks found</c:v>
                </c:pt>
              </c:strCache>
            </c:strRef>
          </c:cat>
          <c:val>
            <c:numRef>
              <c:f>Sheet1!$B$2:$B$6</c:f>
              <c:numCache>
                <c:formatCode>General</c:formatCode>
                <c:ptCount val="5"/>
                <c:pt idx="0">
                  <c:v>95.15</c:v>
                </c:pt>
                <c:pt idx="1">
                  <c:v>4</c:v>
                </c:pt>
                <c:pt idx="2">
                  <c:v>0.43999999999999995</c:v>
                </c:pt>
                <c:pt idx="3">
                  <c:v>0.125</c:v>
                </c:pt>
                <c:pt idx="4">
                  <c:v>0.28500000000000003</c:v>
                </c:pt>
              </c:numCache>
            </c:numRef>
          </c:val>
          <c:extLst>
            <c:ext xmlns:c16="http://schemas.microsoft.com/office/drawing/2014/chart" uri="{C3380CC4-5D6E-409C-BE32-E72D297353CC}">
              <c16:uniqueId val="{00000000-520C-46EF-BF42-6A701A684351}"/>
            </c:ext>
          </c:extLst>
        </c:ser>
        <c:dLbls>
          <c:showLegendKey val="0"/>
          <c:showVal val="0"/>
          <c:showCatName val="0"/>
          <c:showSerName val="0"/>
          <c:showPercent val="0"/>
          <c:showBubbleSize val="0"/>
          <c:showLeaderLines val="1"/>
        </c:dLbls>
        <c:gapWidth val="100"/>
        <c:splitType val="pos"/>
        <c:splitPos val="3"/>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ofPieChart>
        <c:ofPieType val="pie"/>
        <c:varyColors val="1"/>
        <c:ser>
          <c:idx val="0"/>
          <c:order val="0"/>
          <c:tx>
            <c:strRef>
              <c:f>Sheet1!$B$1</c:f>
              <c:strCache>
                <c:ptCount val="1"/>
                <c:pt idx="0">
                  <c:v>Percentage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4-520C-46EF-BF42-6A701A68435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20C-46EF-BF42-6A701A68435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1-520C-46EF-BF42-6A701A68435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2-520C-46EF-BF42-6A701A68435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5-520C-46EF-BF42-6A701A684351}"/>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6-520C-46EF-BF42-6A701A684351}"/>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7-520C-46EF-BF42-6A701A684351}"/>
              </c:ext>
            </c:extLst>
          </c:dPt>
          <c:dLbls>
            <c:dLbl>
              <c:idx val="0"/>
              <c:delete val="1"/>
              <c:extLst>
                <c:ext xmlns:c15="http://schemas.microsoft.com/office/drawing/2012/chart" uri="{CE6537A1-D6FC-4f65-9D91-7224C49458BB}"/>
                <c:ext xmlns:c16="http://schemas.microsoft.com/office/drawing/2014/chart" uri="{C3380CC4-5D6E-409C-BE32-E72D297353CC}">
                  <c16:uniqueId val="{00000004-520C-46EF-BF42-6A701A684351}"/>
                </c:ext>
              </c:extLst>
            </c:dLbl>
            <c:dLbl>
              <c:idx val="1"/>
              <c:layout>
                <c:manualLayout>
                  <c:x val="9.9726562500000004E-2"/>
                  <c:y val="-0.13339280865753855"/>
                </c:manualLayout>
              </c:layout>
              <c:tx>
                <c:rich>
                  <a:bodyPr rot="0" spcFirstLastPara="1" vertOverflow="ellipsis" vert="horz" wrap="square" lIns="38100" tIns="19050" rIns="38100" bIns="19050" anchor="ctr" anchorCtr="1">
                    <a:noAutofit/>
                  </a:bodyPr>
                  <a:lstStyle/>
                  <a:p>
                    <a:pPr>
                      <a:defRPr sz="2000" b="0" i="0" u="none" strike="noStrike" kern="1200" baseline="0">
                        <a:solidFill>
                          <a:schemeClr val="tx1">
                            <a:lumMod val="65000"/>
                            <a:lumOff val="35000"/>
                          </a:schemeClr>
                        </a:solidFill>
                        <a:latin typeface="+mn-lt"/>
                        <a:ea typeface="+mn-ea"/>
                        <a:cs typeface="+mn-cs"/>
                      </a:defRPr>
                    </a:pPr>
                    <a:fld id="{C7D536EE-2CBA-41B1-B42B-ACED86E82B8E}" type="CATEGORYNAME">
                      <a:rPr lang="en-US" sz="2000" baseline="0"/>
                      <a:pPr>
                        <a:defRPr sz="2000"/>
                      </a:pPr>
                      <a:t>[CATEGORY NAME]</a:t>
                    </a:fld>
                    <a:r>
                      <a:rPr lang="en-US" sz="2000" baseline="0"/>
                      <a:t>
</a:t>
                    </a:r>
                    <a:fld id="{EF68977D-1356-4A94-B034-416F1F5F186E}" type="PERCENTAGE">
                      <a:rPr lang="en-US" sz="2000" baseline="0"/>
                      <a:pPr>
                        <a:defRPr sz="2000"/>
                      </a:pPr>
                      <a:t>[PERCENTAGE]</a:t>
                    </a:fld>
                    <a:endParaRPr lang="en-US" sz="2000" baseline="0"/>
                  </a:p>
                </c:rich>
              </c:tx>
              <c:spPr>
                <a:noFill/>
                <a:ln>
                  <a:noFill/>
                </a:ln>
                <a:effectLst/>
              </c:spPr>
              <c:txPr>
                <a:bodyPr rot="0" spcFirstLastPara="1" vertOverflow="ellipsis" vert="horz" wrap="square" lIns="38100" tIns="19050" rIns="38100" bIns="19050" anchor="ctr" anchorCtr="1">
                  <a:noAutofit/>
                </a:bodyPr>
                <a:lstStyle/>
                <a:p>
                  <a:pPr>
                    <a:defRPr sz="20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17281249999999998"/>
                      <c:h val="0.19685970288196733"/>
                    </c:manualLayout>
                  </c15:layout>
                  <c15:dlblFieldTable/>
                  <c15:showDataLabelsRange val="0"/>
                </c:ext>
                <c:ext xmlns:c16="http://schemas.microsoft.com/office/drawing/2014/chart" uri="{C3380CC4-5D6E-409C-BE32-E72D297353CC}">
                  <c16:uniqueId val="{00000003-520C-46EF-BF42-6A701A684351}"/>
                </c:ext>
              </c:extLst>
            </c:dLbl>
            <c:dLbl>
              <c:idx val="2"/>
              <c:tx>
                <c:rich>
                  <a:bodyPr/>
                  <a:lstStyle/>
                  <a:p>
                    <a:fld id="{97A98427-8EE6-4D78-A49A-BE403D857FD5}" type="CATEGORYNAME">
                      <a:rPr lang="en-US" sz="1800" baseline="0"/>
                      <a:pPr/>
                      <a:t>[CATEGORY NAME]</a:t>
                    </a:fld>
                    <a:r>
                      <a:rPr lang="en-US" sz="1800" baseline="0"/>
                      <a:t>
</a:t>
                    </a:r>
                    <a:fld id="{886B0D79-2D13-4DAF-A253-4E491BE0267F}"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520C-46EF-BF42-6A701A684351}"/>
                </c:ext>
              </c:extLst>
            </c:dLbl>
            <c:dLbl>
              <c:idx val="3"/>
              <c:layout>
                <c:manualLayout>
                  <c:x val="-5.2904527559055232E-2"/>
                  <c:y val="-0.16021643846243358"/>
                </c:manualLayout>
              </c:layout>
              <c:tx>
                <c:rich>
                  <a:bodyPr/>
                  <a:lstStyle/>
                  <a:p>
                    <a:fld id="{FF348808-B4C8-4988-8DA2-6FD2D3D11177}" type="CATEGORYNAME">
                      <a:rPr lang="en-US" sz="1800" baseline="0"/>
                      <a:pPr/>
                      <a:t>[CATEGORY NAME]</a:t>
                    </a:fld>
                    <a:r>
                      <a:rPr lang="en-US" sz="1800" baseline="0"/>
                      <a:t>
</a:t>
                    </a:r>
                    <a:fld id="{19B32FFD-A8F1-4EA0-B2DC-DB339397ADEE}"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520C-46EF-BF42-6A701A684351}"/>
                </c:ext>
              </c:extLst>
            </c:dLbl>
            <c:dLbl>
              <c:idx val="4"/>
              <c:layout>
                <c:manualLayout>
                  <c:x val="0.1281898375984252"/>
                  <c:y val="0.1350973585198402"/>
                </c:manualLayout>
              </c:layout>
              <c:tx>
                <c:rich>
                  <a:bodyPr/>
                  <a:lstStyle/>
                  <a:p>
                    <a:fld id="{8FD263C0-4D6B-4B6E-8C2F-25059BB56C58}" type="CATEGORYNAME">
                      <a:rPr lang="en-US" sz="1800" baseline="0"/>
                      <a:pPr/>
                      <a:t>[CATEGORY NAME]</a:t>
                    </a:fld>
                    <a:r>
                      <a:rPr lang="en-US" sz="1800" baseline="0"/>
                      <a:t>
</a:t>
                    </a:r>
                    <a:fld id="{C0B8C615-6BC1-463B-961C-CA701CC8DFDA}"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520C-46EF-BF42-6A701A684351}"/>
                </c:ext>
              </c:extLst>
            </c:dLbl>
            <c:dLbl>
              <c:idx val="5"/>
              <c:tx>
                <c:rich>
                  <a:bodyPr/>
                  <a:lstStyle/>
                  <a:p>
                    <a:fld id="{EBB62115-DB7B-4B4B-A8D0-F7A330EC9CF4}" type="CATEGORYNAME">
                      <a:rPr lang="en-US" sz="1800" baseline="0"/>
                      <a:pPr/>
                      <a:t>[CATEGORY NAME]</a:t>
                    </a:fld>
                    <a:r>
                      <a:rPr lang="en-US" sz="1800" baseline="0"/>
                      <a:t>
</a:t>
                    </a:r>
                    <a:fld id="{10E8C703-05BE-467C-B75F-778A0E95472A}"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520C-46EF-BF42-6A701A684351}"/>
                </c:ext>
              </c:extLst>
            </c:dLbl>
            <c:dLbl>
              <c:idx val="6"/>
              <c:delete val="1"/>
              <c:extLst>
                <c:ext xmlns:c15="http://schemas.microsoft.com/office/drawing/2012/chart" uri="{CE6537A1-D6FC-4f65-9D91-7224C49458BB}"/>
                <c:ext xmlns:c16="http://schemas.microsoft.com/office/drawing/2014/chart" uri="{C3380CC4-5D6E-409C-BE32-E72D297353CC}">
                  <c16:uniqueId val="{00000007-520C-46EF-BF42-6A701A684351}"/>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0"/>
            <c:extLst>
              <c:ext xmlns:c15="http://schemas.microsoft.com/office/drawing/2012/chart" uri="{CE6537A1-D6FC-4f65-9D91-7224C49458BB}"/>
            </c:extLst>
          </c:dLbls>
          <c:cat>
            <c:strRef>
              <c:f>Sheet1!$A$2:$A$7</c:f>
              <c:strCache>
                <c:ptCount val="6"/>
                <c:pt idx="0">
                  <c:v>Erroneous Behavior</c:v>
                </c:pt>
                <c:pt idx="1">
                  <c:v>Vector Array Bounds</c:v>
                </c:pt>
                <c:pt idx="2">
                  <c:v>Contract Violations</c:v>
                </c:pt>
                <c:pt idx="3">
                  <c:v>Lifetime Isssues</c:v>
                </c:pt>
                <c:pt idx="4">
                  <c:v>Data Races</c:v>
                </c:pt>
                <c:pt idx="5">
                  <c:v>Other</c:v>
                </c:pt>
              </c:strCache>
            </c:strRef>
          </c:cat>
          <c:val>
            <c:numRef>
              <c:f>Sheet1!$B$2:$B$7</c:f>
              <c:numCache>
                <c:formatCode>General</c:formatCode>
                <c:ptCount val="6"/>
                <c:pt idx="0">
                  <c:v>10</c:v>
                </c:pt>
                <c:pt idx="1">
                  <c:v>65</c:v>
                </c:pt>
                <c:pt idx="2">
                  <c:v>20</c:v>
                </c:pt>
                <c:pt idx="3">
                  <c:v>2</c:v>
                </c:pt>
                <c:pt idx="4">
                  <c:v>2</c:v>
                </c:pt>
                <c:pt idx="5">
                  <c:v>1</c:v>
                </c:pt>
              </c:numCache>
            </c:numRef>
          </c:val>
          <c:extLst>
            <c:ext xmlns:c16="http://schemas.microsoft.com/office/drawing/2014/chart" uri="{C3380CC4-5D6E-409C-BE32-E72D297353CC}">
              <c16:uniqueId val="{00000000-520C-46EF-BF42-6A701A684351}"/>
            </c:ext>
          </c:extLst>
        </c:ser>
        <c:dLbls>
          <c:showLegendKey val="0"/>
          <c:showVal val="0"/>
          <c:showCatName val="0"/>
          <c:showSerName val="0"/>
          <c:showPercent val="0"/>
          <c:showBubbleSize val="0"/>
          <c:showLeaderLines val="0"/>
        </c:dLbls>
        <c:gapWidth val="100"/>
        <c:splitType val="pos"/>
        <c:splitPos val="3"/>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ofPieChart>
        <c:ofPieType val="pie"/>
        <c:varyColors val="1"/>
        <c:ser>
          <c:idx val="0"/>
          <c:order val="0"/>
          <c:tx>
            <c:strRef>
              <c:f>Sheet1!$B$1</c:f>
              <c:strCache>
                <c:ptCount val="1"/>
                <c:pt idx="0">
                  <c:v>Percentage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4-520C-46EF-BF42-6A701A68435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20C-46EF-BF42-6A701A68435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1-520C-46EF-BF42-6A701A68435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2-520C-46EF-BF42-6A701A68435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5-520C-46EF-BF42-6A701A684351}"/>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6-520C-46EF-BF42-6A701A684351}"/>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7-520C-46EF-BF42-6A701A684351}"/>
              </c:ext>
            </c:extLst>
          </c:dPt>
          <c:dLbls>
            <c:dLbl>
              <c:idx val="0"/>
              <c:delete val="1"/>
              <c:extLst>
                <c:ext xmlns:c15="http://schemas.microsoft.com/office/drawing/2012/chart" uri="{CE6537A1-D6FC-4f65-9D91-7224C49458BB}"/>
                <c:ext xmlns:c16="http://schemas.microsoft.com/office/drawing/2014/chart" uri="{C3380CC4-5D6E-409C-BE32-E72D297353CC}">
                  <c16:uniqueId val="{00000004-520C-46EF-BF42-6A701A684351}"/>
                </c:ext>
              </c:extLst>
            </c:dLbl>
            <c:dLbl>
              <c:idx val="1"/>
              <c:layout>
                <c:manualLayout>
                  <c:x val="9.9726562500000004E-2"/>
                  <c:y val="-0.13339280865753855"/>
                </c:manualLayout>
              </c:layout>
              <c:tx>
                <c:rich>
                  <a:bodyPr rot="0" spcFirstLastPara="1" vertOverflow="ellipsis" vert="horz" wrap="square" lIns="38100" tIns="19050" rIns="38100" bIns="19050" anchor="ctr" anchorCtr="1">
                    <a:noAutofit/>
                  </a:bodyPr>
                  <a:lstStyle/>
                  <a:p>
                    <a:pPr>
                      <a:defRPr sz="2000" b="0" i="0" u="none" strike="noStrike" kern="1200" baseline="0">
                        <a:solidFill>
                          <a:schemeClr val="tx1">
                            <a:lumMod val="65000"/>
                            <a:lumOff val="35000"/>
                          </a:schemeClr>
                        </a:solidFill>
                        <a:latin typeface="+mn-lt"/>
                        <a:ea typeface="+mn-ea"/>
                        <a:cs typeface="+mn-cs"/>
                      </a:defRPr>
                    </a:pPr>
                    <a:fld id="{C7D536EE-2CBA-41B1-B42B-ACED86E82B8E}" type="CATEGORYNAME">
                      <a:rPr lang="en-US" sz="2000" baseline="0"/>
                      <a:pPr>
                        <a:defRPr sz="2000"/>
                      </a:pPr>
                      <a:t>[CATEGORY NAME]</a:t>
                    </a:fld>
                    <a:r>
                      <a:rPr lang="en-US" sz="2000" baseline="0"/>
                      <a:t>
</a:t>
                    </a:r>
                    <a:fld id="{EF68977D-1356-4A94-B034-416F1F5F186E}" type="PERCENTAGE">
                      <a:rPr lang="en-US" sz="2000" baseline="0"/>
                      <a:pPr>
                        <a:defRPr sz="2000"/>
                      </a:pPr>
                      <a:t>[PERCENTAGE]</a:t>
                    </a:fld>
                    <a:endParaRPr lang="en-US" sz="2000" baseline="0"/>
                  </a:p>
                </c:rich>
              </c:tx>
              <c:spPr>
                <a:noFill/>
                <a:ln>
                  <a:noFill/>
                </a:ln>
                <a:effectLst/>
              </c:spPr>
              <c:txPr>
                <a:bodyPr rot="0" spcFirstLastPara="1" vertOverflow="ellipsis" vert="horz" wrap="square" lIns="38100" tIns="19050" rIns="38100" bIns="19050" anchor="ctr" anchorCtr="1">
                  <a:noAutofit/>
                </a:bodyPr>
                <a:lstStyle/>
                <a:p>
                  <a:pPr>
                    <a:defRPr sz="20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17281249999999998"/>
                      <c:h val="0.19685970288196733"/>
                    </c:manualLayout>
                  </c15:layout>
                  <c15:dlblFieldTable/>
                  <c15:showDataLabelsRange val="0"/>
                </c:ext>
                <c:ext xmlns:c16="http://schemas.microsoft.com/office/drawing/2014/chart" uri="{C3380CC4-5D6E-409C-BE32-E72D297353CC}">
                  <c16:uniqueId val="{00000003-520C-46EF-BF42-6A701A684351}"/>
                </c:ext>
              </c:extLst>
            </c:dLbl>
            <c:dLbl>
              <c:idx val="2"/>
              <c:tx>
                <c:rich>
                  <a:bodyPr/>
                  <a:lstStyle/>
                  <a:p>
                    <a:fld id="{97A98427-8EE6-4D78-A49A-BE403D857FD5}" type="CATEGORYNAME">
                      <a:rPr lang="en-US" sz="1800" baseline="0"/>
                      <a:pPr/>
                      <a:t>[CATEGORY NAME]</a:t>
                    </a:fld>
                    <a:r>
                      <a:rPr lang="en-US" sz="1800" baseline="0"/>
                      <a:t>
</a:t>
                    </a:r>
                    <a:fld id="{886B0D79-2D13-4DAF-A253-4E491BE0267F}"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520C-46EF-BF42-6A701A684351}"/>
                </c:ext>
              </c:extLst>
            </c:dLbl>
            <c:dLbl>
              <c:idx val="3"/>
              <c:layout>
                <c:manualLayout>
                  <c:x val="-5.2904527559055232E-2"/>
                  <c:y val="-0.16021643846243358"/>
                </c:manualLayout>
              </c:layout>
              <c:tx>
                <c:rich>
                  <a:bodyPr/>
                  <a:lstStyle/>
                  <a:p>
                    <a:fld id="{FF348808-B4C8-4988-8DA2-6FD2D3D11177}" type="CATEGORYNAME">
                      <a:rPr lang="en-US" sz="1800" baseline="0"/>
                      <a:pPr/>
                      <a:t>[CATEGORY NAME]</a:t>
                    </a:fld>
                    <a:r>
                      <a:rPr lang="en-US" sz="1800" baseline="0"/>
                      <a:t>
</a:t>
                    </a:r>
                    <a:fld id="{19B32FFD-A8F1-4EA0-B2DC-DB339397ADEE}"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520C-46EF-BF42-6A701A684351}"/>
                </c:ext>
              </c:extLst>
            </c:dLbl>
            <c:dLbl>
              <c:idx val="4"/>
              <c:layout>
                <c:manualLayout>
                  <c:x val="0.1281898375984252"/>
                  <c:y val="0.1350973585198402"/>
                </c:manualLayout>
              </c:layout>
              <c:tx>
                <c:rich>
                  <a:bodyPr/>
                  <a:lstStyle/>
                  <a:p>
                    <a:fld id="{8FD263C0-4D6B-4B6E-8C2F-25059BB56C58}" type="CATEGORYNAME">
                      <a:rPr lang="en-US" sz="1800" baseline="0"/>
                      <a:pPr/>
                      <a:t>[CATEGORY NAME]</a:t>
                    </a:fld>
                    <a:r>
                      <a:rPr lang="en-US" sz="1800" baseline="0"/>
                      <a:t>
</a:t>
                    </a:r>
                    <a:fld id="{C0B8C615-6BC1-463B-961C-CA701CC8DFDA}"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520C-46EF-BF42-6A701A684351}"/>
                </c:ext>
              </c:extLst>
            </c:dLbl>
            <c:dLbl>
              <c:idx val="5"/>
              <c:tx>
                <c:rich>
                  <a:bodyPr/>
                  <a:lstStyle/>
                  <a:p>
                    <a:fld id="{EBB62115-DB7B-4B4B-A8D0-F7A330EC9CF4}" type="CATEGORYNAME">
                      <a:rPr lang="en-US" sz="1800" baseline="0"/>
                      <a:pPr/>
                      <a:t>[CATEGORY NAME]</a:t>
                    </a:fld>
                    <a:r>
                      <a:rPr lang="en-US" sz="1800" baseline="0"/>
                      <a:t>
</a:t>
                    </a:r>
                    <a:fld id="{10E8C703-05BE-467C-B75F-778A0E95472A}"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520C-46EF-BF42-6A701A684351}"/>
                </c:ext>
              </c:extLst>
            </c:dLbl>
            <c:dLbl>
              <c:idx val="6"/>
              <c:delete val="1"/>
              <c:extLst>
                <c:ext xmlns:c15="http://schemas.microsoft.com/office/drawing/2012/chart" uri="{CE6537A1-D6FC-4f65-9D91-7224C49458BB}"/>
                <c:ext xmlns:c16="http://schemas.microsoft.com/office/drawing/2014/chart" uri="{C3380CC4-5D6E-409C-BE32-E72D297353CC}">
                  <c16:uniqueId val="{00000007-520C-46EF-BF42-6A701A684351}"/>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0"/>
            <c:extLst>
              <c:ext xmlns:c15="http://schemas.microsoft.com/office/drawing/2012/chart" uri="{CE6537A1-D6FC-4f65-9D91-7224C49458BB}"/>
            </c:extLst>
          </c:dLbls>
          <c:cat>
            <c:strRef>
              <c:f>Sheet1!$A$2:$A$7</c:f>
              <c:strCache>
                <c:ptCount val="6"/>
                <c:pt idx="0">
                  <c:v>Erroneous Behavior</c:v>
                </c:pt>
                <c:pt idx="1">
                  <c:v>Vector Array Bounds</c:v>
                </c:pt>
                <c:pt idx="2">
                  <c:v>Contract Violations</c:v>
                </c:pt>
                <c:pt idx="3">
                  <c:v>Lifetime Isssues</c:v>
                </c:pt>
                <c:pt idx="4">
                  <c:v>Data Races</c:v>
                </c:pt>
                <c:pt idx="5">
                  <c:v>Other</c:v>
                </c:pt>
              </c:strCache>
            </c:strRef>
          </c:cat>
          <c:val>
            <c:numRef>
              <c:f>Sheet1!$B$2:$B$7</c:f>
              <c:numCache>
                <c:formatCode>General</c:formatCode>
                <c:ptCount val="6"/>
                <c:pt idx="0">
                  <c:v>10</c:v>
                </c:pt>
                <c:pt idx="1">
                  <c:v>65</c:v>
                </c:pt>
                <c:pt idx="2">
                  <c:v>20</c:v>
                </c:pt>
                <c:pt idx="3">
                  <c:v>2</c:v>
                </c:pt>
                <c:pt idx="4">
                  <c:v>2</c:v>
                </c:pt>
                <c:pt idx="5">
                  <c:v>1</c:v>
                </c:pt>
              </c:numCache>
            </c:numRef>
          </c:val>
          <c:extLst>
            <c:ext xmlns:c16="http://schemas.microsoft.com/office/drawing/2014/chart" uri="{C3380CC4-5D6E-409C-BE32-E72D297353CC}">
              <c16:uniqueId val="{00000000-520C-46EF-BF42-6A701A684351}"/>
            </c:ext>
          </c:extLst>
        </c:ser>
        <c:dLbls>
          <c:showLegendKey val="0"/>
          <c:showVal val="0"/>
          <c:showCatName val="0"/>
          <c:showSerName val="0"/>
          <c:showPercent val="0"/>
          <c:showBubbleSize val="0"/>
          <c:showLeaderLines val="0"/>
        </c:dLbls>
        <c:gapWidth val="100"/>
        <c:splitType val="pos"/>
        <c:splitPos val="3"/>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ofPieChart>
        <c:ofPieType val="pie"/>
        <c:varyColors val="1"/>
        <c:ser>
          <c:idx val="0"/>
          <c:order val="0"/>
          <c:tx>
            <c:strRef>
              <c:f>Sheet1!$B$1</c:f>
              <c:strCache>
                <c:ptCount val="1"/>
                <c:pt idx="0">
                  <c:v>Percentage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4-520C-46EF-BF42-6A701A68435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20C-46EF-BF42-6A701A68435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1-520C-46EF-BF42-6A701A68435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2-520C-46EF-BF42-6A701A68435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5-520C-46EF-BF42-6A701A684351}"/>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6-520C-46EF-BF42-6A701A684351}"/>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7-520C-46EF-BF42-6A701A684351}"/>
              </c:ext>
            </c:extLst>
          </c:dPt>
          <c:dLbls>
            <c:dLbl>
              <c:idx val="0"/>
              <c:delete val="1"/>
              <c:extLst>
                <c:ext xmlns:c15="http://schemas.microsoft.com/office/drawing/2012/chart" uri="{CE6537A1-D6FC-4f65-9D91-7224C49458BB}"/>
                <c:ext xmlns:c16="http://schemas.microsoft.com/office/drawing/2014/chart" uri="{C3380CC4-5D6E-409C-BE32-E72D297353CC}">
                  <c16:uniqueId val="{00000004-520C-46EF-BF42-6A701A684351}"/>
                </c:ext>
              </c:extLst>
            </c:dLbl>
            <c:dLbl>
              <c:idx val="1"/>
              <c:layout>
                <c:manualLayout>
                  <c:x val="9.9726562500000004E-2"/>
                  <c:y val="-0.13339280865753855"/>
                </c:manualLayout>
              </c:layout>
              <c:tx>
                <c:rich>
                  <a:bodyPr rot="0" spcFirstLastPara="1" vertOverflow="ellipsis" vert="horz" wrap="square" lIns="38100" tIns="19050" rIns="38100" bIns="19050" anchor="ctr" anchorCtr="1">
                    <a:noAutofit/>
                  </a:bodyPr>
                  <a:lstStyle/>
                  <a:p>
                    <a:pPr>
                      <a:defRPr sz="2000" b="0" i="0" u="none" strike="noStrike" kern="1200" baseline="0">
                        <a:solidFill>
                          <a:schemeClr val="tx1">
                            <a:lumMod val="65000"/>
                            <a:lumOff val="35000"/>
                          </a:schemeClr>
                        </a:solidFill>
                        <a:latin typeface="+mn-lt"/>
                        <a:ea typeface="+mn-ea"/>
                        <a:cs typeface="+mn-cs"/>
                      </a:defRPr>
                    </a:pPr>
                    <a:fld id="{C7D536EE-2CBA-41B1-B42B-ACED86E82B8E}" type="CATEGORYNAME">
                      <a:rPr lang="en-US" sz="2000" baseline="0"/>
                      <a:pPr>
                        <a:defRPr sz="2000"/>
                      </a:pPr>
                      <a:t>[CATEGORY NAME]</a:t>
                    </a:fld>
                    <a:r>
                      <a:rPr lang="en-US" sz="2000" baseline="0"/>
                      <a:t>
</a:t>
                    </a:r>
                    <a:fld id="{EF68977D-1356-4A94-B034-416F1F5F186E}" type="PERCENTAGE">
                      <a:rPr lang="en-US" sz="2000" baseline="0"/>
                      <a:pPr>
                        <a:defRPr sz="2000"/>
                      </a:pPr>
                      <a:t>[PERCENTAGE]</a:t>
                    </a:fld>
                    <a:endParaRPr lang="en-US" sz="2000" baseline="0"/>
                  </a:p>
                </c:rich>
              </c:tx>
              <c:spPr>
                <a:noFill/>
                <a:ln>
                  <a:noFill/>
                </a:ln>
                <a:effectLst/>
              </c:spPr>
              <c:txPr>
                <a:bodyPr rot="0" spcFirstLastPara="1" vertOverflow="ellipsis" vert="horz" wrap="square" lIns="38100" tIns="19050" rIns="38100" bIns="19050" anchor="ctr" anchorCtr="1">
                  <a:noAutofit/>
                </a:bodyPr>
                <a:lstStyle/>
                <a:p>
                  <a:pPr>
                    <a:defRPr sz="20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17281249999999998"/>
                      <c:h val="0.19685970288196733"/>
                    </c:manualLayout>
                  </c15:layout>
                  <c15:dlblFieldTable/>
                  <c15:showDataLabelsRange val="0"/>
                </c:ext>
                <c:ext xmlns:c16="http://schemas.microsoft.com/office/drawing/2014/chart" uri="{C3380CC4-5D6E-409C-BE32-E72D297353CC}">
                  <c16:uniqueId val="{00000003-520C-46EF-BF42-6A701A684351}"/>
                </c:ext>
              </c:extLst>
            </c:dLbl>
            <c:dLbl>
              <c:idx val="2"/>
              <c:tx>
                <c:rich>
                  <a:bodyPr/>
                  <a:lstStyle/>
                  <a:p>
                    <a:fld id="{97A98427-8EE6-4D78-A49A-BE403D857FD5}" type="CATEGORYNAME">
                      <a:rPr lang="en-US" sz="1800" baseline="0"/>
                      <a:pPr/>
                      <a:t>[CATEGORY NAME]</a:t>
                    </a:fld>
                    <a:r>
                      <a:rPr lang="en-US" sz="1800" baseline="0"/>
                      <a:t>
</a:t>
                    </a:r>
                    <a:fld id="{886B0D79-2D13-4DAF-A253-4E491BE0267F}"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520C-46EF-BF42-6A701A684351}"/>
                </c:ext>
              </c:extLst>
            </c:dLbl>
            <c:dLbl>
              <c:idx val="3"/>
              <c:layout>
                <c:manualLayout>
                  <c:x val="-5.2904527559055232E-2"/>
                  <c:y val="-0.16021643846243358"/>
                </c:manualLayout>
              </c:layout>
              <c:tx>
                <c:rich>
                  <a:bodyPr/>
                  <a:lstStyle/>
                  <a:p>
                    <a:fld id="{FF348808-B4C8-4988-8DA2-6FD2D3D11177}" type="CATEGORYNAME">
                      <a:rPr lang="en-US" sz="1800" baseline="0"/>
                      <a:pPr/>
                      <a:t>[CATEGORY NAME]</a:t>
                    </a:fld>
                    <a:r>
                      <a:rPr lang="en-US" sz="1800" baseline="0"/>
                      <a:t>
</a:t>
                    </a:r>
                    <a:fld id="{19B32FFD-A8F1-4EA0-B2DC-DB339397ADEE}"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520C-46EF-BF42-6A701A684351}"/>
                </c:ext>
              </c:extLst>
            </c:dLbl>
            <c:dLbl>
              <c:idx val="4"/>
              <c:layout>
                <c:manualLayout>
                  <c:x val="0.1281898375984252"/>
                  <c:y val="0.1350973585198402"/>
                </c:manualLayout>
              </c:layout>
              <c:tx>
                <c:rich>
                  <a:bodyPr/>
                  <a:lstStyle/>
                  <a:p>
                    <a:fld id="{8FD263C0-4D6B-4B6E-8C2F-25059BB56C58}" type="CATEGORYNAME">
                      <a:rPr lang="en-US" sz="1800" baseline="0"/>
                      <a:pPr/>
                      <a:t>[CATEGORY NAME]</a:t>
                    </a:fld>
                    <a:r>
                      <a:rPr lang="en-US" sz="1800" baseline="0"/>
                      <a:t>
</a:t>
                    </a:r>
                    <a:fld id="{C0B8C615-6BC1-463B-961C-CA701CC8DFDA}"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520C-46EF-BF42-6A701A684351}"/>
                </c:ext>
              </c:extLst>
            </c:dLbl>
            <c:dLbl>
              <c:idx val="5"/>
              <c:tx>
                <c:rich>
                  <a:bodyPr/>
                  <a:lstStyle/>
                  <a:p>
                    <a:fld id="{EBB62115-DB7B-4B4B-A8D0-F7A330EC9CF4}" type="CATEGORYNAME">
                      <a:rPr lang="en-US" sz="1800" baseline="0"/>
                      <a:pPr/>
                      <a:t>[CATEGORY NAME]</a:t>
                    </a:fld>
                    <a:r>
                      <a:rPr lang="en-US" sz="1800" baseline="0"/>
                      <a:t>
</a:t>
                    </a:r>
                    <a:fld id="{10E8C703-05BE-467C-B75F-778A0E95472A}" type="PERCENTAGE">
                      <a:rPr lang="en-US" sz="1800" baseline="0"/>
                      <a:pPr/>
                      <a:t>[PERCENTAGE]</a:t>
                    </a:fld>
                    <a:endParaRPr lang="en-US" sz="1800" baseline="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520C-46EF-BF42-6A701A684351}"/>
                </c:ext>
              </c:extLst>
            </c:dLbl>
            <c:dLbl>
              <c:idx val="6"/>
              <c:delete val="1"/>
              <c:extLst>
                <c:ext xmlns:c15="http://schemas.microsoft.com/office/drawing/2012/chart" uri="{CE6537A1-D6FC-4f65-9D91-7224C49458BB}"/>
                <c:ext xmlns:c16="http://schemas.microsoft.com/office/drawing/2014/chart" uri="{C3380CC4-5D6E-409C-BE32-E72D297353CC}">
                  <c16:uniqueId val="{00000007-520C-46EF-BF42-6A701A684351}"/>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0"/>
            <c:extLst>
              <c:ext xmlns:c15="http://schemas.microsoft.com/office/drawing/2012/chart" uri="{CE6537A1-D6FC-4f65-9D91-7224C49458BB}"/>
            </c:extLst>
          </c:dLbls>
          <c:cat>
            <c:strRef>
              <c:f>Sheet1!$A$2:$A$7</c:f>
              <c:strCache>
                <c:ptCount val="6"/>
                <c:pt idx="0">
                  <c:v>Erroneous Behavior</c:v>
                </c:pt>
                <c:pt idx="1">
                  <c:v>Vector Array Bounds</c:v>
                </c:pt>
                <c:pt idx="2">
                  <c:v>Contract Violations</c:v>
                </c:pt>
                <c:pt idx="3">
                  <c:v>Lifetime Isssues</c:v>
                </c:pt>
                <c:pt idx="4">
                  <c:v>Data Races</c:v>
                </c:pt>
                <c:pt idx="5">
                  <c:v>Other</c:v>
                </c:pt>
              </c:strCache>
            </c:strRef>
          </c:cat>
          <c:val>
            <c:numRef>
              <c:f>Sheet1!$B$2:$B$7</c:f>
              <c:numCache>
                <c:formatCode>General</c:formatCode>
                <c:ptCount val="6"/>
                <c:pt idx="0">
                  <c:v>10</c:v>
                </c:pt>
                <c:pt idx="1">
                  <c:v>65</c:v>
                </c:pt>
                <c:pt idx="2">
                  <c:v>20</c:v>
                </c:pt>
                <c:pt idx="3">
                  <c:v>2</c:v>
                </c:pt>
                <c:pt idx="4">
                  <c:v>2</c:v>
                </c:pt>
                <c:pt idx="5">
                  <c:v>1</c:v>
                </c:pt>
              </c:numCache>
            </c:numRef>
          </c:val>
          <c:extLst>
            <c:ext xmlns:c16="http://schemas.microsoft.com/office/drawing/2014/chart" uri="{C3380CC4-5D6E-409C-BE32-E72D297353CC}">
              <c16:uniqueId val="{00000000-520C-46EF-BF42-6A701A684351}"/>
            </c:ext>
          </c:extLst>
        </c:ser>
        <c:dLbls>
          <c:showLegendKey val="0"/>
          <c:showVal val="0"/>
          <c:showCatName val="0"/>
          <c:showSerName val="0"/>
          <c:showPercent val="0"/>
          <c:showBubbleSize val="0"/>
          <c:showLeaderLines val="0"/>
        </c:dLbls>
        <c:gapWidth val="100"/>
        <c:splitType val="pos"/>
        <c:splitPos val="3"/>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346151953722397E-2"/>
          <c:y val="8.5519568674605334E-2"/>
          <c:w val="0.85183934433263964"/>
          <c:h val="0.771167914355533"/>
        </c:manualLayout>
      </c:layout>
      <c:ofPieChart>
        <c:ofPieType val="pie"/>
        <c:varyColors val="1"/>
        <c:ser>
          <c:idx val="0"/>
          <c:order val="0"/>
          <c:tx>
            <c:strRef>
              <c:f>Sheet1!$B$1</c:f>
              <c:strCache>
                <c:ptCount val="1"/>
                <c:pt idx="0">
                  <c:v>Percentage</c:v>
                </c:pt>
              </c:strCache>
            </c:strRef>
          </c:tx>
          <c:dPt>
            <c:idx val="0"/>
            <c:bubble3D val="0"/>
            <c:spPr>
              <a:solidFill>
                <a:srgbClr val="B686DA"/>
              </a:solidFill>
              <a:ln w="19050">
                <a:solidFill>
                  <a:schemeClr val="lt1"/>
                </a:solidFill>
              </a:ln>
              <a:effectLst/>
            </c:spPr>
            <c:extLst>
              <c:ext xmlns:c16="http://schemas.microsoft.com/office/drawing/2014/chart" uri="{C3380CC4-5D6E-409C-BE32-E72D297353CC}">
                <c16:uniqueId val="{00000004-520C-46EF-BF42-6A701A684351}"/>
              </c:ext>
            </c:extLst>
          </c:dPt>
          <c:dPt>
            <c:idx val="1"/>
            <c:bubble3D val="0"/>
            <c:spPr>
              <a:solidFill>
                <a:srgbClr val="DB85DB"/>
              </a:solidFill>
              <a:ln w="19050">
                <a:solidFill>
                  <a:schemeClr val="lt1"/>
                </a:solidFill>
              </a:ln>
              <a:effectLst/>
            </c:spPr>
            <c:extLst>
              <c:ext xmlns:c16="http://schemas.microsoft.com/office/drawing/2014/chart" uri="{C3380CC4-5D6E-409C-BE32-E72D297353CC}">
                <c16:uniqueId val="{00000003-520C-46EF-BF42-6A701A68435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1-520C-46EF-BF42-6A701A68435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2-520C-46EF-BF42-6A701A68435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5-520C-46EF-BF42-6A701A684351}"/>
              </c:ext>
            </c:extLst>
          </c:dPt>
          <c:dPt>
            <c:idx val="5"/>
            <c:bubble3D val="0"/>
            <c:spPr>
              <a:solidFill>
                <a:srgbClr val="FF0000"/>
              </a:solidFill>
              <a:ln w="19050">
                <a:solidFill>
                  <a:schemeClr val="lt1"/>
                </a:solidFill>
              </a:ln>
              <a:effectLst/>
            </c:spPr>
            <c:extLst>
              <c:ext xmlns:c16="http://schemas.microsoft.com/office/drawing/2014/chart" uri="{C3380CC4-5D6E-409C-BE32-E72D297353CC}">
                <c16:uniqueId val="{00000006-520C-46EF-BF42-6A701A684351}"/>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7-520C-46EF-BF42-6A701A684351}"/>
              </c:ext>
            </c:extLst>
          </c:dPt>
          <c:dLbls>
            <c:dLbl>
              <c:idx val="0"/>
              <c:layout>
                <c:manualLayout>
                  <c:x val="0.14755831003499059"/>
                  <c:y val="8.2384992824172845E-2"/>
                </c:manualLayout>
              </c:layout>
              <c:tx>
                <c:rich>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fld id="{C533AA20-DD0D-4BE1-87DC-8809872C54C3}" type="CATEGORYNAME">
                      <a:rPr lang="en-US" sz="3200" smtClean="0"/>
                      <a:pPr>
                        <a:defRPr sz="3200" b="1"/>
                      </a:pPr>
                      <a:t>[CATEGORY NAME]</a:t>
                    </a:fld>
                    <a:r>
                      <a:rPr lang="en-US" sz="3200" baseline="0"/>
                      <a:t> 99.03%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4311005768936511"/>
                      <c:h val="0.32399014778325119"/>
                    </c:manualLayout>
                  </c15:layout>
                  <c15:dlblFieldTable/>
                  <c15:showDataLabelsRange val="0"/>
                </c:ext>
                <c:ext xmlns:c16="http://schemas.microsoft.com/office/drawing/2014/chart" uri="{C3380CC4-5D6E-409C-BE32-E72D297353CC}">
                  <c16:uniqueId val="{00000004-520C-46EF-BF42-6A701A684351}"/>
                </c:ext>
              </c:extLst>
            </c:dLbl>
            <c:dLbl>
              <c:idx val="1"/>
              <c:delete val="1"/>
              <c:extLst>
                <c:ext xmlns:c15="http://schemas.microsoft.com/office/drawing/2012/chart" uri="{CE6537A1-D6FC-4f65-9D91-7224C49458BB}"/>
                <c:ext xmlns:c16="http://schemas.microsoft.com/office/drawing/2014/chart" uri="{C3380CC4-5D6E-409C-BE32-E72D297353CC}">
                  <c16:uniqueId val="{00000003-520C-46EF-BF42-6A701A684351}"/>
                </c:ext>
              </c:extLst>
            </c:dLbl>
            <c:dLbl>
              <c:idx val="2"/>
              <c:layout>
                <c:manualLayout>
                  <c:x val="4.2325744891112828E-2"/>
                  <c:y val="-0.24282087583879611"/>
                </c:manualLayout>
              </c:layout>
              <c:tx>
                <c:rich>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fld id="{0F478AC8-6AA9-45E2-BC17-F60837EAD035}" type="CATEGORYNAME">
                      <a:rPr lang="en-US" sz="2200"/>
                      <a:pPr>
                        <a:defRPr sz="1600" b="1"/>
                      </a:pPr>
                      <a:t>[CATEGORY NAME]</a:t>
                    </a:fld>
                    <a:r>
                      <a:rPr lang="en-US" sz="2200" baseline="0"/>
                      <a:t>
0.09%</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6683985748856637"/>
                      <c:h val="0.22720453046817424"/>
                    </c:manualLayout>
                  </c15:layout>
                  <c15:dlblFieldTable/>
                  <c15:showDataLabelsRange val="0"/>
                </c:ext>
                <c:ext xmlns:c16="http://schemas.microsoft.com/office/drawing/2014/chart" uri="{C3380CC4-5D6E-409C-BE32-E72D297353CC}">
                  <c16:uniqueId val="{00000001-520C-46EF-BF42-6A701A684351}"/>
                </c:ext>
              </c:extLst>
            </c:dLbl>
            <c:dLbl>
              <c:idx val="3"/>
              <c:layout>
                <c:manualLayout>
                  <c:x val="0.12079570047197934"/>
                  <c:y val="0.11907616073852838"/>
                </c:manualLayout>
              </c:layout>
              <c:tx>
                <c:rich>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fld id="{7DD4CF0A-9E21-45C0-9513-2D16DF84A99D}" type="CATEGORYNAME">
                      <a:rPr lang="en-US" smtClean="0"/>
                      <a:pPr>
                        <a:defRPr sz="1400" b="1"/>
                      </a:pPr>
                      <a:t>[CATEGORY NAME]</a:t>
                    </a:fld>
                    <a:r>
                      <a:rPr lang="en-US" baseline="0"/>
                      <a:t> 0.03%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14570299969611103"/>
                      <c:h val="0.1432758620689655"/>
                    </c:manualLayout>
                  </c15:layout>
                  <c15:dlblFieldTable/>
                  <c15:showDataLabelsRange val="0"/>
                </c:ext>
                <c:ext xmlns:c16="http://schemas.microsoft.com/office/drawing/2014/chart" uri="{C3380CC4-5D6E-409C-BE32-E72D297353CC}">
                  <c16:uniqueId val="{00000002-520C-46EF-BF42-6A701A684351}"/>
                </c:ext>
              </c:extLst>
            </c:dLbl>
            <c:dLbl>
              <c:idx val="4"/>
              <c:layout>
                <c:manualLayout>
                  <c:x val="-9.5921053268619286E-2"/>
                  <c:y val="0.18452368022962648"/>
                </c:manualLayout>
              </c:layout>
              <c:tx>
                <c:rich>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fld id="{5854DA74-87DB-4DD5-B896-2C5A61BB6C3B}" type="CATEGORYNAME">
                      <a:rPr lang="en-US" sz="1800"/>
                      <a:pPr>
                        <a:defRPr sz="1800" b="1"/>
                      </a:pPr>
                      <a:t>[CATEGORY NAME]</a:t>
                    </a:fld>
                    <a:r>
                      <a:rPr lang="en-US" sz="1800" baseline="0"/>
                      <a:t>
0.06%</a:t>
                    </a:r>
                  </a:p>
                </c:rich>
              </c:tx>
              <c:numFmt formatCode="0.00%" sourceLinked="0"/>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520C-46EF-BF42-6A701A684351}"/>
                </c:ext>
              </c:extLst>
            </c:dLbl>
            <c:dLbl>
              <c:idx val="5"/>
              <c:delete val="1"/>
              <c:extLst>
                <c:ext xmlns:c15="http://schemas.microsoft.com/office/drawing/2012/chart" uri="{CE6537A1-D6FC-4f65-9D91-7224C49458BB}"/>
                <c:ext xmlns:c16="http://schemas.microsoft.com/office/drawing/2014/chart" uri="{C3380CC4-5D6E-409C-BE32-E72D297353CC}">
                  <c16:uniqueId val="{00000006-520C-46EF-BF42-6A701A684351}"/>
                </c:ext>
              </c:extLst>
            </c:dLbl>
            <c:dLbl>
              <c:idx val="6"/>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520C-46EF-BF42-6A701A68435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Compiles the same</c:v>
                </c:pt>
                <c:pt idx="1">
                  <c:v>Change in overload resolution</c:v>
                </c:pt>
                <c:pt idx="2">
                  <c:v>Fixed const-correctness bug</c:v>
                </c:pt>
                <c:pt idx="3">
                  <c:v>const-cast needed</c:v>
                </c:pt>
                <c:pt idx="4">
                  <c:v>Destructive checks found</c:v>
                </c:pt>
              </c:strCache>
            </c:strRef>
          </c:cat>
          <c:val>
            <c:numRef>
              <c:f>Sheet1!$B$2:$B$6</c:f>
              <c:numCache>
                <c:formatCode>General</c:formatCode>
                <c:ptCount val="5"/>
                <c:pt idx="0">
                  <c:v>95.15</c:v>
                </c:pt>
                <c:pt idx="1">
                  <c:v>4</c:v>
                </c:pt>
                <c:pt idx="2">
                  <c:v>0.43999999999999995</c:v>
                </c:pt>
                <c:pt idx="3">
                  <c:v>0.125</c:v>
                </c:pt>
                <c:pt idx="4">
                  <c:v>0.28500000000000003</c:v>
                </c:pt>
              </c:numCache>
            </c:numRef>
          </c:val>
          <c:extLst>
            <c:ext xmlns:c16="http://schemas.microsoft.com/office/drawing/2014/chart" uri="{C3380CC4-5D6E-409C-BE32-E72D297353CC}">
              <c16:uniqueId val="{00000000-520C-46EF-BF42-6A701A684351}"/>
            </c:ext>
          </c:extLst>
        </c:ser>
        <c:dLbls>
          <c:showLegendKey val="0"/>
          <c:showVal val="0"/>
          <c:showCatName val="0"/>
          <c:showSerName val="0"/>
          <c:showPercent val="0"/>
          <c:showBubbleSize val="0"/>
          <c:showLeaderLines val="1"/>
        </c:dLbls>
        <c:gapWidth val="100"/>
        <c:splitType val="pos"/>
        <c:splitPos val="3"/>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346151953722397E-2"/>
          <c:y val="8.5519568674605334E-2"/>
          <c:w val="0.85183934433263964"/>
          <c:h val="0.771167914355533"/>
        </c:manualLayout>
      </c:layout>
      <c:ofPieChart>
        <c:ofPieType val="pie"/>
        <c:varyColors val="1"/>
        <c:ser>
          <c:idx val="0"/>
          <c:order val="0"/>
          <c:tx>
            <c:strRef>
              <c:f>Sheet1!$B$1</c:f>
              <c:strCache>
                <c:ptCount val="1"/>
                <c:pt idx="0">
                  <c:v>Percentage</c:v>
                </c:pt>
              </c:strCache>
            </c:strRef>
          </c:tx>
          <c:dPt>
            <c:idx val="0"/>
            <c:bubble3D val="0"/>
            <c:spPr>
              <a:solidFill>
                <a:srgbClr val="B686DA"/>
              </a:solidFill>
              <a:ln w="19050">
                <a:solidFill>
                  <a:schemeClr val="lt1"/>
                </a:solidFill>
              </a:ln>
              <a:effectLst/>
            </c:spPr>
            <c:extLst>
              <c:ext xmlns:c16="http://schemas.microsoft.com/office/drawing/2014/chart" uri="{C3380CC4-5D6E-409C-BE32-E72D297353CC}">
                <c16:uniqueId val="{00000004-520C-46EF-BF42-6A701A684351}"/>
              </c:ext>
            </c:extLst>
          </c:dPt>
          <c:dPt>
            <c:idx val="1"/>
            <c:bubble3D val="0"/>
            <c:spPr>
              <a:solidFill>
                <a:srgbClr val="DB85DB"/>
              </a:solidFill>
              <a:ln w="19050">
                <a:solidFill>
                  <a:schemeClr val="lt1"/>
                </a:solidFill>
              </a:ln>
              <a:effectLst/>
            </c:spPr>
            <c:extLst>
              <c:ext xmlns:c16="http://schemas.microsoft.com/office/drawing/2014/chart" uri="{C3380CC4-5D6E-409C-BE32-E72D297353CC}">
                <c16:uniqueId val="{00000003-520C-46EF-BF42-6A701A68435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1-520C-46EF-BF42-6A701A68435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2-520C-46EF-BF42-6A701A68435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5-520C-46EF-BF42-6A701A684351}"/>
              </c:ext>
            </c:extLst>
          </c:dPt>
          <c:dPt>
            <c:idx val="5"/>
            <c:bubble3D val="0"/>
            <c:spPr>
              <a:solidFill>
                <a:srgbClr val="FF0000"/>
              </a:solidFill>
              <a:ln w="19050">
                <a:solidFill>
                  <a:schemeClr val="lt1"/>
                </a:solidFill>
              </a:ln>
              <a:effectLst/>
            </c:spPr>
            <c:extLst>
              <c:ext xmlns:c16="http://schemas.microsoft.com/office/drawing/2014/chart" uri="{C3380CC4-5D6E-409C-BE32-E72D297353CC}">
                <c16:uniqueId val="{00000006-520C-46EF-BF42-6A701A684351}"/>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7-520C-46EF-BF42-6A701A684351}"/>
              </c:ext>
            </c:extLst>
          </c:dPt>
          <c:dLbls>
            <c:dLbl>
              <c:idx val="0"/>
              <c:layout>
                <c:manualLayout>
                  <c:x val="0.14755831003499059"/>
                  <c:y val="8.2384992824172845E-2"/>
                </c:manualLayout>
              </c:layout>
              <c:tx>
                <c:rich>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fld id="{C533AA20-DD0D-4BE1-87DC-8809872C54C3}" type="CATEGORYNAME">
                      <a:rPr lang="en-US" sz="3200" smtClean="0"/>
                      <a:pPr>
                        <a:defRPr sz="3200" b="1"/>
                      </a:pPr>
                      <a:t>[CATEGORY NAME]</a:t>
                    </a:fld>
                    <a:r>
                      <a:rPr lang="en-US" sz="3200" baseline="0"/>
                      <a:t> 99.03%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4311005768936511"/>
                      <c:h val="0.32399014778325119"/>
                    </c:manualLayout>
                  </c15:layout>
                  <c15:dlblFieldTable/>
                  <c15:showDataLabelsRange val="0"/>
                </c:ext>
                <c:ext xmlns:c16="http://schemas.microsoft.com/office/drawing/2014/chart" uri="{C3380CC4-5D6E-409C-BE32-E72D297353CC}">
                  <c16:uniqueId val="{00000004-520C-46EF-BF42-6A701A684351}"/>
                </c:ext>
              </c:extLst>
            </c:dLbl>
            <c:dLbl>
              <c:idx val="1"/>
              <c:delete val="1"/>
              <c:extLst>
                <c:ext xmlns:c15="http://schemas.microsoft.com/office/drawing/2012/chart" uri="{CE6537A1-D6FC-4f65-9D91-7224C49458BB}"/>
                <c:ext xmlns:c16="http://schemas.microsoft.com/office/drawing/2014/chart" uri="{C3380CC4-5D6E-409C-BE32-E72D297353CC}">
                  <c16:uniqueId val="{00000003-520C-46EF-BF42-6A701A684351}"/>
                </c:ext>
              </c:extLst>
            </c:dLbl>
            <c:dLbl>
              <c:idx val="2"/>
              <c:layout>
                <c:manualLayout>
                  <c:x val="4.2325744891112828E-2"/>
                  <c:y val="-0.24282087583879611"/>
                </c:manualLayout>
              </c:layout>
              <c:tx>
                <c:rich>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fld id="{0F478AC8-6AA9-45E2-BC17-F60837EAD035}" type="CATEGORYNAME">
                      <a:rPr lang="en-US" sz="2200"/>
                      <a:pPr>
                        <a:defRPr sz="1600" b="1"/>
                      </a:pPr>
                      <a:t>[CATEGORY NAME]</a:t>
                    </a:fld>
                    <a:r>
                      <a:rPr lang="en-US" sz="2200" baseline="0"/>
                      <a:t>
0.09%</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6683985748856637"/>
                      <c:h val="0.22720453046817424"/>
                    </c:manualLayout>
                  </c15:layout>
                  <c15:dlblFieldTable/>
                  <c15:showDataLabelsRange val="0"/>
                </c:ext>
                <c:ext xmlns:c16="http://schemas.microsoft.com/office/drawing/2014/chart" uri="{C3380CC4-5D6E-409C-BE32-E72D297353CC}">
                  <c16:uniqueId val="{00000001-520C-46EF-BF42-6A701A684351}"/>
                </c:ext>
              </c:extLst>
            </c:dLbl>
            <c:dLbl>
              <c:idx val="3"/>
              <c:layout>
                <c:manualLayout>
                  <c:x val="0.12079570047197934"/>
                  <c:y val="0.11907616073852838"/>
                </c:manualLayout>
              </c:layout>
              <c:tx>
                <c:rich>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fld id="{7DD4CF0A-9E21-45C0-9513-2D16DF84A99D}" type="CATEGORYNAME">
                      <a:rPr lang="en-US" smtClean="0"/>
                      <a:pPr>
                        <a:defRPr sz="1400" b="1"/>
                      </a:pPr>
                      <a:t>[CATEGORY NAME]</a:t>
                    </a:fld>
                    <a:r>
                      <a:rPr lang="en-US" baseline="0"/>
                      <a:t> 0.03%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14570299969611103"/>
                      <c:h val="0.1432758620689655"/>
                    </c:manualLayout>
                  </c15:layout>
                  <c15:dlblFieldTable/>
                  <c15:showDataLabelsRange val="0"/>
                </c:ext>
                <c:ext xmlns:c16="http://schemas.microsoft.com/office/drawing/2014/chart" uri="{C3380CC4-5D6E-409C-BE32-E72D297353CC}">
                  <c16:uniqueId val="{00000002-520C-46EF-BF42-6A701A684351}"/>
                </c:ext>
              </c:extLst>
            </c:dLbl>
            <c:dLbl>
              <c:idx val="4"/>
              <c:layout>
                <c:manualLayout>
                  <c:x val="-9.5921053268619286E-2"/>
                  <c:y val="0.18452368022962648"/>
                </c:manualLayout>
              </c:layout>
              <c:tx>
                <c:rich>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fld id="{5854DA74-87DB-4DD5-B896-2C5A61BB6C3B}" type="CATEGORYNAME">
                      <a:rPr lang="en-US" sz="1800"/>
                      <a:pPr>
                        <a:defRPr sz="1800" b="1"/>
                      </a:pPr>
                      <a:t>[CATEGORY NAME]</a:t>
                    </a:fld>
                    <a:r>
                      <a:rPr lang="en-US" sz="1800" baseline="0"/>
                      <a:t>
0.06%</a:t>
                    </a:r>
                  </a:p>
                </c:rich>
              </c:tx>
              <c:numFmt formatCode="0.00%" sourceLinked="0"/>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520C-46EF-BF42-6A701A684351}"/>
                </c:ext>
              </c:extLst>
            </c:dLbl>
            <c:dLbl>
              <c:idx val="5"/>
              <c:delete val="1"/>
              <c:extLst>
                <c:ext xmlns:c15="http://schemas.microsoft.com/office/drawing/2012/chart" uri="{CE6537A1-D6FC-4f65-9D91-7224C49458BB}"/>
                <c:ext xmlns:c16="http://schemas.microsoft.com/office/drawing/2014/chart" uri="{C3380CC4-5D6E-409C-BE32-E72D297353CC}">
                  <c16:uniqueId val="{00000006-520C-46EF-BF42-6A701A684351}"/>
                </c:ext>
              </c:extLst>
            </c:dLbl>
            <c:dLbl>
              <c:idx val="6"/>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520C-46EF-BF42-6A701A68435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Compiles the same</c:v>
                </c:pt>
                <c:pt idx="1">
                  <c:v>Change in overload resolution</c:v>
                </c:pt>
                <c:pt idx="2">
                  <c:v>Fixed const-correctness bug</c:v>
                </c:pt>
                <c:pt idx="3">
                  <c:v>const-cast needed</c:v>
                </c:pt>
                <c:pt idx="4">
                  <c:v>Destructive checks found</c:v>
                </c:pt>
              </c:strCache>
            </c:strRef>
          </c:cat>
          <c:val>
            <c:numRef>
              <c:f>Sheet1!$B$2:$B$6</c:f>
              <c:numCache>
                <c:formatCode>General</c:formatCode>
                <c:ptCount val="5"/>
                <c:pt idx="0">
                  <c:v>95.15</c:v>
                </c:pt>
                <c:pt idx="1">
                  <c:v>4</c:v>
                </c:pt>
                <c:pt idx="2">
                  <c:v>0.43999999999999995</c:v>
                </c:pt>
                <c:pt idx="3">
                  <c:v>0.125</c:v>
                </c:pt>
                <c:pt idx="4">
                  <c:v>0.28500000000000003</c:v>
                </c:pt>
              </c:numCache>
            </c:numRef>
          </c:val>
          <c:extLst>
            <c:ext xmlns:c16="http://schemas.microsoft.com/office/drawing/2014/chart" uri="{C3380CC4-5D6E-409C-BE32-E72D297353CC}">
              <c16:uniqueId val="{00000000-520C-46EF-BF42-6A701A684351}"/>
            </c:ext>
          </c:extLst>
        </c:ser>
        <c:dLbls>
          <c:showLegendKey val="0"/>
          <c:showVal val="0"/>
          <c:showCatName val="0"/>
          <c:showSerName val="0"/>
          <c:showPercent val="0"/>
          <c:showBubbleSize val="0"/>
          <c:showLeaderLines val="1"/>
        </c:dLbls>
        <c:gapWidth val="100"/>
        <c:splitType val="pos"/>
        <c:splitPos val="3"/>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346151953722397E-2"/>
          <c:y val="8.5519568674605334E-2"/>
          <c:w val="0.85183934433263964"/>
          <c:h val="0.771167914355533"/>
        </c:manualLayout>
      </c:layout>
      <c:ofPieChart>
        <c:ofPieType val="pie"/>
        <c:varyColors val="1"/>
        <c:ser>
          <c:idx val="0"/>
          <c:order val="0"/>
          <c:tx>
            <c:strRef>
              <c:f>Sheet1!$B$1</c:f>
              <c:strCache>
                <c:ptCount val="1"/>
                <c:pt idx="0">
                  <c:v>Percentage</c:v>
                </c:pt>
              </c:strCache>
            </c:strRef>
          </c:tx>
          <c:dPt>
            <c:idx val="0"/>
            <c:bubble3D val="0"/>
            <c:spPr>
              <a:solidFill>
                <a:srgbClr val="B686DA"/>
              </a:solidFill>
              <a:ln w="19050">
                <a:solidFill>
                  <a:schemeClr val="lt1"/>
                </a:solidFill>
              </a:ln>
              <a:effectLst/>
            </c:spPr>
            <c:extLst>
              <c:ext xmlns:c16="http://schemas.microsoft.com/office/drawing/2014/chart" uri="{C3380CC4-5D6E-409C-BE32-E72D297353CC}">
                <c16:uniqueId val="{00000004-520C-46EF-BF42-6A701A684351}"/>
              </c:ext>
            </c:extLst>
          </c:dPt>
          <c:dPt>
            <c:idx val="1"/>
            <c:bubble3D val="0"/>
            <c:spPr>
              <a:solidFill>
                <a:srgbClr val="DB85DB"/>
              </a:solidFill>
              <a:ln w="19050">
                <a:solidFill>
                  <a:schemeClr val="lt1"/>
                </a:solidFill>
              </a:ln>
              <a:effectLst/>
            </c:spPr>
            <c:extLst>
              <c:ext xmlns:c16="http://schemas.microsoft.com/office/drawing/2014/chart" uri="{C3380CC4-5D6E-409C-BE32-E72D297353CC}">
                <c16:uniqueId val="{00000003-520C-46EF-BF42-6A701A68435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1-520C-46EF-BF42-6A701A68435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2-520C-46EF-BF42-6A701A68435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5-520C-46EF-BF42-6A701A684351}"/>
              </c:ext>
            </c:extLst>
          </c:dPt>
          <c:dPt>
            <c:idx val="5"/>
            <c:bubble3D val="0"/>
            <c:spPr>
              <a:solidFill>
                <a:srgbClr val="FF0000"/>
              </a:solidFill>
              <a:ln w="19050">
                <a:solidFill>
                  <a:schemeClr val="lt1"/>
                </a:solidFill>
              </a:ln>
              <a:effectLst/>
            </c:spPr>
            <c:extLst>
              <c:ext xmlns:c16="http://schemas.microsoft.com/office/drawing/2014/chart" uri="{C3380CC4-5D6E-409C-BE32-E72D297353CC}">
                <c16:uniqueId val="{00000006-520C-46EF-BF42-6A701A684351}"/>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7-520C-46EF-BF42-6A701A684351}"/>
              </c:ext>
            </c:extLst>
          </c:dPt>
          <c:dLbls>
            <c:dLbl>
              <c:idx val="0"/>
              <c:layout>
                <c:manualLayout>
                  <c:x val="0.14755831003499059"/>
                  <c:y val="8.2384992824172845E-2"/>
                </c:manualLayout>
              </c:layout>
              <c:tx>
                <c:rich>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fld id="{C533AA20-DD0D-4BE1-87DC-8809872C54C3}" type="CATEGORYNAME">
                      <a:rPr lang="en-US" sz="3200" smtClean="0"/>
                      <a:pPr>
                        <a:defRPr sz="3200" b="1"/>
                      </a:pPr>
                      <a:t>[CATEGORY NAME]</a:t>
                    </a:fld>
                    <a:r>
                      <a:rPr lang="en-US" sz="3200" baseline="0"/>
                      <a:t> 99.03%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4311005768936511"/>
                      <c:h val="0.32399014778325119"/>
                    </c:manualLayout>
                  </c15:layout>
                  <c15:dlblFieldTable/>
                  <c15:showDataLabelsRange val="0"/>
                </c:ext>
                <c:ext xmlns:c16="http://schemas.microsoft.com/office/drawing/2014/chart" uri="{C3380CC4-5D6E-409C-BE32-E72D297353CC}">
                  <c16:uniqueId val="{00000004-520C-46EF-BF42-6A701A684351}"/>
                </c:ext>
              </c:extLst>
            </c:dLbl>
            <c:dLbl>
              <c:idx val="1"/>
              <c:delete val="1"/>
              <c:extLst>
                <c:ext xmlns:c15="http://schemas.microsoft.com/office/drawing/2012/chart" uri="{CE6537A1-D6FC-4f65-9D91-7224C49458BB}"/>
                <c:ext xmlns:c16="http://schemas.microsoft.com/office/drawing/2014/chart" uri="{C3380CC4-5D6E-409C-BE32-E72D297353CC}">
                  <c16:uniqueId val="{00000003-520C-46EF-BF42-6A701A684351}"/>
                </c:ext>
              </c:extLst>
            </c:dLbl>
            <c:dLbl>
              <c:idx val="2"/>
              <c:layout>
                <c:manualLayout>
                  <c:x val="4.2325744891112828E-2"/>
                  <c:y val="-0.24282087583879611"/>
                </c:manualLayout>
              </c:layout>
              <c:tx>
                <c:rich>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fld id="{0F478AC8-6AA9-45E2-BC17-F60837EAD035}" type="CATEGORYNAME">
                      <a:rPr lang="en-US" sz="2200"/>
                      <a:pPr>
                        <a:defRPr sz="1600" b="1"/>
                      </a:pPr>
                      <a:t>[CATEGORY NAME]</a:t>
                    </a:fld>
                    <a:r>
                      <a:rPr lang="en-US" sz="2200" baseline="0"/>
                      <a:t>
0.09%</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6683985748856637"/>
                      <c:h val="0.22720453046817424"/>
                    </c:manualLayout>
                  </c15:layout>
                  <c15:dlblFieldTable/>
                  <c15:showDataLabelsRange val="0"/>
                </c:ext>
                <c:ext xmlns:c16="http://schemas.microsoft.com/office/drawing/2014/chart" uri="{C3380CC4-5D6E-409C-BE32-E72D297353CC}">
                  <c16:uniqueId val="{00000001-520C-46EF-BF42-6A701A684351}"/>
                </c:ext>
              </c:extLst>
            </c:dLbl>
            <c:dLbl>
              <c:idx val="3"/>
              <c:layout>
                <c:manualLayout>
                  <c:x val="0.12079570047197934"/>
                  <c:y val="0.11907616073852838"/>
                </c:manualLayout>
              </c:layout>
              <c:tx>
                <c:rich>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fld id="{7DD4CF0A-9E21-45C0-9513-2D16DF84A99D}" type="CATEGORYNAME">
                      <a:rPr lang="en-US" smtClean="0"/>
                      <a:pPr>
                        <a:defRPr sz="1400" b="1"/>
                      </a:pPr>
                      <a:t>[CATEGORY NAME]</a:t>
                    </a:fld>
                    <a:r>
                      <a:rPr lang="en-US" baseline="0"/>
                      <a:t> 0.03%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14570299969611103"/>
                      <c:h val="0.1432758620689655"/>
                    </c:manualLayout>
                  </c15:layout>
                  <c15:dlblFieldTable/>
                  <c15:showDataLabelsRange val="0"/>
                </c:ext>
                <c:ext xmlns:c16="http://schemas.microsoft.com/office/drawing/2014/chart" uri="{C3380CC4-5D6E-409C-BE32-E72D297353CC}">
                  <c16:uniqueId val="{00000002-520C-46EF-BF42-6A701A684351}"/>
                </c:ext>
              </c:extLst>
            </c:dLbl>
            <c:dLbl>
              <c:idx val="4"/>
              <c:layout>
                <c:manualLayout>
                  <c:x val="-9.5921053268619286E-2"/>
                  <c:y val="0.18452368022962648"/>
                </c:manualLayout>
              </c:layout>
              <c:tx>
                <c:rich>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fld id="{5854DA74-87DB-4DD5-B896-2C5A61BB6C3B}" type="CATEGORYNAME">
                      <a:rPr lang="en-US" sz="1800"/>
                      <a:pPr>
                        <a:defRPr sz="1800" b="1"/>
                      </a:pPr>
                      <a:t>[CATEGORY NAME]</a:t>
                    </a:fld>
                    <a:r>
                      <a:rPr lang="en-US" sz="1800" baseline="0"/>
                      <a:t>
0.06%</a:t>
                    </a:r>
                  </a:p>
                </c:rich>
              </c:tx>
              <c:numFmt formatCode="0.00%" sourceLinked="0"/>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520C-46EF-BF42-6A701A684351}"/>
                </c:ext>
              </c:extLst>
            </c:dLbl>
            <c:dLbl>
              <c:idx val="5"/>
              <c:delete val="1"/>
              <c:extLst>
                <c:ext xmlns:c15="http://schemas.microsoft.com/office/drawing/2012/chart" uri="{CE6537A1-D6FC-4f65-9D91-7224C49458BB}"/>
                <c:ext xmlns:c16="http://schemas.microsoft.com/office/drawing/2014/chart" uri="{C3380CC4-5D6E-409C-BE32-E72D297353CC}">
                  <c16:uniqueId val="{00000006-520C-46EF-BF42-6A701A684351}"/>
                </c:ext>
              </c:extLst>
            </c:dLbl>
            <c:dLbl>
              <c:idx val="6"/>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520C-46EF-BF42-6A701A68435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Compiles the same</c:v>
                </c:pt>
                <c:pt idx="1">
                  <c:v>Change in overload resolution</c:v>
                </c:pt>
                <c:pt idx="2">
                  <c:v>Fixed const-correctness bug</c:v>
                </c:pt>
                <c:pt idx="3">
                  <c:v>const-cast needed</c:v>
                </c:pt>
                <c:pt idx="4">
                  <c:v>Destructive checks found</c:v>
                </c:pt>
              </c:strCache>
            </c:strRef>
          </c:cat>
          <c:val>
            <c:numRef>
              <c:f>Sheet1!$B$2:$B$6</c:f>
              <c:numCache>
                <c:formatCode>General</c:formatCode>
                <c:ptCount val="5"/>
                <c:pt idx="0">
                  <c:v>95.15</c:v>
                </c:pt>
                <c:pt idx="1">
                  <c:v>4</c:v>
                </c:pt>
                <c:pt idx="2">
                  <c:v>0.43999999999999995</c:v>
                </c:pt>
                <c:pt idx="3">
                  <c:v>0.125</c:v>
                </c:pt>
                <c:pt idx="4">
                  <c:v>0.28500000000000003</c:v>
                </c:pt>
              </c:numCache>
            </c:numRef>
          </c:val>
          <c:extLst>
            <c:ext xmlns:c16="http://schemas.microsoft.com/office/drawing/2014/chart" uri="{C3380CC4-5D6E-409C-BE32-E72D297353CC}">
              <c16:uniqueId val="{00000000-520C-46EF-BF42-6A701A684351}"/>
            </c:ext>
          </c:extLst>
        </c:ser>
        <c:dLbls>
          <c:showLegendKey val="0"/>
          <c:showVal val="0"/>
          <c:showCatName val="0"/>
          <c:showSerName val="0"/>
          <c:showPercent val="0"/>
          <c:showBubbleSize val="0"/>
          <c:showLeaderLines val="1"/>
        </c:dLbls>
        <c:gapWidth val="100"/>
        <c:splitType val="pos"/>
        <c:splitPos val="3"/>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346151953722397E-2"/>
          <c:y val="8.5519568674605334E-2"/>
          <c:w val="0.85183934433263964"/>
          <c:h val="0.771167914355533"/>
        </c:manualLayout>
      </c:layout>
      <c:ofPieChart>
        <c:ofPieType val="pie"/>
        <c:varyColors val="1"/>
        <c:ser>
          <c:idx val="0"/>
          <c:order val="0"/>
          <c:tx>
            <c:strRef>
              <c:f>Sheet1!$B$1</c:f>
              <c:strCache>
                <c:ptCount val="1"/>
                <c:pt idx="0">
                  <c:v>Percentage</c:v>
                </c:pt>
              </c:strCache>
            </c:strRef>
          </c:tx>
          <c:dPt>
            <c:idx val="0"/>
            <c:bubble3D val="0"/>
            <c:spPr>
              <a:solidFill>
                <a:srgbClr val="B686DA"/>
              </a:solidFill>
              <a:ln w="19050">
                <a:solidFill>
                  <a:schemeClr val="lt1"/>
                </a:solidFill>
              </a:ln>
              <a:effectLst/>
            </c:spPr>
            <c:extLst>
              <c:ext xmlns:c16="http://schemas.microsoft.com/office/drawing/2014/chart" uri="{C3380CC4-5D6E-409C-BE32-E72D297353CC}">
                <c16:uniqueId val="{00000004-520C-46EF-BF42-6A701A684351}"/>
              </c:ext>
            </c:extLst>
          </c:dPt>
          <c:dPt>
            <c:idx val="1"/>
            <c:bubble3D val="0"/>
            <c:spPr>
              <a:solidFill>
                <a:srgbClr val="DB85DB"/>
              </a:solidFill>
              <a:ln w="19050">
                <a:solidFill>
                  <a:schemeClr val="lt1"/>
                </a:solidFill>
              </a:ln>
              <a:effectLst/>
            </c:spPr>
            <c:extLst>
              <c:ext xmlns:c16="http://schemas.microsoft.com/office/drawing/2014/chart" uri="{C3380CC4-5D6E-409C-BE32-E72D297353CC}">
                <c16:uniqueId val="{00000003-520C-46EF-BF42-6A701A68435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1-520C-46EF-BF42-6A701A68435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2-520C-46EF-BF42-6A701A68435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5-520C-46EF-BF42-6A701A684351}"/>
              </c:ext>
            </c:extLst>
          </c:dPt>
          <c:dPt>
            <c:idx val="5"/>
            <c:bubble3D val="0"/>
            <c:spPr>
              <a:solidFill>
                <a:srgbClr val="FF0000"/>
              </a:solidFill>
              <a:ln w="19050">
                <a:solidFill>
                  <a:schemeClr val="lt1"/>
                </a:solidFill>
              </a:ln>
              <a:effectLst/>
            </c:spPr>
            <c:extLst>
              <c:ext xmlns:c16="http://schemas.microsoft.com/office/drawing/2014/chart" uri="{C3380CC4-5D6E-409C-BE32-E72D297353CC}">
                <c16:uniqueId val="{00000006-520C-46EF-BF42-6A701A684351}"/>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7-520C-46EF-BF42-6A701A684351}"/>
              </c:ext>
            </c:extLst>
          </c:dPt>
          <c:dLbls>
            <c:dLbl>
              <c:idx val="0"/>
              <c:layout>
                <c:manualLayout>
                  <c:x val="0.14755831003499059"/>
                  <c:y val="8.2384992824172845E-2"/>
                </c:manualLayout>
              </c:layout>
              <c:tx>
                <c:rich>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fld id="{C533AA20-DD0D-4BE1-87DC-8809872C54C3}" type="CATEGORYNAME">
                      <a:rPr lang="en-US" sz="3200" smtClean="0"/>
                      <a:pPr>
                        <a:defRPr sz="3200" b="1"/>
                      </a:pPr>
                      <a:t>[CATEGORY NAME]</a:t>
                    </a:fld>
                    <a:r>
                      <a:rPr lang="en-US" sz="3200" baseline="0"/>
                      <a:t> 99.03%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4311005768936511"/>
                      <c:h val="0.32399014778325119"/>
                    </c:manualLayout>
                  </c15:layout>
                  <c15:dlblFieldTable/>
                  <c15:showDataLabelsRange val="0"/>
                </c:ext>
                <c:ext xmlns:c16="http://schemas.microsoft.com/office/drawing/2014/chart" uri="{C3380CC4-5D6E-409C-BE32-E72D297353CC}">
                  <c16:uniqueId val="{00000004-520C-46EF-BF42-6A701A684351}"/>
                </c:ext>
              </c:extLst>
            </c:dLbl>
            <c:dLbl>
              <c:idx val="1"/>
              <c:delete val="1"/>
              <c:extLst>
                <c:ext xmlns:c15="http://schemas.microsoft.com/office/drawing/2012/chart" uri="{CE6537A1-D6FC-4f65-9D91-7224C49458BB}"/>
                <c:ext xmlns:c16="http://schemas.microsoft.com/office/drawing/2014/chart" uri="{C3380CC4-5D6E-409C-BE32-E72D297353CC}">
                  <c16:uniqueId val="{00000003-520C-46EF-BF42-6A701A684351}"/>
                </c:ext>
              </c:extLst>
            </c:dLbl>
            <c:dLbl>
              <c:idx val="2"/>
              <c:layout>
                <c:manualLayout>
                  <c:x val="4.2325744891112828E-2"/>
                  <c:y val="-0.24282087583879611"/>
                </c:manualLayout>
              </c:layout>
              <c:tx>
                <c:rich>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fld id="{0F478AC8-6AA9-45E2-BC17-F60837EAD035}" type="CATEGORYNAME">
                      <a:rPr lang="en-US" sz="2200"/>
                      <a:pPr>
                        <a:defRPr sz="1600" b="1"/>
                      </a:pPr>
                      <a:t>[CATEGORY NAME]</a:t>
                    </a:fld>
                    <a:r>
                      <a:rPr lang="en-US" sz="2200" baseline="0"/>
                      <a:t>
0.09%</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6683985748856637"/>
                      <c:h val="0.22720453046817424"/>
                    </c:manualLayout>
                  </c15:layout>
                  <c15:dlblFieldTable/>
                  <c15:showDataLabelsRange val="0"/>
                </c:ext>
                <c:ext xmlns:c16="http://schemas.microsoft.com/office/drawing/2014/chart" uri="{C3380CC4-5D6E-409C-BE32-E72D297353CC}">
                  <c16:uniqueId val="{00000001-520C-46EF-BF42-6A701A684351}"/>
                </c:ext>
              </c:extLst>
            </c:dLbl>
            <c:dLbl>
              <c:idx val="3"/>
              <c:layout>
                <c:manualLayout>
                  <c:x val="0.12079570047197934"/>
                  <c:y val="0.11907616073852838"/>
                </c:manualLayout>
              </c:layout>
              <c:tx>
                <c:rich>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fld id="{7DD4CF0A-9E21-45C0-9513-2D16DF84A99D}" type="CATEGORYNAME">
                      <a:rPr lang="en-US" smtClean="0"/>
                      <a:pPr>
                        <a:defRPr sz="1400" b="1"/>
                      </a:pPr>
                      <a:t>[CATEGORY NAME]</a:t>
                    </a:fld>
                    <a:r>
                      <a:rPr lang="en-US" baseline="0"/>
                      <a:t> 0.03%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14570299969611103"/>
                      <c:h val="0.1432758620689655"/>
                    </c:manualLayout>
                  </c15:layout>
                  <c15:dlblFieldTable/>
                  <c15:showDataLabelsRange val="0"/>
                </c:ext>
                <c:ext xmlns:c16="http://schemas.microsoft.com/office/drawing/2014/chart" uri="{C3380CC4-5D6E-409C-BE32-E72D297353CC}">
                  <c16:uniqueId val="{00000002-520C-46EF-BF42-6A701A684351}"/>
                </c:ext>
              </c:extLst>
            </c:dLbl>
            <c:dLbl>
              <c:idx val="4"/>
              <c:layout>
                <c:manualLayout>
                  <c:x val="-9.5921053268619286E-2"/>
                  <c:y val="0.18452368022962648"/>
                </c:manualLayout>
              </c:layout>
              <c:tx>
                <c:rich>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fld id="{5854DA74-87DB-4DD5-B896-2C5A61BB6C3B}" type="CATEGORYNAME">
                      <a:rPr lang="en-US" sz="1800"/>
                      <a:pPr>
                        <a:defRPr sz="1800" b="1"/>
                      </a:pPr>
                      <a:t>[CATEGORY NAME]</a:t>
                    </a:fld>
                    <a:r>
                      <a:rPr lang="en-US" sz="1800" baseline="0"/>
                      <a:t>
0.06%</a:t>
                    </a:r>
                  </a:p>
                </c:rich>
              </c:tx>
              <c:numFmt formatCode="0.00%" sourceLinked="0"/>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520C-46EF-BF42-6A701A684351}"/>
                </c:ext>
              </c:extLst>
            </c:dLbl>
            <c:dLbl>
              <c:idx val="5"/>
              <c:delete val="1"/>
              <c:extLst>
                <c:ext xmlns:c15="http://schemas.microsoft.com/office/drawing/2012/chart" uri="{CE6537A1-D6FC-4f65-9D91-7224C49458BB}"/>
                <c:ext xmlns:c16="http://schemas.microsoft.com/office/drawing/2014/chart" uri="{C3380CC4-5D6E-409C-BE32-E72D297353CC}">
                  <c16:uniqueId val="{00000006-520C-46EF-BF42-6A701A684351}"/>
                </c:ext>
              </c:extLst>
            </c:dLbl>
            <c:dLbl>
              <c:idx val="6"/>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520C-46EF-BF42-6A701A68435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Compiles the same</c:v>
                </c:pt>
                <c:pt idx="1">
                  <c:v>Change in overload resolution</c:v>
                </c:pt>
                <c:pt idx="2">
                  <c:v>Fixed const-correctness bug</c:v>
                </c:pt>
                <c:pt idx="3">
                  <c:v>const-cast needed</c:v>
                </c:pt>
                <c:pt idx="4">
                  <c:v>Destructive checks found</c:v>
                </c:pt>
              </c:strCache>
            </c:strRef>
          </c:cat>
          <c:val>
            <c:numRef>
              <c:f>Sheet1!$B$2:$B$6</c:f>
              <c:numCache>
                <c:formatCode>General</c:formatCode>
                <c:ptCount val="5"/>
                <c:pt idx="0">
                  <c:v>95.15</c:v>
                </c:pt>
                <c:pt idx="1">
                  <c:v>4</c:v>
                </c:pt>
                <c:pt idx="2">
                  <c:v>0.43999999999999995</c:v>
                </c:pt>
                <c:pt idx="3">
                  <c:v>0.125</c:v>
                </c:pt>
                <c:pt idx="4">
                  <c:v>0.28500000000000003</c:v>
                </c:pt>
              </c:numCache>
            </c:numRef>
          </c:val>
          <c:extLst>
            <c:ext xmlns:c16="http://schemas.microsoft.com/office/drawing/2014/chart" uri="{C3380CC4-5D6E-409C-BE32-E72D297353CC}">
              <c16:uniqueId val="{00000000-520C-46EF-BF42-6A701A684351}"/>
            </c:ext>
          </c:extLst>
        </c:ser>
        <c:dLbls>
          <c:showLegendKey val="0"/>
          <c:showVal val="0"/>
          <c:showCatName val="0"/>
          <c:showSerName val="0"/>
          <c:showPercent val="0"/>
          <c:showBubbleSize val="0"/>
          <c:showLeaderLines val="1"/>
        </c:dLbls>
        <c:gapWidth val="100"/>
        <c:splitType val="pos"/>
        <c:splitPos val="3"/>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346151953722397E-2"/>
          <c:y val="8.5519568674605334E-2"/>
          <c:w val="0.85183934433263964"/>
          <c:h val="0.771167914355533"/>
        </c:manualLayout>
      </c:layout>
      <c:ofPieChart>
        <c:ofPieType val="pie"/>
        <c:varyColors val="1"/>
        <c:ser>
          <c:idx val="0"/>
          <c:order val="0"/>
          <c:tx>
            <c:strRef>
              <c:f>Sheet1!$B$1</c:f>
              <c:strCache>
                <c:ptCount val="1"/>
                <c:pt idx="0">
                  <c:v>Percentage</c:v>
                </c:pt>
              </c:strCache>
            </c:strRef>
          </c:tx>
          <c:dPt>
            <c:idx val="0"/>
            <c:bubble3D val="0"/>
            <c:spPr>
              <a:solidFill>
                <a:srgbClr val="B686DA"/>
              </a:solidFill>
              <a:ln w="19050">
                <a:solidFill>
                  <a:schemeClr val="lt1"/>
                </a:solidFill>
              </a:ln>
              <a:effectLst/>
            </c:spPr>
            <c:extLst>
              <c:ext xmlns:c16="http://schemas.microsoft.com/office/drawing/2014/chart" uri="{C3380CC4-5D6E-409C-BE32-E72D297353CC}">
                <c16:uniqueId val="{00000004-520C-46EF-BF42-6A701A684351}"/>
              </c:ext>
            </c:extLst>
          </c:dPt>
          <c:dPt>
            <c:idx val="1"/>
            <c:bubble3D val="0"/>
            <c:spPr>
              <a:solidFill>
                <a:srgbClr val="DB85DB"/>
              </a:solidFill>
              <a:ln w="19050">
                <a:solidFill>
                  <a:schemeClr val="lt1"/>
                </a:solidFill>
              </a:ln>
              <a:effectLst/>
            </c:spPr>
            <c:extLst>
              <c:ext xmlns:c16="http://schemas.microsoft.com/office/drawing/2014/chart" uri="{C3380CC4-5D6E-409C-BE32-E72D297353CC}">
                <c16:uniqueId val="{00000003-520C-46EF-BF42-6A701A68435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1-520C-46EF-BF42-6A701A68435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2-520C-46EF-BF42-6A701A68435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5-520C-46EF-BF42-6A701A684351}"/>
              </c:ext>
            </c:extLst>
          </c:dPt>
          <c:dPt>
            <c:idx val="5"/>
            <c:bubble3D val="0"/>
            <c:spPr>
              <a:solidFill>
                <a:srgbClr val="FF0000"/>
              </a:solidFill>
              <a:ln w="19050">
                <a:solidFill>
                  <a:schemeClr val="lt1"/>
                </a:solidFill>
              </a:ln>
              <a:effectLst/>
            </c:spPr>
            <c:extLst>
              <c:ext xmlns:c16="http://schemas.microsoft.com/office/drawing/2014/chart" uri="{C3380CC4-5D6E-409C-BE32-E72D297353CC}">
                <c16:uniqueId val="{00000006-520C-46EF-BF42-6A701A684351}"/>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7-520C-46EF-BF42-6A701A684351}"/>
              </c:ext>
            </c:extLst>
          </c:dPt>
          <c:dLbls>
            <c:dLbl>
              <c:idx val="0"/>
              <c:layout>
                <c:manualLayout>
                  <c:x val="0.14755831003499059"/>
                  <c:y val="8.2384992824172845E-2"/>
                </c:manualLayout>
              </c:layout>
              <c:tx>
                <c:rich>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fld id="{C533AA20-DD0D-4BE1-87DC-8809872C54C3}" type="CATEGORYNAME">
                      <a:rPr lang="en-US" sz="3200" smtClean="0"/>
                      <a:pPr>
                        <a:defRPr sz="3200" b="1"/>
                      </a:pPr>
                      <a:t>[CATEGORY NAME]</a:t>
                    </a:fld>
                    <a:r>
                      <a:rPr lang="en-US" sz="3200" baseline="0"/>
                      <a:t> 99.03%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32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4311005768936511"/>
                      <c:h val="0.32399014778325119"/>
                    </c:manualLayout>
                  </c15:layout>
                  <c15:dlblFieldTable/>
                  <c15:showDataLabelsRange val="0"/>
                </c:ext>
                <c:ext xmlns:c16="http://schemas.microsoft.com/office/drawing/2014/chart" uri="{C3380CC4-5D6E-409C-BE32-E72D297353CC}">
                  <c16:uniqueId val="{00000004-520C-46EF-BF42-6A701A684351}"/>
                </c:ext>
              </c:extLst>
            </c:dLbl>
            <c:dLbl>
              <c:idx val="1"/>
              <c:delete val="1"/>
              <c:extLst>
                <c:ext xmlns:c15="http://schemas.microsoft.com/office/drawing/2012/chart" uri="{CE6537A1-D6FC-4f65-9D91-7224C49458BB}"/>
                <c:ext xmlns:c16="http://schemas.microsoft.com/office/drawing/2014/chart" uri="{C3380CC4-5D6E-409C-BE32-E72D297353CC}">
                  <c16:uniqueId val="{00000003-520C-46EF-BF42-6A701A684351}"/>
                </c:ext>
              </c:extLst>
            </c:dLbl>
            <c:dLbl>
              <c:idx val="2"/>
              <c:layout>
                <c:manualLayout>
                  <c:x val="4.2325744891112828E-2"/>
                  <c:y val="-0.24282087583879611"/>
                </c:manualLayout>
              </c:layout>
              <c:tx>
                <c:rich>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fld id="{0F478AC8-6AA9-45E2-BC17-F60837EAD035}" type="CATEGORYNAME">
                      <a:rPr lang="en-US" sz="2200"/>
                      <a:pPr>
                        <a:defRPr sz="1600" b="1"/>
                      </a:pPr>
                      <a:t>[CATEGORY NAME]</a:t>
                    </a:fld>
                    <a:r>
                      <a:rPr lang="en-US" sz="2200" baseline="0"/>
                      <a:t>
0.09%</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6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6683985748856637"/>
                      <c:h val="0.22720453046817424"/>
                    </c:manualLayout>
                  </c15:layout>
                  <c15:dlblFieldTable/>
                  <c15:showDataLabelsRange val="0"/>
                </c:ext>
                <c:ext xmlns:c16="http://schemas.microsoft.com/office/drawing/2014/chart" uri="{C3380CC4-5D6E-409C-BE32-E72D297353CC}">
                  <c16:uniqueId val="{00000001-520C-46EF-BF42-6A701A684351}"/>
                </c:ext>
              </c:extLst>
            </c:dLbl>
            <c:dLbl>
              <c:idx val="3"/>
              <c:layout>
                <c:manualLayout>
                  <c:x val="0.12079570047197934"/>
                  <c:y val="0.11907616073852838"/>
                </c:manualLayout>
              </c:layout>
              <c:tx>
                <c:rich>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fld id="{7DD4CF0A-9E21-45C0-9513-2D16DF84A99D}" type="CATEGORYNAME">
                      <a:rPr lang="en-US" smtClean="0"/>
                      <a:pPr>
                        <a:defRPr sz="1400" b="1"/>
                      </a:pPr>
                      <a:t>[CATEGORY NAME]</a:t>
                    </a:fld>
                    <a:r>
                      <a:rPr lang="en-US" baseline="0"/>
                      <a:t> 0.03%</a:t>
                    </a:r>
                  </a:p>
                </c:rich>
              </c:tx>
              <c:numFmt formatCode="0.00%" sourceLinked="0"/>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14570299969611103"/>
                      <c:h val="0.1432758620689655"/>
                    </c:manualLayout>
                  </c15:layout>
                  <c15:dlblFieldTable/>
                  <c15:showDataLabelsRange val="0"/>
                </c:ext>
                <c:ext xmlns:c16="http://schemas.microsoft.com/office/drawing/2014/chart" uri="{C3380CC4-5D6E-409C-BE32-E72D297353CC}">
                  <c16:uniqueId val="{00000002-520C-46EF-BF42-6A701A684351}"/>
                </c:ext>
              </c:extLst>
            </c:dLbl>
            <c:dLbl>
              <c:idx val="4"/>
              <c:layout>
                <c:manualLayout>
                  <c:x val="-9.5921053268619286E-2"/>
                  <c:y val="0.18452368022962648"/>
                </c:manualLayout>
              </c:layout>
              <c:tx>
                <c:rich>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fld id="{5854DA74-87DB-4DD5-B896-2C5A61BB6C3B}" type="CATEGORYNAME">
                      <a:rPr lang="en-US" sz="1800"/>
                      <a:pPr>
                        <a:defRPr sz="1800" b="1"/>
                      </a:pPr>
                      <a:t>[CATEGORY NAME]</a:t>
                    </a:fld>
                    <a:r>
                      <a:rPr lang="en-US" sz="1800" baseline="0"/>
                      <a:t>
0.06%</a:t>
                    </a:r>
                  </a:p>
                </c:rich>
              </c:tx>
              <c:numFmt formatCode="0.00%" sourceLinked="0"/>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520C-46EF-BF42-6A701A684351}"/>
                </c:ext>
              </c:extLst>
            </c:dLbl>
            <c:dLbl>
              <c:idx val="5"/>
              <c:delete val="1"/>
              <c:extLst>
                <c:ext xmlns:c15="http://schemas.microsoft.com/office/drawing/2012/chart" uri="{CE6537A1-D6FC-4f65-9D91-7224C49458BB}"/>
                <c:ext xmlns:c16="http://schemas.microsoft.com/office/drawing/2014/chart" uri="{C3380CC4-5D6E-409C-BE32-E72D297353CC}">
                  <c16:uniqueId val="{00000006-520C-46EF-BF42-6A701A684351}"/>
                </c:ext>
              </c:extLst>
            </c:dLbl>
            <c:dLbl>
              <c:idx val="6"/>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520C-46EF-BF42-6A701A68435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Compiles the same</c:v>
                </c:pt>
                <c:pt idx="1">
                  <c:v>Change in overload resolution</c:v>
                </c:pt>
                <c:pt idx="2">
                  <c:v>Fixed const-correctness bug</c:v>
                </c:pt>
                <c:pt idx="3">
                  <c:v>const-cast needed</c:v>
                </c:pt>
                <c:pt idx="4">
                  <c:v>Destructive checks found</c:v>
                </c:pt>
              </c:strCache>
            </c:strRef>
          </c:cat>
          <c:val>
            <c:numRef>
              <c:f>Sheet1!$B$2:$B$6</c:f>
              <c:numCache>
                <c:formatCode>General</c:formatCode>
                <c:ptCount val="5"/>
                <c:pt idx="0">
                  <c:v>95.15</c:v>
                </c:pt>
                <c:pt idx="1">
                  <c:v>4</c:v>
                </c:pt>
                <c:pt idx="2">
                  <c:v>0.43999999999999995</c:v>
                </c:pt>
                <c:pt idx="3">
                  <c:v>0.125</c:v>
                </c:pt>
                <c:pt idx="4">
                  <c:v>0.28500000000000003</c:v>
                </c:pt>
              </c:numCache>
            </c:numRef>
          </c:val>
          <c:extLst>
            <c:ext xmlns:c16="http://schemas.microsoft.com/office/drawing/2014/chart" uri="{C3380CC4-5D6E-409C-BE32-E72D297353CC}">
              <c16:uniqueId val="{00000000-520C-46EF-BF42-6A701A684351}"/>
            </c:ext>
          </c:extLst>
        </c:ser>
        <c:dLbls>
          <c:showLegendKey val="0"/>
          <c:showVal val="0"/>
          <c:showCatName val="0"/>
          <c:showSerName val="0"/>
          <c:showPercent val="0"/>
          <c:showBubbleSize val="0"/>
          <c:showLeaderLines val="1"/>
        </c:dLbls>
        <c:gapWidth val="100"/>
        <c:splitType val="pos"/>
        <c:splitPos val="3"/>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10E_D4C9D5AF.xml><?xml version="1.0" encoding="utf-8"?>
<p188:cmLst xmlns:a="http://schemas.openxmlformats.org/drawingml/2006/main" xmlns:r="http://schemas.openxmlformats.org/officeDocument/2006/relationships" xmlns:p188="http://schemas.microsoft.com/office/powerpoint/2018/8/main">
  <p188:cm id="{12EFCFC5-34C4-410C-9C5C-C38F78A01D10}" authorId="{3F54224E-80AE-2FB7-2DC3-4D6E1DED2DB0}" status="resolved" created="2025-04-01T10:25:30.881" complete="100000">
    <pc:sldMkLst xmlns:pc="http://schemas.microsoft.com/office/powerpoint/2013/main/command">
      <pc:docMk/>
      <pc:sldMk cId="3569997231" sldId="270"/>
    </pc:sldMkLst>
    <p188:txBody>
      <a:bodyPr/>
      <a:lstStyle/>
      <a:p>
        <a:r>
          <a:rPr lang="en-US"/>
          <a:t>Changed from “Attack” to sharp criticism (per Phil and Chaim).</a:t>
        </a:r>
      </a:p>
    </p188:txBody>
  </p188:cm>
  <p188:cm id="{BD49EE35-55A6-4AB4-9185-795F46095400}" authorId="{10D3AAF8-A104-C9F6-1328-E73F67342A66}" status="resolved" created="2025-04-02T12:41:27.603" startDate="2025-04-02T12:41:27.603" dueDate="2025-04-02T12:41:27.603" assignedTo="{3F54224E-80AE-2FB7-2DC3-4D6E1DED2DB0}" complete="100000" title="@Lakos, John Let’s not write “The White House” on the slide itself...">
    <ac:txMkLst xmlns:ac="http://schemas.microsoft.com/office/drawing/2013/main/command">
      <pc:docMk xmlns:pc="http://schemas.microsoft.com/office/powerpoint/2013/main/command"/>
      <pc:sldMk xmlns:pc="http://schemas.microsoft.com/office/powerpoint/2013/main/command" cId="3569997231" sldId="270"/>
      <ac:spMk id="3" creationId="{3C1EE037-5558-4756-B6C4-61D64BA56C8B}"/>
      <ac:txMk cp="125" len="11">
        <ac:context len="356" hash="1395439982"/>
      </ac:txMk>
    </ac:txMkLst>
    <p188:pos x="2962702" y="1947982"/>
    <p188:txBody>
      <a:bodyPr/>
      <a:lstStyle/>
      <a:p>
        <a:r>
          <a:rPr lang="en-US"/>
          <a:t>[@Lakos, John] Let’s not write “The White House” on the slide itself...</a:t>
        </a:r>
      </a:p>
    </p188:txBody>
    <p188:extLst>
      <p:ext xmlns:p="http://schemas.openxmlformats.org/presentationml/2006/main" uri="{5BB2D875-25FF-4072-B9AC-8F64D62656EB}">
        <p228:taskDetails xmlns:p228="http://schemas.microsoft.com/office/powerpoint/2022/08/main">
          <p228:history>
            <p228:event time="2025-04-02T12:41:27.603" id="{95DD8358-A4CE-4B22-B890-4ED32C89761D}">
              <p228:atrbtn authorId="{10D3AAF8-A104-C9F6-1328-E73F67342A66}"/>
              <p228:anchr>
                <p228:comment id="{BD49EE35-55A6-4AB4-9185-795F46095400}"/>
              </p228:anchr>
              <p228:add/>
            </p228:event>
            <p228:event time="2025-04-02T12:41:27.603" id="{FB463386-4286-4AA0-AE47-8ED293AD5306}">
              <p228:atrbtn authorId="{10D3AAF8-A104-C9F6-1328-E73F67342A66}"/>
              <p228:anchr>
                <p228:comment id="{BD49EE35-55A6-4AB4-9185-795F46095400}"/>
              </p228:anchr>
              <p228:asgn authorId="{3F54224E-80AE-2FB7-2DC3-4D6E1DED2DB0}"/>
            </p228:event>
            <p228:event time="2025-04-02T12:41:27.603" id="{5D4BD3AB-8794-4CD2-BBE0-7595FCEB5684}">
              <p228:atrbtn authorId="{10D3AAF8-A104-C9F6-1328-E73F67342A66}"/>
              <p228:anchr>
                <p228:comment id="{BD49EE35-55A6-4AB4-9185-795F46095400}"/>
              </p228:anchr>
              <p228:title val="@Lakos, John Let’s not write “The White House” on the slide itself..."/>
            </p228:event>
            <p228:event time="2025-04-02T12:41:27.603" id="{927EFEFA-02AD-44DA-A909-B922AE148C9D}">
              <p228:atrbtn authorId="{10D3AAF8-A104-C9F6-1328-E73F67342A66}"/>
              <p228:anchr>
                <p228:comment id="{BD49EE35-55A6-4AB4-9185-795F46095400}"/>
              </p228:anchr>
              <p228:date stDt="2025-04-02T12:41:27.603" endDt="2025-04-02T12:41:27.603"/>
            </p228:event>
            <p228:event time="2025-04-04T11:33:06.954" id="{D9DCF3B0-369A-4445-A230-87875E5DFC93}">
              <p228:atrbtn authorId="{10D3AAF8-A104-C9F6-1328-E73F67342A66}"/>
              <p228:anchr>
                <p228:comment id="{00000000-0000-0000-0000-000000000000}"/>
              </p228:anchr>
              <p228:pcntCmplt val="100000"/>
            </p228:event>
          </p228:history>
        </p228:taskDetails>
      </p:ext>
    </p188:extLst>
  </p188:cm>
  <p188:cm id="{2F731A84-66D2-4188-9C4D-AA5A067C5799}" authorId="{A20B7D84-B90D-4C08-527D-ED652F544BAD}" status="resolved" created="2025-04-02T12:58:58.405" complete="100000">
    <ac:txMkLst xmlns:ac="http://schemas.microsoft.com/office/drawing/2013/main/command">
      <pc:docMk xmlns:pc="http://schemas.microsoft.com/office/powerpoint/2013/main/command"/>
      <pc:sldMk xmlns:pc="http://schemas.microsoft.com/office/powerpoint/2013/main/command" cId="3569997231" sldId="270"/>
      <ac:spMk id="3" creationId="{3C1EE037-5558-4756-B6C4-61D64BA56C8B}"/>
      <ac:txMk cp="210" len="145">
        <ac:context len="356" hash="1395439982"/>
      </ac:txMk>
    </ac:txMkLst>
    <p188:pos x="10537371" y="4470400"/>
    <p188:replyLst>
      <p188:reply id="{0FC7DC7C-BBBC-48C5-B5DF-4DAD75BF2B25}" authorId="{3F54224E-80AE-2FB7-2DC3-4D6E1DED2DB0}" created="2025-04-02T17:51:39.985">
        <p188:txBody>
          <a:bodyPr/>
          <a:lstStyle/>
          <a:p>
            <a:r>
              <a:rPr lang="en-US"/>
              <a:t>I have been told to remove all of my introduction that used to follow.  The facts on this one slide, however, are public, not in dispute, and not criticisms. Please allow this one slide to say what is true and stand as amended. Thanks.</a:t>
            </a:r>
          </a:p>
        </p188:txBody>
      </p188:reply>
    </p188:replyLst>
    <p188:txBody>
      <a:bodyPr/>
      <a:lstStyle/>
      <a:p>
        <a:r>
          <a:rPr lang="en-US"/>
          <a:t>Can we avoid naming our key vendors here please - we have key partnerships and relationships with these</a:t>
        </a:r>
      </a:p>
    </p188:txBody>
  </p188:cm>
</p188:cmLst>
</file>

<file path=ppt/comments/modernComment_135_2F9DC265.xml><?xml version="1.0" encoding="utf-8"?>
<p188:cmLst xmlns:a="http://schemas.openxmlformats.org/drawingml/2006/main" xmlns:r="http://schemas.openxmlformats.org/officeDocument/2006/relationships" xmlns:p188="http://schemas.microsoft.com/office/powerpoint/2018/8/main">
  <p188:cm id="{C2991200-6796-DF49-97F4-92CE73D6C701}" authorId="{7C38A63F-D3F8-5A0A-768F-B125A0AD6D55}" created="2025-03-28T18:01:45.105">
    <ac:txMkLst xmlns:ac="http://schemas.microsoft.com/office/drawing/2013/main/command">
      <pc:docMk xmlns:pc="http://schemas.microsoft.com/office/powerpoint/2013/main/command"/>
      <pc:sldMk xmlns:pc="http://schemas.microsoft.com/office/powerpoint/2013/main/command" cId="798868069" sldId="309"/>
      <ac:spMk id="5" creationId="{C8E711E5-0CE3-41B3-BBF7-ADBD05EEDC74}"/>
      <ac:txMk cp="0">
        <ac:context len="289" hash="1214080189"/>
      </ac:txMk>
    </ac:txMkLst>
    <p188:pos x="4993888" y="2222268"/>
    <p188:txBody>
      <a:bodyPr/>
      <a:lstStyle/>
      <a:p>
        <a:r>
          <a:rPr lang="en-US"/>
          <a:t>I’m not sure what you mean by “never-null pointer”</a:t>
        </a:r>
      </a:p>
    </p188:txBody>
  </p188:cm>
</p188:cmLst>
</file>

<file path=ppt/comments/modernComment_136_715A1B2C.xml><?xml version="1.0" encoding="utf-8"?>
<p188:cmLst xmlns:a="http://schemas.openxmlformats.org/drawingml/2006/main" xmlns:r="http://schemas.openxmlformats.org/officeDocument/2006/relationships" xmlns:p188="http://schemas.microsoft.com/office/powerpoint/2018/8/main">
  <p188:cm id="{7DDF04F7-EFD9-4F22-9CA2-EB7E4BD4295C}" authorId="{3F54224E-80AE-2FB7-2DC3-4D6E1DED2DB0}" created="2025-03-31T03:57:56.876">
    <ac:txMkLst xmlns:ac="http://schemas.microsoft.com/office/drawing/2013/main/command">
      <pc:docMk xmlns:pc="http://schemas.microsoft.com/office/powerpoint/2013/main/command"/>
      <pc:sldMk xmlns:pc="http://schemas.microsoft.com/office/powerpoint/2013/main/command" cId="1901730604" sldId="310"/>
      <ac:spMk id="5" creationId="{C8E711E5-0CE3-41B3-BBF7-ADBD05EEDC74}"/>
      <ac:txMk cp="97">
        <ac:context len="126" hash="130114421"/>
      </ac:txMk>
    </ac:txMkLst>
    <p188:pos x="2978888" y="2626094"/>
    <p188:txBody>
      <a:bodyPr/>
      <a:lstStyle/>
      <a:p>
        <a:r>
          <a:rPr lang="en-US"/>
          <a:t>I could use some help understanding Mix-ins, where that came from, and why we are calling them out here.</a:t>
        </a:r>
      </a:p>
    </p188:txBody>
  </p188:cm>
</p188:cmLst>
</file>

<file path=ppt/comments/modernComment_15B_B90F1A76.xml><?xml version="1.0" encoding="utf-8"?>
<p188:cmLst xmlns:a="http://schemas.openxmlformats.org/drawingml/2006/main" xmlns:r="http://schemas.openxmlformats.org/officeDocument/2006/relationships" xmlns:p188="http://schemas.microsoft.com/office/powerpoint/2018/8/main">
  <p188:cm id="{19EAB076-0A57-B049-A114-FE345C2D094A}" authorId="{7C38A63F-D3F8-5A0A-768F-B125A0AD6D55}" created="2025-03-28T18:00:35.405">
    <ac:txMkLst xmlns:ac="http://schemas.microsoft.com/office/drawing/2013/main/command">
      <pc:docMk xmlns:pc="http://schemas.microsoft.com/office/powerpoint/2013/main/command"/>
      <pc:sldMk xmlns:pc="http://schemas.microsoft.com/office/powerpoint/2013/main/command" cId="3104774774" sldId="347"/>
      <ac:spMk id="5" creationId="{C8E711E5-0CE3-41B3-BBF7-ADBD05EEDC74}"/>
      <ac:txMk cp="14">
        <ac:context len="136" hash="2292462528"/>
      </ac:txMk>
    </ac:txMkLst>
    <p188:pos x="6042102" y="449225"/>
    <p188:replyLst>
      <p188:reply id="{535F3F15-B2F8-474D-B06B-DCE61B186562}" authorId="{3F54224E-80AE-2FB7-2DC3-4D6E1DED2DB0}" created="2025-04-01T14:17:53.930">
        <p188:txBody>
          <a:bodyPr/>
          <a:lstStyle/>
          <a:p>
            <a:r>
              <a:rPr lang="en-US"/>
              <a:t>I fixed it.</a:t>
            </a:r>
          </a:p>
        </p188:txBody>
      </p188:reply>
    </p188:replyLst>
    <p188:txBody>
      <a:bodyPr/>
      <a:lstStyle/>
      <a:p>
        <a:r>
          <a:rPr lang="en-US"/>
          <a:t>Keyword was changed to trivially_relocatable_if_eligible</a:t>
        </a:r>
      </a:p>
    </p188:txBody>
    <p188:extLst>
      <p:ext xmlns:p="http://schemas.openxmlformats.org/presentationml/2006/main" uri="{57CB4572-C831-44C2-8A1C-0ADB6CCDFE69}">
        <p223:reactions xmlns:p223="http://schemas.microsoft.com/office/powerpoint/2022/03/main">
          <p223:rxn type="👍">
            <p223:instance time="2025-04-01T14:17:46.924" authorId="{3F54224E-80AE-2FB7-2DC3-4D6E1DED2DB0}"/>
          </p223:rxn>
        </p223:reactions>
      </p:ext>
    </p188:extLst>
  </p188:cm>
  <p188:cm id="{988AD04A-7B98-0541-8974-FBAF6D57093B}" authorId="{7C38A63F-D3F8-5A0A-768F-B125A0AD6D55}" created="2025-03-28T18:00:58.524">
    <ac:txMkLst xmlns:ac="http://schemas.microsoft.com/office/drawing/2013/main/command">
      <pc:docMk xmlns:pc="http://schemas.microsoft.com/office/powerpoint/2013/main/command"/>
      <pc:sldMk xmlns:pc="http://schemas.microsoft.com/office/powerpoint/2013/main/command" cId="3104774774" sldId="347"/>
      <ac:spMk id="4" creationId="{37E817C4-06B8-4EEB-B74C-F38BDA207E95}"/>
      <ac:txMk cp="41">
        <ac:context len="54" hash="2106762564"/>
      </ac:txMk>
    </ac:txMkLst>
    <p188:replyLst>
      <p188:reply id="{E38B5677-82F8-43AC-9647-FEA8D84AB371}" authorId="{3F54224E-80AE-2FB7-2DC3-4D6E1DED2DB0}" created="2025-04-01T14:36:03.622">
        <p188:txBody>
          <a:bodyPr/>
          <a:lstStyle/>
          <a:p>
            <a:r>
              <a:rPr lang="en-US"/>
              <a:t>Added note; plan to animate later.</a:t>
            </a:r>
          </a:p>
        </p188:txBody>
      </p188:reply>
    </p188:replyLst>
    <p188:txBody>
      <a:bodyPr/>
      <a:lstStyle/>
      <a:p>
        <a:r>
          <a:rPr lang="en-US"/>
          <a:t>Under trivial relocation, relocation constructors do not exist.</a:t>
        </a:r>
      </a:p>
    </p188:txBody>
  </p188:cm>
</p188:cmLst>
</file>

<file path=ppt/comments/modernComment_174_D2F3E2E9.xml><?xml version="1.0" encoding="utf-8"?>
<p188:cmLst xmlns:a="http://schemas.openxmlformats.org/drawingml/2006/main" xmlns:r="http://schemas.openxmlformats.org/officeDocument/2006/relationships" xmlns:p188="http://schemas.microsoft.com/office/powerpoint/2018/8/main">
  <p188:cm id="{D4F3ACF1-8A65-4CCD-BB2C-5736F0B47E59}" authorId="{3E6A2B16-F43B-AA26-F8EF-4CDC3DDED80E}" created="2025-04-03T14:45:59.154">
    <ac:deMkLst xmlns:ac="http://schemas.microsoft.com/office/drawing/2013/main/command">
      <pc:docMk xmlns:pc="http://schemas.microsoft.com/office/powerpoint/2013/main/command"/>
      <pc:sldMk xmlns:pc="http://schemas.microsoft.com/office/powerpoint/2013/main/command" cId="3539198697" sldId="372"/>
      <ac:spMk id="6" creationId="{D10B7850-E228-67B6-64D7-B270D761111C}"/>
    </ac:deMkLst>
    <p188:txBody>
      <a:bodyPr/>
      <a:lstStyle/>
      <a:p>
        <a:r>
          <a:rPr lang="en-US"/>
          <a:t>stray bubble?</a:t>
        </a:r>
      </a:p>
    </p188:txBody>
  </p188:cm>
</p188:cmLst>
</file>

<file path=ppt/comments/modernComment_18D_ED88C8C0.xml><?xml version="1.0" encoding="utf-8"?>
<p188:cmLst xmlns:a="http://schemas.openxmlformats.org/drawingml/2006/main" xmlns:r="http://schemas.openxmlformats.org/officeDocument/2006/relationships" xmlns:p188="http://schemas.microsoft.com/office/powerpoint/2018/8/main">
  <p188:cm id="{5E191D45-B87E-4100-8FD2-702B09C84B01}" authorId="{10D3AAF8-A104-C9F6-1328-E73F67342A66}" status="resolved" created="2025-03-30T18:35:15.059" startDate="2025-03-30T18:35:15.059" dueDate="2025-03-30T18:35:15.059" assignedTo="{3F54224E-80AE-2FB7-2DC3-4D6E1DED2DB0}" complete="100000" title="@Lakos, John Is Shawn aware this is being said in his name?">
    <ac:deMkLst xmlns:ac="http://schemas.microsoft.com/office/drawing/2013/main/command">
      <pc:docMk xmlns:pc="http://schemas.microsoft.com/office/powerpoint/2013/main/command"/>
      <pc:sldMk xmlns:pc="http://schemas.microsoft.com/office/powerpoint/2013/main/command" cId="3985164480" sldId="397"/>
      <ac:spMk id="118" creationId="{E7913649-21BA-0847-0E82-F1FED05C003D}"/>
    </ac:deMkLst>
    <p188:replyLst>
      <p188:reply id="{C9CEC541-29E4-4BBF-8348-9B60D9E3502A}" authorId="{3F54224E-80AE-2FB7-2DC3-4D6E1DED2DB0}" created="2025-03-30T23:46:21.200">
        <p188:txBody>
          <a:bodyPr/>
          <a:lstStyle/>
          <a:p>
            <a:r>
              <a:rPr lang="en-US"/>
              <a:t>Email sent to conform approval.</a:t>
            </a:r>
          </a:p>
        </p188:txBody>
      </p188:reply>
      <p188:reply id="{AF0EC9F6-83D6-430B-B6BD-66F6F367684D}" authorId="{10D3AAF8-A104-C9F6-1328-E73F67342A66}" created="2025-04-02T13:39:01.189">
        <p188:txBody>
          <a:bodyPr/>
          <a:lstStyle/>
          <a:p>
            <a:r>
              <a:rPr lang="en-US"/>
              <a:t>[@Lakos, John]  If Shawn has not confirmed, this needs to come out today...</a:t>
            </a:r>
          </a:p>
        </p188:txBody>
      </p188:reply>
      <p188:reply id="{E155EB8E-3B07-4D3C-BB44-ADEFF33CECCB}" authorId="{10D3AAF8-A104-C9F6-1328-E73F67342A66}" created="2025-04-02T15:03:02.361">
        <p188:txBody>
          <a:bodyPr/>
          <a:lstStyle/>
          <a:p>
            <a:r>
              <a:rPr lang="en-US"/>
              <a:t>I spoke to Shawn and he’s comfortable with this </a:t>
            </a:r>
          </a:p>
        </p188:txBody>
      </p188:reply>
    </p188:replyLst>
    <p188:txBody>
      <a:bodyPr/>
      <a:lstStyle/>
      <a:p>
        <a:r>
          <a:rPr lang="en-US"/>
          <a:t>[@Lakos, John] Is Shawn aware this is being said in his name?</a:t>
        </a:r>
      </a:p>
    </p188:txBody>
    <p188:extLst>
      <p:ext xmlns:p="http://schemas.openxmlformats.org/presentationml/2006/main" uri="{5BB2D875-25FF-4072-B9AC-8F64D62656EB}">
        <p228:taskDetails xmlns:p228="http://schemas.microsoft.com/office/powerpoint/2022/08/main">
          <p228:history>
            <p228:event time="2025-03-30T18:35:15.059" id="{471A2852-53C4-46C2-97D5-7E8FC5ED1EDA}">
              <p228:atrbtn authorId="{10D3AAF8-A104-C9F6-1328-E73F67342A66}"/>
              <p228:anchr>
                <p228:comment id="{5E191D45-B87E-4100-8FD2-702B09C84B01}"/>
              </p228:anchr>
              <p228:add/>
            </p228:event>
            <p228:event time="2025-03-30T18:35:15.059" id="{D527D889-149E-4046-94B1-7C5CB48BA7E1}">
              <p228:atrbtn authorId="{10D3AAF8-A104-C9F6-1328-E73F67342A66}"/>
              <p228:anchr>
                <p228:comment id="{5E191D45-B87E-4100-8FD2-702B09C84B01}"/>
              </p228:anchr>
              <p228:asgn authorId="{3F54224E-80AE-2FB7-2DC3-4D6E1DED2DB0}"/>
            </p228:event>
            <p228:event time="2025-03-30T18:35:15.059" id="{5882080A-D91B-46FD-9AC2-077F45430695}">
              <p228:atrbtn authorId="{10D3AAF8-A104-C9F6-1328-E73F67342A66}"/>
              <p228:anchr>
                <p228:comment id="{5E191D45-B87E-4100-8FD2-702B09C84B01}"/>
              </p228:anchr>
              <p228:title val="@Lakos, John Is Shawn aware this is being said in his name?"/>
            </p228:event>
            <p228:event time="2025-03-30T18:35:15.059" id="{118524D8-0327-473C-844F-EBA1AD3E293F}">
              <p228:atrbtn authorId="{10D3AAF8-A104-C9F6-1328-E73F67342A66}"/>
              <p228:anchr>
                <p228:comment id="{5E191D45-B87E-4100-8FD2-702B09C84B01}"/>
              </p228:anchr>
              <p228:date stDt="2025-03-30T18:35:15.059" endDt="2025-03-30T18:35:15.059"/>
            </p228:event>
            <p228:event time="2025-04-02T15:03:11.964" id="{22BA5A83-BB50-42F4-B30A-5822864C39DC}">
              <p228:atrbtn authorId="{10D3AAF8-A104-C9F6-1328-E73F67342A66}"/>
              <p228:anchr>
                <p228:comment id="{00000000-0000-0000-0000-000000000000}"/>
              </p228:anchr>
              <p228:pcntCmplt val="100000"/>
            </p228:event>
          </p228:history>
        </p228:taskDetails>
      </p:ext>
    </p188:extLst>
  </p188:cm>
</p188:cmLst>
</file>

<file path=ppt/comments/modernComment_1BA_94909F7F.xml><?xml version="1.0" encoding="utf-8"?>
<p188:cmLst xmlns:a="http://schemas.openxmlformats.org/drawingml/2006/main" xmlns:r="http://schemas.openxmlformats.org/officeDocument/2006/relationships" xmlns:p188="http://schemas.microsoft.com/office/powerpoint/2018/8/main">
  <p188:cm id="{14F7F5FC-EC9F-4B52-BADD-8B89F975DBF0}" authorId="{10D3AAF8-A104-C9F6-1328-E73F67342A66}" created="2025-04-02T12:52:16.758" startDate="2025-04-02T12:52:16.758" dueDate="2025-04-02T12:52:16.758" assignedTo="{3F54224E-80AE-2FB7-2DC3-4D6E1DED2DB0}" title="@Lakos, John This slide is incomplete">
    <pc:sldMkLst xmlns:pc="http://schemas.microsoft.com/office/powerpoint/2013/main/command">
      <pc:docMk/>
      <pc:sldMk cId="2492505983" sldId="442"/>
    </pc:sldMkLst>
    <p188:txBody>
      <a:bodyPr/>
      <a:lstStyle/>
      <a:p>
        <a:r>
          <a:rPr lang="en-US"/>
          <a:t>[@Lakos, John] This slide is incomplete</a:t>
        </a:r>
      </a:p>
    </p188:txBody>
    <p188:extLst>
      <p:ext xmlns:p="http://schemas.openxmlformats.org/presentationml/2006/main" uri="{5BB2D875-25FF-4072-B9AC-8F64D62656EB}">
        <p228:taskDetails xmlns:p228="http://schemas.microsoft.com/office/powerpoint/2022/08/main">
          <p228:history>
            <p228:event time="2025-04-02T12:52:16.758" id="{E2F78773-8175-455F-8163-5D6F486280D1}">
              <p228:atrbtn authorId="{10D3AAF8-A104-C9F6-1328-E73F67342A66}"/>
              <p228:anchr>
                <p228:comment id="{14F7F5FC-EC9F-4B52-BADD-8B89F975DBF0}"/>
              </p228:anchr>
              <p228:add/>
            </p228:event>
            <p228:event time="2025-04-02T12:52:16.758" id="{E37FB157-78C3-4178-85CD-0BFE203C12D6}">
              <p228:atrbtn authorId="{10D3AAF8-A104-C9F6-1328-E73F67342A66}"/>
              <p228:anchr>
                <p228:comment id="{14F7F5FC-EC9F-4B52-BADD-8B89F975DBF0}"/>
              </p228:anchr>
              <p228:asgn authorId="{3F54224E-80AE-2FB7-2DC3-4D6E1DED2DB0}"/>
            </p228:event>
            <p228:event time="2025-04-02T12:52:16.758" id="{B8112A67-D185-4ADC-A97B-581C036053BB}">
              <p228:atrbtn authorId="{10D3AAF8-A104-C9F6-1328-E73F67342A66}"/>
              <p228:anchr>
                <p228:comment id="{14F7F5FC-EC9F-4B52-BADD-8B89F975DBF0}"/>
              </p228:anchr>
              <p228:title val="@Lakos, John This slide is incomplete"/>
            </p228:event>
            <p228:event time="2025-04-02T12:52:16.758" id="{5E54C9F6-0580-4A6B-AC9B-3A7863A01196}">
              <p228:atrbtn authorId="{10D3AAF8-A104-C9F6-1328-E73F67342A66}"/>
              <p228:anchr>
                <p228:comment id="{14F7F5FC-EC9F-4B52-BADD-8B89F975DBF0}"/>
              </p228:anchr>
              <p228:date stDt="2025-04-02T12:52:16.758" endDt="2025-04-02T12:52:16.758"/>
            </p228:event>
          </p228:history>
        </p228:taskDetails>
      </p:ext>
    </p188:extLst>
  </p188:cm>
</p188:cmLst>
</file>

<file path=ppt/comments/modernComment_1C2_EF321A16.xml><?xml version="1.0" encoding="utf-8"?>
<p188:cmLst xmlns:a="http://schemas.openxmlformats.org/drawingml/2006/main" xmlns:r="http://schemas.openxmlformats.org/officeDocument/2006/relationships" xmlns:p188="http://schemas.microsoft.com/office/powerpoint/2018/8/main">
  <p188:cm id="{CE87170D-C00D-42D7-838D-700AADCA4989}" authorId="{7C38A63F-D3F8-5A0A-768F-B125A0AD6D55}" created="2025-03-28T17:58:31.177">
    <ac:txMkLst xmlns:ac="http://schemas.microsoft.com/office/drawing/2013/main/command">
      <pc:docMk xmlns:pc="http://schemas.microsoft.com/office/powerpoint/2013/main/command"/>
      <pc:sldMk xmlns:pc="http://schemas.microsoft.com/office/powerpoint/2013/main/command" cId="4013038102" sldId="450"/>
      <ac:spMk id="3" creationId="{180C6341-EA1D-9505-F63B-DAD4696CA21B}"/>
      <ac:txMk cp="0">
        <ac:context len="42" hash="3123865532"/>
      </ac:txMk>
    </ac:txMkLst>
    <p188:pos x="9956180" y="3616170"/>
    <p188:txBody>
      <a:bodyPr/>
      <a:lstStyle/>
      <a:p>
        <a:r>
          <a:rPr lang="en-US"/>
          <a:t>Do not confuse Borrow Checking with the Law of Exclusivity</a:t>
        </a:r>
      </a:p>
    </p188:txBody>
  </p188:cm>
</p188:cmLst>
</file>

<file path=ppt/comments/modernComment_1C9_AFCE3080.xml><?xml version="1.0" encoding="utf-8"?>
<p188:cmLst xmlns:a="http://schemas.openxmlformats.org/drawingml/2006/main" xmlns:r="http://schemas.openxmlformats.org/officeDocument/2006/relationships" xmlns:p188="http://schemas.microsoft.com/office/powerpoint/2018/8/main">
  <p188:cm id="{79472E4E-0D83-439A-A3FF-866EF22B2AAA}" authorId="{10D3AAF8-A104-C9F6-1328-E73F67342A66}" status="resolved" created="2025-04-03T20:44:15.103" startDate="2025-04-03T20:44:15.103" dueDate="2025-04-03T20:44:15.103" assignedTo="{3F54224E-80AE-2FB7-2DC3-4D6E1DED2DB0}" complete="100000" title="@Lakos, John Do not attribute this to Abraham Lincoln - he never said it. See https://www.nprillinois.org/lincoln/2018-02-02/governor-goofs-honest-abe-quote">
    <pc:sldMkLst xmlns:pc="http://schemas.microsoft.com/office/powerpoint/2013/main/command">
      <pc:docMk/>
      <pc:sldMk cId="2949525632" sldId="457"/>
    </pc:sldMkLst>
    <p188:txBody>
      <a:bodyPr/>
      <a:lstStyle/>
      <a:p>
        <a:r>
          <a:rPr lang="en-US"/>
          <a:t>[@Lakos, John] Do not attribute this to Abraham Lincoln - he never said it. See https://www.nprillinois.org/lincoln/2018-02-02/governor-goofs-honest-abe-quote</a:t>
        </a:r>
      </a:p>
    </p188:txBody>
    <p188:extLst>
      <p:ext xmlns:p="http://schemas.openxmlformats.org/presentationml/2006/main" uri="{5BB2D875-25FF-4072-B9AC-8F64D62656EB}">
        <p228:taskDetails xmlns:p228="http://schemas.microsoft.com/office/powerpoint/2022/08/main">
          <p228:history>
            <p228:event time="2025-04-03T20:44:15.103" id="{9E822AA1-8A24-48F2-86FE-660E0A7FE147}">
              <p228:atrbtn authorId="{10D3AAF8-A104-C9F6-1328-E73F67342A66}"/>
              <p228:anchr>
                <p228:comment id="{79472E4E-0D83-439A-A3FF-866EF22B2AAA}"/>
              </p228:anchr>
              <p228:add/>
            </p228:event>
            <p228:event time="2025-04-03T20:44:15.103" id="{12FEE743-06CD-4C58-B1E2-EB2FAAE2DE15}">
              <p228:atrbtn authorId="{10D3AAF8-A104-C9F6-1328-E73F67342A66}"/>
              <p228:anchr>
                <p228:comment id="{79472E4E-0D83-439A-A3FF-866EF22B2AAA}"/>
              </p228:anchr>
              <p228:asgn authorId="{3F54224E-80AE-2FB7-2DC3-4D6E1DED2DB0}"/>
            </p228:event>
            <p228:event time="2025-04-03T20:44:15.103" id="{91444E5E-BA66-4BD8-883B-0B18AAC6CCFA}">
              <p228:atrbtn authorId="{10D3AAF8-A104-C9F6-1328-E73F67342A66}"/>
              <p228:anchr>
                <p228:comment id="{79472E4E-0D83-439A-A3FF-866EF22B2AAA}"/>
              </p228:anchr>
              <p228:title val="@Lakos, John Do not attribute this to Abraham Lincoln - he never said it. See https://www.nprillinois.org/lincoln/2018-02-02/governor-goofs-honest-abe-quote"/>
            </p228:event>
            <p228:event time="2025-04-03T20:44:15.103" id="{A6E6FB77-995C-4F3B-BFEB-3B6AAFD2F9CF}">
              <p228:atrbtn authorId="{10D3AAF8-A104-C9F6-1328-E73F67342A66}"/>
              <p228:anchr>
                <p228:comment id="{79472E4E-0D83-439A-A3FF-866EF22B2AAA}"/>
              </p228:anchr>
              <p228:date stDt="2025-04-03T20:44:15.103" endDt="2025-04-03T20:44:15.103"/>
            </p228:event>
            <p228:event time="2025-04-04T11:46:58.099" id="{D87B9174-FCB7-4894-BC2F-040AE14E372C}">
              <p228:atrbtn authorId="{10D3AAF8-A104-C9F6-1328-E73F67342A66}"/>
              <p228:anchr>
                <p228:comment id="{00000000-0000-0000-0000-000000000000}"/>
              </p228:anchr>
              <p228:pcntCmplt val="100000"/>
            </p228:event>
          </p228:history>
        </p228:taskDetails>
      </p:ext>
    </p188:extLst>
  </p188:cm>
</p188:cmLst>
</file>

<file path=ppt/comments/modernComment_1DD_54B22AC8.xml><?xml version="1.0" encoding="utf-8"?>
<p188:cmLst xmlns:a="http://schemas.openxmlformats.org/drawingml/2006/main" xmlns:r="http://schemas.openxmlformats.org/officeDocument/2006/relationships" xmlns:p188="http://schemas.microsoft.com/office/powerpoint/2018/8/main">
  <p188:cm id="{EB11576C-85C8-42B1-BD22-9E548A3DDF5B}" authorId="{3F54224E-80AE-2FB7-2DC3-4D6E1DED2DB0}" created="2025-04-04T02:33:50.766">
    <pc:sldMkLst xmlns:pc="http://schemas.microsoft.com/office/powerpoint/2013/main/command">
      <pc:docMk/>
      <pc:sldMk cId="1420962504" sldId="477"/>
    </pc:sldMkLst>
    <p188:txBody>
      <a:bodyPr/>
      <a:lstStyle/>
      <a:p>
        <a:r>
          <a:rPr lang="en-US"/>
          <a:t>Nice properties
Ghost Data manifests in runtime overhead only when 
- checking is enabled, and
- a contract cannot be proven to be satisfied at compile time
   - that is if a program conformed to safe rust-like C++ (Circle) it would have no runtime GD
   - there are definitely other programs that never generate GD
   - programs that are enabled for checking and that cannot yet be proven correct at compile time will have GD
      - We expect that GD will be able to address virtually all UB in C++ today.</a:t>
        </a:r>
      </a:p>
    </p188:txBody>
  </p188:cm>
</p188:cmLst>
</file>

<file path=ppt/comments/modernComment_201_DAB46DB6.xml><?xml version="1.0" encoding="utf-8"?>
<p188:cmLst xmlns:a="http://schemas.openxmlformats.org/drawingml/2006/main" xmlns:r="http://schemas.openxmlformats.org/officeDocument/2006/relationships" xmlns:p188="http://schemas.microsoft.com/office/powerpoint/2018/8/main">
  <p188:cm id="{CBE42F10-9A60-47D5-B8D1-6E809A2EFE30}" authorId="{10D3AAF8-A104-C9F6-1328-E73F67342A66}" created="2025-04-02T12:52:16.758">
    <pc:sldMkLst xmlns:pc="http://schemas.microsoft.com/office/powerpoint/2013/main/command">
      <pc:docMk/>
      <pc:sldMk cId="2492505983" sldId="442"/>
    </pc:sldMkLst>
    <p188:txBody>
      <a:bodyPr/>
      <a:lstStyle/>
      <a:p>
        <a:r>
          <a:rPr lang="en-US"/>
          <a:t>[@Lakos, John] This slide is incomplete</a:t>
        </a:r>
      </a:p>
    </p188:txBody>
  </p188:cm>
</p188:cmLst>
</file>

<file path=ppt/comments/modernComment_212_1163FF2.xml><?xml version="1.0" encoding="utf-8"?>
<p188:cmLst xmlns:a="http://schemas.openxmlformats.org/drawingml/2006/main" xmlns:r="http://schemas.openxmlformats.org/officeDocument/2006/relationships" xmlns:p188="http://schemas.microsoft.com/office/powerpoint/2018/8/main">
  <p188:cm id="{695044D5-3275-4406-8EEF-F7A40440B8A9}" authorId="{3F54224E-80AE-2FB7-2DC3-4D6E1DED2DB0}" created="2025-04-04T02:33:50.766">
    <pc:sldMkLst xmlns:pc="http://schemas.microsoft.com/office/powerpoint/2013/main/command">
      <pc:docMk/>
      <pc:sldMk cId="1420962504" sldId="477"/>
    </pc:sldMkLst>
    <p188:txBody>
      <a:bodyPr/>
      <a:lstStyle/>
      <a:p>
        <a:r>
          <a:rPr lang="en-US"/>
          <a:t>Nice properties
Ghost Data manifests in runtime overhead only when 
- checking is enabled, and
- a contract cannot be proven to be satisfied at compile time
   - that is if a program conformed to safe rust-like C++ (Circle) it would have no runtime GD
   - there are definitely other programs that never generate GD
   - programs that are enabled for checking and that cannot yet be proven correct at compile time will have GD
      - We expect that GD will be able to address virtually all UB in C++ today.</a:t>
        </a:r>
      </a:p>
    </p188:txBody>
  </p188:cm>
</p188:cmLst>
</file>

<file path=ppt/comments/modernComment_213_48769460.xml><?xml version="1.0" encoding="utf-8"?>
<p188:cmLst xmlns:a="http://schemas.openxmlformats.org/drawingml/2006/main" xmlns:r="http://schemas.openxmlformats.org/officeDocument/2006/relationships" xmlns:p188="http://schemas.microsoft.com/office/powerpoint/2018/8/main">
  <p188:cm id="{C7C9EB33-939F-4878-AFC7-1B631A5AA9B9}" authorId="{3F54224E-80AE-2FB7-2DC3-4D6E1DED2DB0}" created="2025-09-09T18:40:45.580">
    <pc:sldMkLst xmlns:pc="http://schemas.microsoft.com/office/powerpoint/2013/main/command">
      <pc:docMk/>
      <pc:sldMk cId="1215730784" sldId="531"/>
    </pc:sldMkLst>
    <p188:txBody>
      <a:bodyPr/>
      <a:lstStyle/>
      <a:p>
        <a:r>
          <a:rPr lang="en-US"/>
          <a:t>New slide for CppCon</a:t>
        </a:r>
      </a:p>
    </p188:txBody>
  </p188:cm>
</p188:cmLst>
</file>

<file path=ppt/comments/modernComment_216_CAAB9B5F.xml><?xml version="1.0" encoding="utf-8"?>
<p188:cmLst xmlns:a="http://schemas.openxmlformats.org/drawingml/2006/main" xmlns:r="http://schemas.openxmlformats.org/officeDocument/2006/relationships" xmlns:p188="http://schemas.microsoft.com/office/powerpoint/2018/8/main">
  <p188:cm id="{7EA3B09C-6F40-4E86-8981-61BED95C37E9}" authorId="{7C38A63F-D3F8-5A0A-768F-B125A0AD6D55}" created="2025-03-28T18:00:35.405">
    <ac:txMkLst xmlns:ac="http://schemas.microsoft.com/office/drawing/2013/main/command">
      <pc:docMk xmlns:pc="http://schemas.microsoft.com/office/powerpoint/2013/main/command"/>
      <pc:sldMk xmlns:pc="http://schemas.microsoft.com/office/powerpoint/2013/main/command" cId="3400244063" sldId="534"/>
      <ac:spMk id="5" creationId="{1F0D91C0-DA9F-A202-9D42-F95EF7BED7B4}"/>
      <ac:txMk cp="15" len="21">
        <ac:context len="327" hash="3954492624"/>
      </ac:txMk>
    </ac:txMkLst>
    <p188:pos x="6042102" y="449225"/>
    <p188:replyLst>
      <p188:reply id="{535F3F15-B2F8-474D-B06B-DCE61B186562}" authorId="{3F54224E-80AE-2FB7-2DC3-4D6E1DED2DB0}" created="2025-04-01T14:17:53.930">
        <p188:txBody>
          <a:bodyPr/>
          <a:lstStyle/>
          <a:p>
            <a:r>
              <a:rPr lang="en-US"/>
              <a:t>I fixed it.</a:t>
            </a:r>
          </a:p>
        </p188:txBody>
      </p188:reply>
    </p188:replyLst>
    <p188:txBody>
      <a:bodyPr/>
      <a:lstStyle/>
      <a:p>
        <a:r>
          <a:rPr lang="en-US"/>
          <a:t>Keyword was changed to trivially_relocatable_if_eligible</a:t>
        </a:r>
      </a:p>
    </p188:txBody>
    <p188:extLst>
      <p:ext xmlns:p="http://schemas.openxmlformats.org/presentationml/2006/main" uri="{57CB4572-C831-44C2-8A1C-0ADB6CCDFE69}">
        <p223:reactions xmlns:p223="http://schemas.microsoft.com/office/powerpoint/2022/03/main">
          <p223:rxn type="👍">
            <p223:instance time="2025-04-01T14:17:46.924" authorId="{3F54224E-80AE-2FB7-2DC3-4D6E1DED2DB0}"/>
          </p223:rxn>
        </p223:reactions>
      </p:ext>
    </p188:extLst>
  </p188:cm>
  <p188:cm id="{E39F2D2E-588C-4E6A-9BFB-4252D2C81D8F}" authorId="{7C38A63F-D3F8-5A0A-768F-B125A0AD6D55}" created="2025-03-28T18:00:58.524">
    <ac:txMkLst xmlns:ac="http://schemas.microsoft.com/office/drawing/2013/main/command">
      <pc:docMk xmlns:pc="http://schemas.microsoft.com/office/powerpoint/2013/main/command"/>
      <pc:sldMk xmlns:pc="http://schemas.microsoft.com/office/powerpoint/2013/main/command" cId="3400244063" sldId="534"/>
      <ac:spMk id="4" creationId="{4569ECC2-8594-76F7-0391-AE51B5819624}"/>
      <ac:txMk cp="41">
        <ac:context len="58" hash="3600341237"/>
      </ac:txMk>
    </ac:txMkLst>
    <p188:pos x="3069025" y="2057400"/>
    <p188:replyLst>
      <p188:reply id="{E38B5677-82F8-43AC-9647-FEA8D84AB371}" authorId="{3F54224E-80AE-2FB7-2DC3-4D6E1DED2DB0}" created="2025-04-01T14:36:03.622">
        <p188:txBody>
          <a:bodyPr/>
          <a:lstStyle/>
          <a:p>
            <a:r>
              <a:rPr lang="en-US"/>
              <a:t>Added note; plan to animate later.</a:t>
            </a:r>
          </a:p>
        </p188:txBody>
      </p188:reply>
    </p188:replyLst>
    <p188:txBody>
      <a:bodyPr/>
      <a:lstStyle/>
      <a:p>
        <a:r>
          <a:rPr lang="en-US"/>
          <a:t>Under trivial relocation, relocation constructors do not exist.</a:t>
        </a:r>
      </a:p>
    </p188:txBody>
  </p188:cm>
</p188:cmLst>
</file>

<file path=ppt/comments/modernComment_219_112026F1.xml><?xml version="1.0" encoding="utf-8"?>
<p188:cmLst xmlns:a="http://schemas.openxmlformats.org/drawingml/2006/main" xmlns:r="http://schemas.openxmlformats.org/officeDocument/2006/relationships" xmlns:p188="http://schemas.microsoft.com/office/powerpoint/2018/8/main">
  <p188:cm id="{A7999FCD-1239-40AA-ADDD-029E8FEEB0E1}" authorId="{3F54224E-80AE-2FB7-2DC3-4D6E1DED2DB0}" created="2025-09-09T18:40:45.580">
    <pc:sldMkLst xmlns:pc="http://schemas.microsoft.com/office/powerpoint/2013/main/command">
      <pc:docMk/>
      <pc:sldMk cId="1215730784" sldId="531"/>
    </pc:sldMkLst>
    <p188:txBody>
      <a:bodyPr/>
      <a:lstStyle/>
      <a:p>
        <a:r>
          <a:rPr lang="en-US"/>
          <a:t>New slide for CppCon</a:t>
        </a:r>
      </a:p>
    </p188:txBody>
  </p188:cm>
</p188:cmLst>
</file>

<file path=ppt/comments/modernComment_21D_2ED10C94.xml><?xml version="1.0" encoding="utf-8"?>
<p188:cmLst xmlns:a="http://schemas.openxmlformats.org/drawingml/2006/main" xmlns:r="http://schemas.openxmlformats.org/officeDocument/2006/relationships" xmlns:p188="http://schemas.microsoft.com/office/powerpoint/2018/8/main">
  <p188:cm id="{AF5120A3-B316-42F6-9925-B21BCAEF90D9}" authorId="{7C38A63F-D3F8-5A0A-768F-B125A0AD6D55}" created="2025-03-28T18:01:45.105">
    <ac:txMkLst xmlns:ac="http://schemas.microsoft.com/office/drawing/2013/main/command">
      <pc:docMk xmlns:pc="http://schemas.microsoft.com/office/powerpoint/2013/main/command"/>
      <pc:sldMk xmlns:pc="http://schemas.microsoft.com/office/powerpoint/2013/main/command" cId="785452180" sldId="541"/>
      <ac:spMk id="5" creationId="{64323980-336E-1F29-AD75-98FC5FE5DBBD}"/>
      <ac:txMk cp="100" len="18">
        <ac:context len="318" hash="2863302442"/>
      </ac:txMk>
    </ac:txMkLst>
    <p188:pos x="4993888" y="2222268"/>
    <p188:txBody>
      <a:bodyPr/>
      <a:lstStyle/>
      <a:p>
        <a:r>
          <a:rPr lang="en-US"/>
          <a:t>I’m not sure what you mean by “never-null pointer”</a:t>
        </a:r>
      </a:p>
    </p188:txBody>
  </p188:cm>
</p188:cmLst>
</file>

<file path=ppt/media/hdphoto1.wdp>
</file>

<file path=ppt/media/image1.pn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5BC7AF-33D4-4A3C-B8ED-57344B41472F}" type="datetimeFigureOut">
              <a:rPr lang="en-US" smtClean="0"/>
              <a:t>9/14/2025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E0843-65E2-479B-ACB9-8125B69640A5}" type="slidenum">
              <a:rPr lang="en-US" smtClean="0"/>
              <a:t>‹#›</a:t>
            </a:fld>
            <a:endParaRPr lang="en-US"/>
          </a:p>
        </p:txBody>
      </p:sp>
    </p:spTree>
    <p:extLst>
      <p:ext uri="{BB962C8B-B14F-4D97-AF65-F5344CB8AC3E}">
        <p14:creationId xmlns:p14="http://schemas.microsoft.com/office/powerpoint/2010/main" val="2831750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4</a:t>
            </a:fld>
            <a:endParaRPr lang="en-US"/>
          </a:p>
        </p:txBody>
      </p:sp>
    </p:spTree>
    <p:extLst>
      <p:ext uri="{BB962C8B-B14F-4D97-AF65-F5344CB8AC3E}">
        <p14:creationId xmlns:p14="http://schemas.microsoft.com/office/powerpoint/2010/main" val="9721314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E0843-65E2-479B-ACB9-8125B69640A5}" type="slidenum">
              <a:rPr lang="en-US" smtClean="0"/>
              <a:t>34</a:t>
            </a:fld>
            <a:endParaRPr lang="en-US"/>
          </a:p>
        </p:txBody>
      </p:sp>
    </p:spTree>
    <p:extLst>
      <p:ext uri="{BB962C8B-B14F-4D97-AF65-F5344CB8AC3E}">
        <p14:creationId xmlns:p14="http://schemas.microsoft.com/office/powerpoint/2010/main" val="9962500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37</a:t>
            </a:fld>
            <a:endParaRPr lang="en-US"/>
          </a:p>
        </p:txBody>
      </p:sp>
    </p:spTree>
    <p:extLst>
      <p:ext uri="{BB962C8B-B14F-4D97-AF65-F5344CB8AC3E}">
        <p14:creationId xmlns:p14="http://schemas.microsoft.com/office/powerpoint/2010/main" val="9042217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E5AD47-BB05-F128-EE23-F3B9E4BD6C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7E78BF-9076-D5AA-A006-A887F3024A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0B06DA-DCCE-C98E-037E-A0904BFD590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AC43CD5-28AA-449E-3039-5CE779DEFC4F}"/>
              </a:ext>
            </a:extLst>
          </p:cNvPr>
          <p:cNvSpPr>
            <a:spLocks noGrp="1"/>
          </p:cNvSpPr>
          <p:nvPr>
            <p:ph type="sldNum" sz="quarter" idx="5"/>
          </p:nvPr>
        </p:nvSpPr>
        <p:spPr/>
        <p:txBody>
          <a:bodyPr/>
          <a:lstStyle/>
          <a:p>
            <a:fld id="{6B3E0843-65E2-479B-ACB9-8125B69640A5}" type="slidenum">
              <a:rPr lang="en-US" smtClean="0"/>
              <a:t>38</a:t>
            </a:fld>
            <a:endParaRPr lang="en-US"/>
          </a:p>
        </p:txBody>
      </p:sp>
    </p:spTree>
    <p:extLst>
      <p:ext uri="{BB962C8B-B14F-4D97-AF65-F5344CB8AC3E}">
        <p14:creationId xmlns:p14="http://schemas.microsoft.com/office/powerpoint/2010/main" val="20258355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40</a:t>
            </a:fld>
            <a:endParaRPr lang="en-US"/>
          </a:p>
        </p:txBody>
      </p:sp>
    </p:spTree>
    <p:extLst>
      <p:ext uri="{BB962C8B-B14F-4D97-AF65-F5344CB8AC3E}">
        <p14:creationId xmlns:p14="http://schemas.microsoft.com/office/powerpoint/2010/main" val="32004348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47</a:t>
            </a:fld>
            <a:endParaRPr lang="en-US"/>
          </a:p>
        </p:txBody>
      </p:sp>
    </p:spTree>
    <p:extLst>
      <p:ext uri="{BB962C8B-B14F-4D97-AF65-F5344CB8AC3E}">
        <p14:creationId xmlns:p14="http://schemas.microsoft.com/office/powerpoint/2010/main" val="27605996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50</a:t>
            </a:fld>
            <a:endParaRPr lang="en-US"/>
          </a:p>
        </p:txBody>
      </p:sp>
    </p:spTree>
    <p:extLst>
      <p:ext uri="{BB962C8B-B14F-4D97-AF65-F5344CB8AC3E}">
        <p14:creationId xmlns:p14="http://schemas.microsoft.com/office/powerpoint/2010/main" val="27274725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51</a:t>
            </a:fld>
            <a:endParaRPr lang="en-US"/>
          </a:p>
        </p:txBody>
      </p:sp>
    </p:spTree>
    <p:extLst>
      <p:ext uri="{BB962C8B-B14F-4D97-AF65-F5344CB8AC3E}">
        <p14:creationId xmlns:p14="http://schemas.microsoft.com/office/powerpoint/2010/main" val="10727663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53</a:t>
            </a:fld>
            <a:endParaRPr lang="en-US"/>
          </a:p>
        </p:txBody>
      </p:sp>
    </p:spTree>
    <p:extLst>
      <p:ext uri="{BB962C8B-B14F-4D97-AF65-F5344CB8AC3E}">
        <p14:creationId xmlns:p14="http://schemas.microsoft.com/office/powerpoint/2010/main" val="38362267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75D450-CB67-94E7-3505-E5CB83FB2C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9501FD-EBE0-B9B9-AB92-9E15ADE0E4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7C2989-8D08-1A80-2973-C4EF206E043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9EB459A-EC33-10BD-E7D1-C9F0A76A9A2E}"/>
              </a:ext>
            </a:extLst>
          </p:cNvPr>
          <p:cNvSpPr>
            <a:spLocks noGrp="1"/>
          </p:cNvSpPr>
          <p:nvPr>
            <p:ph type="sldNum" sz="quarter" idx="5"/>
          </p:nvPr>
        </p:nvSpPr>
        <p:spPr/>
        <p:txBody>
          <a:bodyPr/>
          <a:lstStyle/>
          <a:p>
            <a:fld id="{6B3E0843-65E2-479B-ACB9-8125B69640A5}" type="slidenum">
              <a:rPr lang="en-US" smtClean="0"/>
              <a:t>54</a:t>
            </a:fld>
            <a:endParaRPr lang="en-US"/>
          </a:p>
        </p:txBody>
      </p:sp>
    </p:spTree>
    <p:extLst>
      <p:ext uri="{BB962C8B-B14F-4D97-AF65-F5344CB8AC3E}">
        <p14:creationId xmlns:p14="http://schemas.microsoft.com/office/powerpoint/2010/main" val="26914416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57</a:t>
            </a:fld>
            <a:endParaRPr lang="en-US"/>
          </a:p>
        </p:txBody>
      </p:sp>
    </p:spTree>
    <p:extLst>
      <p:ext uri="{BB962C8B-B14F-4D97-AF65-F5344CB8AC3E}">
        <p14:creationId xmlns:p14="http://schemas.microsoft.com/office/powerpoint/2010/main" val="18530314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12</a:t>
            </a:fld>
            <a:endParaRPr lang="en-US"/>
          </a:p>
        </p:txBody>
      </p:sp>
    </p:spTree>
    <p:extLst>
      <p:ext uri="{BB962C8B-B14F-4D97-AF65-F5344CB8AC3E}">
        <p14:creationId xmlns:p14="http://schemas.microsoft.com/office/powerpoint/2010/main" val="14830288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60</a:t>
            </a:fld>
            <a:endParaRPr lang="en-US"/>
          </a:p>
        </p:txBody>
      </p:sp>
    </p:spTree>
    <p:extLst>
      <p:ext uri="{BB962C8B-B14F-4D97-AF65-F5344CB8AC3E}">
        <p14:creationId xmlns:p14="http://schemas.microsoft.com/office/powerpoint/2010/main" val="3239243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D9195B-B910-9508-2A81-CFAF09CE4B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A72EB0-DF51-1D6B-30B3-B457C7FA7D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29AEC5-F983-28A0-62D1-9C26E5172FC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8872608-D122-6E84-8EA3-44EA2E3AF0F3}"/>
              </a:ext>
            </a:extLst>
          </p:cNvPr>
          <p:cNvSpPr>
            <a:spLocks noGrp="1"/>
          </p:cNvSpPr>
          <p:nvPr>
            <p:ph type="sldNum" sz="quarter" idx="5"/>
          </p:nvPr>
        </p:nvSpPr>
        <p:spPr/>
        <p:txBody>
          <a:bodyPr/>
          <a:lstStyle/>
          <a:p>
            <a:fld id="{6B3E0843-65E2-479B-ACB9-8125B69640A5}" type="slidenum">
              <a:rPr lang="en-US" smtClean="0"/>
              <a:t>62</a:t>
            </a:fld>
            <a:endParaRPr lang="en-US"/>
          </a:p>
        </p:txBody>
      </p:sp>
    </p:spTree>
    <p:extLst>
      <p:ext uri="{BB962C8B-B14F-4D97-AF65-F5344CB8AC3E}">
        <p14:creationId xmlns:p14="http://schemas.microsoft.com/office/powerpoint/2010/main" val="5400549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63</a:t>
            </a:fld>
            <a:endParaRPr lang="en-US"/>
          </a:p>
        </p:txBody>
      </p:sp>
    </p:spTree>
    <p:extLst>
      <p:ext uri="{BB962C8B-B14F-4D97-AF65-F5344CB8AC3E}">
        <p14:creationId xmlns:p14="http://schemas.microsoft.com/office/powerpoint/2010/main" val="14084299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64</a:t>
            </a:fld>
            <a:endParaRPr lang="en-US"/>
          </a:p>
        </p:txBody>
      </p:sp>
    </p:spTree>
    <p:extLst>
      <p:ext uri="{BB962C8B-B14F-4D97-AF65-F5344CB8AC3E}">
        <p14:creationId xmlns:p14="http://schemas.microsoft.com/office/powerpoint/2010/main" val="30613970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460F9B-F932-62D4-A8BA-B83FD3518A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BA38DD-34C9-4128-0E2E-A69DEA3BE88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CFA491-ABF1-8449-79B0-F9A26E4D584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D9E6972-7602-A6D3-08D3-CA6FCD79D007}"/>
              </a:ext>
            </a:extLst>
          </p:cNvPr>
          <p:cNvSpPr>
            <a:spLocks noGrp="1"/>
          </p:cNvSpPr>
          <p:nvPr>
            <p:ph type="sldNum" sz="quarter" idx="5"/>
          </p:nvPr>
        </p:nvSpPr>
        <p:spPr/>
        <p:txBody>
          <a:bodyPr/>
          <a:lstStyle/>
          <a:p>
            <a:fld id="{6B3E0843-65E2-479B-ACB9-8125B69640A5}" type="slidenum">
              <a:rPr lang="en-US" smtClean="0"/>
              <a:t>65</a:t>
            </a:fld>
            <a:endParaRPr lang="en-US"/>
          </a:p>
        </p:txBody>
      </p:sp>
    </p:spTree>
    <p:extLst>
      <p:ext uri="{BB962C8B-B14F-4D97-AF65-F5344CB8AC3E}">
        <p14:creationId xmlns:p14="http://schemas.microsoft.com/office/powerpoint/2010/main" val="23406491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66</a:t>
            </a:fld>
            <a:endParaRPr lang="en-US"/>
          </a:p>
        </p:txBody>
      </p:sp>
    </p:spTree>
    <p:extLst>
      <p:ext uri="{BB962C8B-B14F-4D97-AF65-F5344CB8AC3E}">
        <p14:creationId xmlns:p14="http://schemas.microsoft.com/office/powerpoint/2010/main" val="18105965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67</a:t>
            </a:fld>
            <a:endParaRPr lang="en-US"/>
          </a:p>
        </p:txBody>
      </p:sp>
    </p:spTree>
    <p:extLst>
      <p:ext uri="{BB962C8B-B14F-4D97-AF65-F5344CB8AC3E}">
        <p14:creationId xmlns:p14="http://schemas.microsoft.com/office/powerpoint/2010/main" val="29068203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ED545D-493C-E21C-2951-24D478BF7A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EA3214-81BB-F197-4353-F7AB0150AC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2B5A08-502F-865C-91EF-FCC6E91BC35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48C8999-5656-6DA1-A82D-F7953B9DBCA2}"/>
              </a:ext>
            </a:extLst>
          </p:cNvPr>
          <p:cNvSpPr>
            <a:spLocks noGrp="1"/>
          </p:cNvSpPr>
          <p:nvPr>
            <p:ph type="sldNum" sz="quarter" idx="5"/>
          </p:nvPr>
        </p:nvSpPr>
        <p:spPr/>
        <p:txBody>
          <a:bodyPr/>
          <a:lstStyle/>
          <a:p>
            <a:fld id="{6B3E0843-65E2-479B-ACB9-8125B69640A5}" type="slidenum">
              <a:rPr lang="en-US" smtClean="0"/>
              <a:t>68</a:t>
            </a:fld>
            <a:endParaRPr lang="en-US"/>
          </a:p>
        </p:txBody>
      </p:sp>
    </p:spTree>
    <p:extLst>
      <p:ext uri="{BB962C8B-B14F-4D97-AF65-F5344CB8AC3E}">
        <p14:creationId xmlns:p14="http://schemas.microsoft.com/office/powerpoint/2010/main" val="16012318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83CC7-09E2-5EF8-2C32-EEFBFDDFAC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65AE28-6C0F-12E8-74CE-6E02B9A2EF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241C0A-F2F0-8224-60C3-C4565F1E779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593BBF8-76D2-8EA5-8EC9-230812D59748}"/>
              </a:ext>
            </a:extLst>
          </p:cNvPr>
          <p:cNvSpPr>
            <a:spLocks noGrp="1"/>
          </p:cNvSpPr>
          <p:nvPr>
            <p:ph type="sldNum" sz="quarter" idx="5"/>
          </p:nvPr>
        </p:nvSpPr>
        <p:spPr/>
        <p:txBody>
          <a:bodyPr/>
          <a:lstStyle/>
          <a:p>
            <a:fld id="{6B3E0843-65E2-479B-ACB9-8125B69640A5}" type="slidenum">
              <a:rPr lang="en-US" smtClean="0"/>
              <a:t>74</a:t>
            </a:fld>
            <a:endParaRPr lang="en-US"/>
          </a:p>
        </p:txBody>
      </p:sp>
    </p:spTree>
    <p:extLst>
      <p:ext uri="{BB962C8B-B14F-4D97-AF65-F5344CB8AC3E}">
        <p14:creationId xmlns:p14="http://schemas.microsoft.com/office/powerpoint/2010/main" val="7561885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81</a:t>
            </a:fld>
            <a:endParaRPr lang="en-US"/>
          </a:p>
        </p:txBody>
      </p:sp>
    </p:spTree>
    <p:extLst>
      <p:ext uri="{BB962C8B-B14F-4D97-AF65-F5344CB8AC3E}">
        <p14:creationId xmlns:p14="http://schemas.microsoft.com/office/powerpoint/2010/main" val="826548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FEC23B-0A03-64E4-07A8-D630F5F61E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861228-FB3B-E01C-207E-3B88E90650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1A41EA-C5AB-D760-368E-D322F3EDA36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40D042D-CDC6-1A7B-1E7D-7D504DB85E80}"/>
              </a:ext>
            </a:extLst>
          </p:cNvPr>
          <p:cNvSpPr>
            <a:spLocks noGrp="1"/>
          </p:cNvSpPr>
          <p:nvPr>
            <p:ph type="sldNum" sz="quarter" idx="5"/>
          </p:nvPr>
        </p:nvSpPr>
        <p:spPr/>
        <p:txBody>
          <a:bodyPr/>
          <a:lstStyle/>
          <a:p>
            <a:fld id="{6B3E0843-65E2-479B-ACB9-8125B69640A5}" type="slidenum">
              <a:rPr lang="en-US" smtClean="0"/>
              <a:t>14</a:t>
            </a:fld>
            <a:endParaRPr lang="en-US"/>
          </a:p>
        </p:txBody>
      </p:sp>
    </p:spTree>
    <p:extLst>
      <p:ext uri="{BB962C8B-B14F-4D97-AF65-F5344CB8AC3E}">
        <p14:creationId xmlns:p14="http://schemas.microsoft.com/office/powerpoint/2010/main" val="36209792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38D6FB-EDF5-E189-19FA-1718EC5F6C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B37F0D-1C57-2E62-9F37-FD40682506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233E99-FFDC-1126-A5CC-10798F6D71B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DF91C13-6996-F325-5699-7299957B651F}"/>
              </a:ext>
            </a:extLst>
          </p:cNvPr>
          <p:cNvSpPr>
            <a:spLocks noGrp="1"/>
          </p:cNvSpPr>
          <p:nvPr>
            <p:ph type="sldNum" sz="quarter" idx="5"/>
          </p:nvPr>
        </p:nvSpPr>
        <p:spPr/>
        <p:txBody>
          <a:bodyPr/>
          <a:lstStyle/>
          <a:p>
            <a:fld id="{6B3E0843-65E2-479B-ACB9-8125B69640A5}" type="slidenum">
              <a:rPr lang="en-US" smtClean="0"/>
              <a:t>83</a:t>
            </a:fld>
            <a:endParaRPr lang="en-US"/>
          </a:p>
        </p:txBody>
      </p:sp>
    </p:spTree>
    <p:extLst>
      <p:ext uri="{BB962C8B-B14F-4D97-AF65-F5344CB8AC3E}">
        <p14:creationId xmlns:p14="http://schemas.microsoft.com/office/powerpoint/2010/main" val="41724628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D18D8B-6725-AEF1-2C93-D3CF14D1D2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09B747-E4AA-66BD-FD4E-07C6087D8F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9DD3D1-2174-D8D7-C06C-577C93D7B38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2E92A3A-2A06-5365-A795-BB3C803F6F89}"/>
              </a:ext>
            </a:extLst>
          </p:cNvPr>
          <p:cNvSpPr>
            <a:spLocks noGrp="1"/>
          </p:cNvSpPr>
          <p:nvPr>
            <p:ph type="sldNum" sz="quarter" idx="5"/>
          </p:nvPr>
        </p:nvSpPr>
        <p:spPr/>
        <p:txBody>
          <a:bodyPr/>
          <a:lstStyle/>
          <a:p>
            <a:fld id="{6B3E0843-65E2-479B-ACB9-8125B69640A5}" type="slidenum">
              <a:rPr lang="en-US" smtClean="0"/>
              <a:t>84</a:t>
            </a:fld>
            <a:endParaRPr lang="en-US"/>
          </a:p>
        </p:txBody>
      </p:sp>
    </p:spTree>
    <p:extLst>
      <p:ext uri="{BB962C8B-B14F-4D97-AF65-F5344CB8AC3E}">
        <p14:creationId xmlns:p14="http://schemas.microsoft.com/office/powerpoint/2010/main" val="12629587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89</a:t>
            </a:fld>
            <a:endParaRPr lang="en-US"/>
          </a:p>
        </p:txBody>
      </p:sp>
    </p:spTree>
    <p:extLst>
      <p:ext uri="{BB962C8B-B14F-4D97-AF65-F5344CB8AC3E}">
        <p14:creationId xmlns:p14="http://schemas.microsoft.com/office/powerpoint/2010/main" val="917079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95</a:t>
            </a:fld>
            <a:endParaRPr lang="en-US"/>
          </a:p>
        </p:txBody>
      </p:sp>
    </p:spTree>
    <p:extLst>
      <p:ext uri="{BB962C8B-B14F-4D97-AF65-F5344CB8AC3E}">
        <p14:creationId xmlns:p14="http://schemas.microsoft.com/office/powerpoint/2010/main" val="1934839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100</a:t>
            </a:fld>
            <a:endParaRPr lang="en-US"/>
          </a:p>
        </p:txBody>
      </p:sp>
    </p:spTree>
    <p:extLst>
      <p:ext uri="{BB962C8B-B14F-4D97-AF65-F5344CB8AC3E}">
        <p14:creationId xmlns:p14="http://schemas.microsoft.com/office/powerpoint/2010/main" val="2999772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101</a:t>
            </a:fld>
            <a:endParaRPr lang="en-US"/>
          </a:p>
        </p:txBody>
      </p:sp>
    </p:spTree>
    <p:extLst>
      <p:ext uri="{BB962C8B-B14F-4D97-AF65-F5344CB8AC3E}">
        <p14:creationId xmlns:p14="http://schemas.microsoft.com/office/powerpoint/2010/main" val="15305168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102</a:t>
            </a:fld>
            <a:endParaRPr lang="en-US"/>
          </a:p>
        </p:txBody>
      </p:sp>
    </p:spTree>
    <p:extLst>
      <p:ext uri="{BB962C8B-B14F-4D97-AF65-F5344CB8AC3E}">
        <p14:creationId xmlns:p14="http://schemas.microsoft.com/office/powerpoint/2010/main" val="121209627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104</a:t>
            </a:fld>
            <a:endParaRPr lang="en-US"/>
          </a:p>
        </p:txBody>
      </p:sp>
    </p:spTree>
    <p:extLst>
      <p:ext uri="{BB962C8B-B14F-4D97-AF65-F5344CB8AC3E}">
        <p14:creationId xmlns:p14="http://schemas.microsoft.com/office/powerpoint/2010/main" val="14413956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105</a:t>
            </a:fld>
            <a:endParaRPr lang="en-US"/>
          </a:p>
        </p:txBody>
      </p:sp>
    </p:spTree>
    <p:extLst>
      <p:ext uri="{BB962C8B-B14F-4D97-AF65-F5344CB8AC3E}">
        <p14:creationId xmlns:p14="http://schemas.microsoft.com/office/powerpoint/2010/main" val="30104583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15</a:t>
            </a:fld>
            <a:endParaRPr lang="en-US"/>
          </a:p>
        </p:txBody>
      </p:sp>
    </p:spTree>
    <p:extLst>
      <p:ext uri="{BB962C8B-B14F-4D97-AF65-F5344CB8AC3E}">
        <p14:creationId xmlns:p14="http://schemas.microsoft.com/office/powerpoint/2010/main" val="34574459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3E0843-65E2-479B-ACB9-8125B69640A5}" type="slidenum">
              <a:rPr lang="en-US" smtClean="0"/>
              <a:t>16</a:t>
            </a:fld>
            <a:endParaRPr lang="en-US"/>
          </a:p>
        </p:txBody>
      </p:sp>
    </p:spTree>
    <p:extLst>
      <p:ext uri="{BB962C8B-B14F-4D97-AF65-F5344CB8AC3E}">
        <p14:creationId xmlns:p14="http://schemas.microsoft.com/office/powerpoint/2010/main" val="41803364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4C54C-4EC4-3DE7-11DF-5528A9C051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9098B3-A20D-1022-23CF-92630AFBE1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B31657-90BF-E964-DA56-A3C55CA63CA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450C5E3-793C-E328-DD19-25CAD711C357}"/>
              </a:ext>
            </a:extLst>
          </p:cNvPr>
          <p:cNvSpPr>
            <a:spLocks noGrp="1"/>
          </p:cNvSpPr>
          <p:nvPr>
            <p:ph type="sldNum" sz="quarter" idx="5"/>
          </p:nvPr>
        </p:nvSpPr>
        <p:spPr/>
        <p:txBody>
          <a:bodyPr/>
          <a:lstStyle/>
          <a:p>
            <a:fld id="{6B3E0843-65E2-479B-ACB9-8125B69640A5}" type="slidenum">
              <a:rPr lang="en-US" smtClean="0"/>
              <a:t>17</a:t>
            </a:fld>
            <a:endParaRPr lang="en-US"/>
          </a:p>
        </p:txBody>
      </p:sp>
    </p:spTree>
    <p:extLst>
      <p:ext uri="{BB962C8B-B14F-4D97-AF65-F5344CB8AC3E}">
        <p14:creationId xmlns:p14="http://schemas.microsoft.com/office/powerpoint/2010/main" val="23601389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2C1D2F-3157-DD06-5F7B-B5C9920483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BC1495-06D8-0A65-B4DE-CF88A4F52E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FA3620-1281-4C00-1869-C6DDA1DF587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4515545-0959-3F49-C23B-BE3F599B59FE}"/>
              </a:ext>
            </a:extLst>
          </p:cNvPr>
          <p:cNvSpPr>
            <a:spLocks noGrp="1"/>
          </p:cNvSpPr>
          <p:nvPr>
            <p:ph type="sldNum" sz="quarter" idx="5"/>
          </p:nvPr>
        </p:nvSpPr>
        <p:spPr/>
        <p:txBody>
          <a:bodyPr/>
          <a:lstStyle/>
          <a:p>
            <a:fld id="{6B3E0843-65E2-479B-ACB9-8125B69640A5}" type="slidenum">
              <a:rPr lang="en-US" smtClean="0"/>
              <a:t>18</a:t>
            </a:fld>
            <a:endParaRPr lang="en-US"/>
          </a:p>
        </p:txBody>
      </p:sp>
    </p:spTree>
    <p:extLst>
      <p:ext uri="{BB962C8B-B14F-4D97-AF65-F5344CB8AC3E}">
        <p14:creationId xmlns:p14="http://schemas.microsoft.com/office/powerpoint/2010/main" val="42199201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E0843-65E2-479B-ACB9-8125B69640A5}" type="slidenum">
              <a:rPr lang="en-US" smtClean="0"/>
              <a:t>23</a:t>
            </a:fld>
            <a:endParaRPr lang="en-US"/>
          </a:p>
        </p:txBody>
      </p:sp>
    </p:spTree>
    <p:extLst>
      <p:ext uri="{BB962C8B-B14F-4D97-AF65-F5344CB8AC3E}">
        <p14:creationId xmlns:p14="http://schemas.microsoft.com/office/powerpoint/2010/main" val="24278952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E0843-65E2-479B-ACB9-8125B69640A5}" type="slidenum">
              <a:rPr lang="en-US" smtClean="0"/>
              <a:t>31</a:t>
            </a:fld>
            <a:endParaRPr lang="en-US"/>
          </a:p>
        </p:txBody>
      </p:sp>
    </p:spTree>
    <p:extLst>
      <p:ext uri="{BB962C8B-B14F-4D97-AF65-F5344CB8AC3E}">
        <p14:creationId xmlns:p14="http://schemas.microsoft.com/office/powerpoint/2010/main" val="1056953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6F1E9-3601-EF38-B8E2-E22CA3B9B55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15BCFE-F12A-90A4-3A5A-97B0A52DCF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5E0BAD-25ED-385C-EA14-16B437A90A10}"/>
              </a:ext>
            </a:extLst>
          </p:cNvPr>
          <p:cNvSpPr>
            <a:spLocks noGrp="1"/>
          </p:cNvSpPr>
          <p:nvPr>
            <p:ph type="dt" sz="half" idx="10"/>
          </p:nvPr>
        </p:nvSpPr>
        <p:spPr/>
        <p:txBody>
          <a:bodyPr/>
          <a:lstStyle/>
          <a:p>
            <a:fld id="{D3EC6CA3-4C35-4FFA-B498-F5693EC2A69E}" type="datetime1">
              <a:rPr lang="en-US" smtClean="0"/>
              <a:t>9/14/2025</a:t>
            </a:fld>
            <a:endParaRPr lang="en-US"/>
          </a:p>
        </p:txBody>
      </p:sp>
      <p:sp>
        <p:nvSpPr>
          <p:cNvPr id="5" name="Footer Placeholder 4">
            <a:extLst>
              <a:ext uri="{FF2B5EF4-FFF2-40B4-BE49-F238E27FC236}">
                <a16:creationId xmlns:a16="http://schemas.microsoft.com/office/drawing/2014/main" id="{69829B80-7955-E913-D8A3-E55972A0BE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F987C6-3ADE-023D-700A-8C027547B9B4}"/>
              </a:ext>
            </a:extLst>
          </p:cNvPr>
          <p:cNvSpPr>
            <a:spLocks noGrp="1"/>
          </p:cNvSpPr>
          <p:nvPr>
            <p:ph type="sldNum" sz="quarter" idx="12"/>
          </p:nvPr>
        </p:nvSpPr>
        <p:spPr/>
        <p:txBody>
          <a:bodyPr/>
          <a:lstStyle/>
          <a:p>
            <a:fld id="{0BDE28F9-DF4C-4421-9B70-DBE64F175828}" type="slidenum">
              <a:rPr lang="en-US" smtClean="0"/>
              <a:t>‹#›</a:t>
            </a:fld>
            <a:endParaRPr lang="en-US"/>
          </a:p>
        </p:txBody>
      </p:sp>
    </p:spTree>
    <p:extLst>
      <p:ext uri="{BB962C8B-B14F-4D97-AF65-F5344CB8AC3E}">
        <p14:creationId xmlns:p14="http://schemas.microsoft.com/office/powerpoint/2010/main" val="4003893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119DA-EAD9-791D-508D-364A510551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F70E13-6954-B451-F40A-DB94DF60BFE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6F714E-7A8B-BF58-DDFB-5CFC3096AD6B}"/>
              </a:ext>
            </a:extLst>
          </p:cNvPr>
          <p:cNvSpPr>
            <a:spLocks noGrp="1"/>
          </p:cNvSpPr>
          <p:nvPr>
            <p:ph type="dt" sz="half" idx="10"/>
          </p:nvPr>
        </p:nvSpPr>
        <p:spPr/>
        <p:txBody>
          <a:bodyPr/>
          <a:lstStyle/>
          <a:p>
            <a:fld id="{058CD1ED-D922-4FE9-AB7E-98E902EA3C78}" type="datetime1">
              <a:rPr lang="en-US" smtClean="0"/>
              <a:t>9/14/2025</a:t>
            </a:fld>
            <a:endParaRPr lang="en-US"/>
          </a:p>
        </p:txBody>
      </p:sp>
      <p:sp>
        <p:nvSpPr>
          <p:cNvPr id="5" name="Footer Placeholder 4">
            <a:extLst>
              <a:ext uri="{FF2B5EF4-FFF2-40B4-BE49-F238E27FC236}">
                <a16:creationId xmlns:a16="http://schemas.microsoft.com/office/drawing/2014/main" id="{91E3D77D-1CE8-F5F1-C555-FAB2FBD85E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F4AD7D-B669-16CD-5157-B61E2863D73F}"/>
              </a:ext>
            </a:extLst>
          </p:cNvPr>
          <p:cNvSpPr>
            <a:spLocks noGrp="1"/>
          </p:cNvSpPr>
          <p:nvPr>
            <p:ph type="sldNum" sz="quarter" idx="12"/>
          </p:nvPr>
        </p:nvSpPr>
        <p:spPr/>
        <p:txBody>
          <a:bodyPr/>
          <a:lstStyle/>
          <a:p>
            <a:fld id="{0BDE28F9-DF4C-4421-9B70-DBE64F175828}" type="slidenum">
              <a:rPr lang="en-US" smtClean="0"/>
              <a:t>‹#›</a:t>
            </a:fld>
            <a:endParaRPr lang="en-US"/>
          </a:p>
        </p:txBody>
      </p:sp>
    </p:spTree>
    <p:extLst>
      <p:ext uri="{BB962C8B-B14F-4D97-AF65-F5344CB8AC3E}">
        <p14:creationId xmlns:p14="http://schemas.microsoft.com/office/powerpoint/2010/main" val="37756623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E320B6-550C-42A2-C2DC-61D0B596A78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AACB74D-9A3B-B1D0-F847-6CC5DD1131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BEE942-0CB1-06FE-4A8D-5D4BCBFFBD8A}"/>
              </a:ext>
            </a:extLst>
          </p:cNvPr>
          <p:cNvSpPr>
            <a:spLocks noGrp="1"/>
          </p:cNvSpPr>
          <p:nvPr>
            <p:ph type="dt" sz="half" idx="10"/>
          </p:nvPr>
        </p:nvSpPr>
        <p:spPr/>
        <p:txBody>
          <a:bodyPr/>
          <a:lstStyle/>
          <a:p>
            <a:fld id="{2ED8F210-5B7C-46F4-9542-0DA915B0C39E}" type="datetime1">
              <a:rPr lang="en-US" smtClean="0"/>
              <a:t>9/14/2025</a:t>
            </a:fld>
            <a:endParaRPr lang="en-US"/>
          </a:p>
        </p:txBody>
      </p:sp>
      <p:sp>
        <p:nvSpPr>
          <p:cNvPr id="5" name="Footer Placeholder 4">
            <a:extLst>
              <a:ext uri="{FF2B5EF4-FFF2-40B4-BE49-F238E27FC236}">
                <a16:creationId xmlns:a16="http://schemas.microsoft.com/office/drawing/2014/main" id="{0BB3B783-90F4-6D12-9D35-A0EB4C8EAD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C79009-675C-CB92-A2C4-68A2BAF9A088}"/>
              </a:ext>
            </a:extLst>
          </p:cNvPr>
          <p:cNvSpPr>
            <a:spLocks noGrp="1"/>
          </p:cNvSpPr>
          <p:nvPr>
            <p:ph type="sldNum" sz="quarter" idx="12"/>
          </p:nvPr>
        </p:nvSpPr>
        <p:spPr/>
        <p:txBody>
          <a:bodyPr/>
          <a:lstStyle/>
          <a:p>
            <a:fld id="{0BDE28F9-DF4C-4421-9B70-DBE64F175828}" type="slidenum">
              <a:rPr lang="en-US" smtClean="0"/>
              <a:t>‹#›</a:t>
            </a:fld>
            <a:endParaRPr lang="en-US"/>
          </a:p>
        </p:txBody>
      </p:sp>
    </p:spTree>
    <p:extLst>
      <p:ext uri="{BB962C8B-B14F-4D97-AF65-F5344CB8AC3E}">
        <p14:creationId xmlns:p14="http://schemas.microsoft.com/office/powerpoint/2010/main" val="24546472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ver">
    <p:bg>
      <p:bgRef idx="1001">
        <a:schemeClr val="bg1"/>
      </p:bgRef>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00F9C52-686B-C243-BD5C-42D25A18FAC3}"/>
              </a:ext>
            </a:extLst>
          </p:cNvPr>
          <p:cNvPicPr>
            <a:picLocks noChangeAspect="1"/>
          </p:cNvPicPr>
          <p:nvPr userDrawn="1"/>
        </p:nvPicPr>
        <p:blipFill rotWithShape="1">
          <a:blip r:embed="rId2">
            <a:alphaModFix/>
            <a:extLst>
              <a:ext uri="{BEBA8EAE-BF5A-486C-A8C5-ECC9F3942E4B}">
                <a14:imgProps xmlns:a14="http://schemas.microsoft.com/office/drawing/2010/main">
                  <a14:imgLayer r:embed="rId3">
                    <a14:imgEffect>
                      <a14:saturation sat="117000"/>
                    </a14:imgEffect>
                  </a14:imgLayer>
                </a14:imgProps>
              </a:ext>
              <a:ext uri="{28A0092B-C50C-407E-A947-70E740481C1C}">
                <a14:useLocalDpi xmlns:a14="http://schemas.microsoft.com/office/drawing/2010/main" val="0"/>
              </a:ext>
            </a:extLst>
          </a:blip>
          <a:srcRect l="10656" t="83" r="24662" b="35451"/>
          <a:stretch/>
        </p:blipFill>
        <p:spPr>
          <a:xfrm>
            <a:off x="1" y="1606987"/>
            <a:ext cx="12192000" cy="5251013"/>
          </a:xfrm>
          <a:prstGeom prst="rect">
            <a:avLst/>
          </a:prstGeom>
          <a:effectLst>
            <a:softEdge rad="0"/>
          </a:effectLst>
        </p:spPr>
      </p:pic>
      <p:sp>
        <p:nvSpPr>
          <p:cNvPr id="8" name="Holder 2">
            <a:extLst>
              <a:ext uri="{FF2B5EF4-FFF2-40B4-BE49-F238E27FC236}">
                <a16:creationId xmlns:a16="http://schemas.microsoft.com/office/drawing/2014/main" id="{62634356-2B7B-0748-900B-084296BFEBB4}"/>
              </a:ext>
            </a:extLst>
          </p:cNvPr>
          <p:cNvSpPr>
            <a:spLocks noGrp="1"/>
          </p:cNvSpPr>
          <p:nvPr>
            <p:ph type="title" hasCustomPrompt="1"/>
          </p:nvPr>
        </p:nvSpPr>
        <p:spPr>
          <a:xfrm>
            <a:off x="538784" y="378337"/>
            <a:ext cx="6179671" cy="2640909"/>
          </a:xfrm>
          <a:prstGeom prst="rect">
            <a:avLst/>
          </a:prstGeom>
        </p:spPr>
        <p:txBody>
          <a:bodyPr lIns="0" tIns="0" rIns="0" bIns="0" anchor="t"/>
          <a:lstStyle>
            <a:lvl1pPr>
              <a:lnSpc>
                <a:spcPts val="7200"/>
              </a:lnSpc>
              <a:defRPr sz="5400" b="1" i="0">
                <a:solidFill>
                  <a:schemeClr val="tx1"/>
                </a:solidFill>
                <a:latin typeface="Arial"/>
                <a:cs typeface="Arial"/>
              </a:defRPr>
            </a:lvl1pPr>
          </a:lstStyle>
          <a:p>
            <a:r>
              <a:rPr lang="en-US"/>
              <a:t>Um </a:t>
            </a:r>
            <a:r>
              <a:rPr lang="en-US" err="1"/>
              <a:t>te</a:t>
            </a:r>
            <a:r>
              <a:rPr lang="en-US"/>
              <a:t> idem </a:t>
            </a:r>
            <a:r>
              <a:rPr lang="en-US" err="1"/>
              <a:t>hocchinprac</a:t>
            </a:r>
            <a:r>
              <a:rPr lang="en-US"/>
              <a:t> </a:t>
            </a:r>
            <a:r>
              <a:rPr lang="en-US" err="1"/>
              <a:t>revil</a:t>
            </a:r>
            <a:r>
              <a:rPr lang="en-US"/>
              <a:t> </a:t>
            </a:r>
            <a:r>
              <a:rPr lang="en-US" err="1"/>
              <a:t>ves</a:t>
            </a:r>
            <a:r>
              <a:rPr lang="en-US"/>
              <a:t> </a:t>
            </a:r>
            <a:r>
              <a:rPr lang="en-US" err="1"/>
              <a:t>cul</a:t>
            </a:r>
            <a:r>
              <a:rPr lang="en-US"/>
              <a:t> </a:t>
            </a:r>
            <a:r>
              <a:rPr lang="en-US" err="1"/>
              <a:t>viricae</a:t>
            </a:r>
            <a:r>
              <a:rPr lang="en-US"/>
              <a:t>.</a:t>
            </a:r>
            <a:endParaRPr/>
          </a:p>
        </p:txBody>
      </p:sp>
      <p:sp>
        <p:nvSpPr>
          <p:cNvPr id="9" name="Text Placeholder 23">
            <a:extLst>
              <a:ext uri="{FF2B5EF4-FFF2-40B4-BE49-F238E27FC236}">
                <a16:creationId xmlns:a16="http://schemas.microsoft.com/office/drawing/2014/main" id="{37B66689-9F3F-A64F-9CE0-F617C4E92E58}"/>
              </a:ext>
            </a:extLst>
          </p:cNvPr>
          <p:cNvSpPr>
            <a:spLocks noGrp="1"/>
          </p:cNvSpPr>
          <p:nvPr>
            <p:ph type="body" sz="quarter" idx="13" hasCustomPrompt="1"/>
          </p:nvPr>
        </p:nvSpPr>
        <p:spPr>
          <a:xfrm>
            <a:off x="538784" y="3222445"/>
            <a:ext cx="6179033" cy="876102"/>
          </a:xfrm>
          <a:prstGeom prst="rect">
            <a:avLst/>
          </a:prstGeom>
        </p:spPr>
        <p:txBody>
          <a:bodyPr anchor="t"/>
          <a:lstStyle>
            <a:lvl1pPr marL="0" marR="0" indent="0" defTabSz="914377" eaLnBrk="1" fontAlgn="auto" latinLnBrk="0" hangingPunct="1">
              <a:lnSpc>
                <a:spcPct val="100000"/>
              </a:lnSpc>
              <a:spcBef>
                <a:spcPts val="0"/>
              </a:spcBef>
              <a:spcAft>
                <a:spcPts val="0"/>
              </a:spcAft>
              <a:buClrTx/>
              <a:buSzTx/>
              <a:buFontTx/>
              <a:buNone/>
              <a:tabLst/>
              <a:defRPr sz="2400" b="1">
                <a:solidFill>
                  <a:schemeClr val="tx1"/>
                </a:solidFill>
                <a:latin typeface="+mn-lt"/>
                <a:cs typeface="Arial" panose="020B0604020202020204" pitchFamily="34" charset="0"/>
              </a:defRPr>
            </a:lvl1pPr>
            <a:lvl2pPr>
              <a:defRPr sz="1051">
                <a:latin typeface="Arial" panose="020B0604020202020204" pitchFamily="34" charset="0"/>
                <a:cs typeface="Arial" panose="020B0604020202020204" pitchFamily="34" charset="0"/>
              </a:defRPr>
            </a:lvl2pPr>
            <a:lvl3pPr>
              <a:defRPr sz="1051">
                <a:latin typeface="Arial" panose="020B0604020202020204" pitchFamily="34" charset="0"/>
                <a:cs typeface="Arial" panose="020B0604020202020204" pitchFamily="34" charset="0"/>
              </a:defRPr>
            </a:lvl3pPr>
            <a:lvl4pPr>
              <a:defRPr sz="1051">
                <a:latin typeface="Arial" panose="020B0604020202020204" pitchFamily="34" charset="0"/>
                <a:cs typeface="Arial" panose="020B0604020202020204" pitchFamily="34" charset="0"/>
              </a:defRPr>
            </a:lvl4pPr>
            <a:lvl5pPr>
              <a:defRPr sz="1051">
                <a:latin typeface="Arial" panose="020B0604020202020204" pitchFamily="34" charset="0"/>
                <a:cs typeface="Arial" panose="020B0604020202020204" pitchFamily="34" charset="0"/>
              </a:defRPr>
            </a:lvl5pPr>
          </a:lstStyle>
          <a:p>
            <a:pPr lvl="0"/>
            <a:r>
              <a:rPr lang="en-US" err="1"/>
              <a:t>Cusaperi</a:t>
            </a:r>
            <a:r>
              <a:rPr lang="en-US"/>
              <a:t> </a:t>
            </a:r>
            <a:r>
              <a:rPr lang="en-US" err="1"/>
              <a:t>blaciae</a:t>
            </a:r>
            <a:r>
              <a:rPr lang="en-US"/>
              <a:t> </a:t>
            </a:r>
            <a:br>
              <a:rPr lang="en-US"/>
            </a:br>
            <a:r>
              <a:rPr lang="en-US" err="1"/>
              <a:t>suntiatur</a:t>
            </a:r>
            <a:r>
              <a:rPr lang="en-US"/>
              <a:t> </a:t>
            </a:r>
            <a:r>
              <a:rPr lang="en-US" err="1"/>
              <a:t>audandam</a:t>
            </a:r>
            <a:r>
              <a:rPr lang="en-US"/>
              <a:t>.</a:t>
            </a:r>
          </a:p>
        </p:txBody>
      </p:sp>
      <p:sp>
        <p:nvSpPr>
          <p:cNvPr id="15" name="TextBox 14">
            <a:extLst>
              <a:ext uri="{FF2B5EF4-FFF2-40B4-BE49-F238E27FC236}">
                <a16:creationId xmlns:a16="http://schemas.microsoft.com/office/drawing/2014/main" id="{9F9495EE-6F28-9240-8B85-7F70348B5D97}"/>
              </a:ext>
            </a:extLst>
          </p:cNvPr>
          <p:cNvSpPr txBox="1">
            <a:spLocks noChangeArrowheads="1"/>
          </p:cNvSpPr>
          <p:nvPr userDrawn="1"/>
        </p:nvSpPr>
        <p:spPr bwMode="auto">
          <a:xfrm>
            <a:off x="487026" y="6192735"/>
            <a:ext cx="3322320"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marL="0" marR="0" indent="0" algn="l" defTabSz="914377" rtl="0" eaLnBrk="1" fontAlgn="base" latinLnBrk="0" hangingPunct="1">
              <a:lnSpc>
                <a:spcPct val="100000"/>
              </a:lnSpc>
              <a:spcBef>
                <a:spcPct val="0"/>
              </a:spcBef>
              <a:spcAft>
                <a:spcPct val="0"/>
              </a:spcAft>
              <a:buClrTx/>
              <a:buSzTx/>
              <a:buFontTx/>
              <a:buNone/>
              <a:tabLst/>
              <a:defRPr/>
            </a:pPr>
            <a:r>
              <a:rPr lang="en-US" altLang="en-US" sz="600">
                <a:solidFill>
                  <a:schemeClr val="tx1"/>
                </a:solidFill>
                <a:latin typeface="Arial" charset="0"/>
                <a:ea typeface="Arial" charset="0"/>
                <a:cs typeface="Arial" charset="0"/>
              </a:rPr>
              <a:t>© 2025 Bloomberg Finance L.P. All rights reserved.</a:t>
            </a:r>
          </a:p>
        </p:txBody>
      </p:sp>
      <p:pic>
        <p:nvPicPr>
          <p:cNvPr id="20" name="Picture 19">
            <a:extLst>
              <a:ext uri="{FF2B5EF4-FFF2-40B4-BE49-F238E27FC236}">
                <a16:creationId xmlns:a16="http://schemas.microsoft.com/office/drawing/2014/main" id="{A7BB5505-6246-2E45-A1A3-E746DE82879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38163" y="5849376"/>
            <a:ext cx="2614651" cy="237899"/>
          </a:xfrm>
          <a:prstGeom prst="rect">
            <a:avLst/>
          </a:prstGeom>
        </p:spPr>
      </p:pic>
      <p:pic>
        <p:nvPicPr>
          <p:cNvPr id="23" name="Picture 22">
            <a:extLst>
              <a:ext uri="{FF2B5EF4-FFF2-40B4-BE49-F238E27FC236}">
                <a16:creationId xmlns:a16="http://schemas.microsoft.com/office/drawing/2014/main" id="{2472F263-099F-C14A-B517-4842FC59D700}"/>
              </a:ext>
            </a:extLst>
          </p:cNvPr>
          <p:cNvPicPr>
            <a:picLocks noChangeAspect="1"/>
          </p:cNvPicPr>
          <p:nvPr userDrawn="1"/>
        </p:nvPicPr>
        <p:blipFill>
          <a:blip r:embed="rId5" cstate="print">
            <a:extLst>
              <a:ext uri="{28A0092B-C50C-407E-A947-70E740481C1C}">
                <a14:useLocalDpi xmlns:a14="http://schemas.microsoft.com/office/drawing/2010/main" val="0"/>
              </a:ext>
            </a:extLst>
          </a:blip>
          <a:srcRect b="39619"/>
          <a:stretch/>
        </p:blipFill>
        <p:spPr>
          <a:xfrm rot="5400000">
            <a:off x="9379745" y="1988504"/>
            <a:ext cx="3643518" cy="888729"/>
          </a:xfrm>
          <a:prstGeom prst="rect">
            <a:avLst/>
          </a:prstGeom>
        </p:spPr>
      </p:pic>
    </p:spTree>
    <p:extLst>
      <p:ext uri="{BB962C8B-B14F-4D97-AF65-F5344CB8AC3E}">
        <p14:creationId xmlns:p14="http://schemas.microsoft.com/office/powerpoint/2010/main" val="188080824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62CDE-CCE9-764A-1BDF-B76422453D6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8A4C57-697B-8D9C-7F0C-5FCE5DD0096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BE1B52-9B58-D986-00B0-58EF7117444A}"/>
              </a:ext>
            </a:extLst>
          </p:cNvPr>
          <p:cNvSpPr>
            <a:spLocks noGrp="1"/>
          </p:cNvSpPr>
          <p:nvPr>
            <p:ph type="dt" sz="half" idx="10"/>
          </p:nvPr>
        </p:nvSpPr>
        <p:spPr/>
        <p:txBody>
          <a:bodyPr/>
          <a:lstStyle/>
          <a:p>
            <a:fld id="{A8C66F34-D29D-452D-BA21-F90B220021A1}" type="datetime1">
              <a:rPr lang="en-US" smtClean="0"/>
              <a:t>9/14/2025</a:t>
            </a:fld>
            <a:endParaRPr lang="en-US"/>
          </a:p>
        </p:txBody>
      </p:sp>
      <p:sp>
        <p:nvSpPr>
          <p:cNvPr id="5" name="Footer Placeholder 4">
            <a:extLst>
              <a:ext uri="{FF2B5EF4-FFF2-40B4-BE49-F238E27FC236}">
                <a16:creationId xmlns:a16="http://schemas.microsoft.com/office/drawing/2014/main" id="{99165D38-D7B3-5281-08BD-91A3428AA5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942A60-228E-F9B8-83CD-1D650F658868}"/>
              </a:ext>
            </a:extLst>
          </p:cNvPr>
          <p:cNvSpPr>
            <a:spLocks noGrp="1"/>
          </p:cNvSpPr>
          <p:nvPr>
            <p:ph type="sldNum" sz="quarter" idx="12"/>
          </p:nvPr>
        </p:nvSpPr>
        <p:spPr/>
        <p:txBody>
          <a:bodyPr/>
          <a:lstStyle/>
          <a:p>
            <a:fld id="{0BDE28F9-DF4C-4421-9B70-DBE64F175828}" type="slidenum">
              <a:rPr lang="en-US" smtClean="0"/>
              <a:t>‹#›</a:t>
            </a:fld>
            <a:endParaRPr lang="en-US"/>
          </a:p>
        </p:txBody>
      </p:sp>
    </p:spTree>
    <p:extLst>
      <p:ext uri="{BB962C8B-B14F-4D97-AF65-F5344CB8AC3E}">
        <p14:creationId xmlns:p14="http://schemas.microsoft.com/office/powerpoint/2010/main" val="3232076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64F63-E9D5-B81B-7003-C90ACB0694E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CF2BA9-5F65-ADFD-DF76-561E90B2630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B32BB19-E654-5734-EF7E-A8A35794B16B}"/>
              </a:ext>
            </a:extLst>
          </p:cNvPr>
          <p:cNvSpPr>
            <a:spLocks noGrp="1"/>
          </p:cNvSpPr>
          <p:nvPr>
            <p:ph type="dt" sz="half" idx="10"/>
          </p:nvPr>
        </p:nvSpPr>
        <p:spPr/>
        <p:txBody>
          <a:bodyPr/>
          <a:lstStyle/>
          <a:p>
            <a:fld id="{E76D6D0A-7BF5-4CFF-9CBF-1BC7F3083938}" type="datetime1">
              <a:rPr lang="en-US" smtClean="0"/>
              <a:t>9/14/2025</a:t>
            </a:fld>
            <a:endParaRPr lang="en-US"/>
          </a:p>
        </p:txBody>
      </p:sp>
      <p:sp>
        <p:nvSpPr>
          <p:cNvPr id="5" name="Footer Placeholder 4">
            <a:extLst>
              <a:ext uri="{FF2B5EF4-FFF2-40B4-BE49-F238E27FC236}">
                <a16:creationId xmlns:a16="http://schemas.microsoft.com/office/drawing/2014/main" id="{DEDD771D-F884-DCE3-5F61-69D39F0A90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2C43E1-153F-8D8D-58BF-861D726F3314}"/>
              </a:ext>
            </a:extLst>
          </p:cNvPr>
          <p:cNvSpPr>
            <a:spLocks noGrp="1"/>
          </p:cNvSpPr>
          <p:nvPr>
            <p:ph type="sldNum" sz="quarter" idx="12"/>
          </p:nvPr>
        </p:nvSpPr>
        <p:spPr/>
        <p:txBody>
          <a:bodyPr/>
          <a:lstStyle/>
          <a:p>
            <a:fld id="{0BDE28F9-DF4C-4421-9B70-DBE64F175828}" type="slidenum">
              <a:rPr lang="en-US" smtClean="0"/>
              <a:t>‹#›</a:t>
            </a:fld>
            <a:endParaRPr lang="en-US"/>
          </a:p>
        </p:txBody>
      </p:sp>
    </p:spTree>
    <p:extLst>
      <p:ext uri="{BB962C8B-B14F-4D97-AF65-F5344CB8AC3E}">
        <p14:creationId xmlns:p14="http://schemas.microsoft.com/office/powerpoint/2010/main" val="3990137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77569-D5D4-A8F0-A024-D210871C74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D8F5C81-D695-BFC5-A609-E58DE31E7E0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B043D77-501E-AC67-160E-DBAFDF4646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FE82D84-F1CD-A6AB-A2F3-C701CC56D574}"/>
              </a:ext>
            </a:extLst>
          </p:cNvPr>
          <p:cNvSpPr>
            <a:spLocks noGrp="1"/>
          </p:cNvSpPr>
          <p:nvPr>
            <p:ph type="dt" sz="half" idx="10"/>
          </p:nvPr>
        </p:nvSpPr>
        <p:spPr/>
        <p:txBody>
          <a:bodyPr/>
          <a:lstStyle/>
          <a:p>
            <a:fld id="{AF58A3B2-7022-41A5-85CD-F0469AAEB144}" type="datetime1">
              <a:rPr lang="en-US" smtClean="0"/>
              <a:t>9/14/2025</a:t>
            </a:fld>
            <a:endParaRPr lang="en-US"/>
          </a:p>
        </p:txBody>
      </p:sp>
      <p:sp>
        <p:nvSpPr>
          <p:cNvPr id="6" name="Footer Placeholder 5">
            <a:extLst>
              <a:ext uri="{FF2B5EF4-FFF2-40B4-BE49-F238E27FC236}">
                <a16:creationId xmlns:a16="http://schemas.microsoft.com/office/drawing/2014/main" id="{F7E819EF-90C8-5A34-1C9D-451EAC6F6F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3A64FC-3B10-5035-9278-D8B9A8B0FFD8}"/>
              </a:ext>
            </a:extLst>
          </p:cNvPr>
          <p:cNvSpPr>
            <a:spLocks noGrp="1"/>
          </p:cNvSpPr>
          <p:nvPr>
            <p:ph type="sldNum" sz="quarter" idx="12"/>
          </p:nvPr>
        </p:nvSpPr>
        <p:spPr/>
        <p:txBody>
          <a:bodyPr/>
          <a:lstStyle/>
          <a:p>
            <a:fld id="{0BDE28F9-DF4C-4421-9B70-DBE64F175828}" type="slidenum">
              <a:rPr lang="en-US" smtClean="0"/>
              <a:t>‹#›</a:t>
            </a:fld>
            <a:endParaRPr lang="en-US"/>
          </a:p>
        </p:txBody>
      </p:sp>
    </p:spTree>
    <p:extLst>
      <p:ext uri="{BB962C8B-B14F-4D97-AF65-F5344CB8AC3E}">
        <p14:creationId xmlns:p14="http://schemas.microsoft.com/office/powerpoint/2010/main" val="2441458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63B2B-3C64-0EC7-7944-B87E2DBDCD0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13259B8-16D5-19EB-E58E-A5C33EFADB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6706E6-5CB3-EFF1-AA96-40C680D7B2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996B02A-3679-E46E-3D0A-779A2FF3E7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90AB5A-2EE3-2E95-8C6E-B022A336BA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02DD4CD-A50A-5338-12DB-A0DF6887DC1B}"/>
              </a:ext>
            </a:extLst>
          </p:cNvPr>
          <p:cNvSpPr>
            <a:spLocks noGrp="1"/>
          </p:cNvSpPr>
          <p:nvPr>
            <p:ph type="dt" sz="half" idx="10"/>
          </p:nvPr>
        </p:nvSpPr>
        <p:spPr/>
        <p:txBody>
          <a:bodyPr/>
          <a:lstStyle/>
          <a:p>
            <a:fld id="{CCED59D0-B1FE-4AF8-95DF-D6FFCA773921}" type="datetime1">
              <a:rPr lang="en-US" smtClean="0"/>
              <a:t>9/14/2025</a:t>
            </a:fld>
            <a:endParaRPr lang="en-US"/>
          </a:p>
        </p:txBody>
      </p:sp>
      <p:sp>
        <p:nvSpPr>
          <p:cNvPr id="8" name="Footer Placeholder 7">
            <a:extLst>
              <a:ext uri="{FF2B5EF4-FFF2-40B4-BE49-F238E27FC236}">
                <a16:creationId xmlns:a16="http://schemas.microsoft.com/office/drawing/2014/main" id="{BEEE1C7C-C7F7-9566-3A6A-04488CE400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2D962FB-10BC-A6D5-C1DD-E2C63CAF4DB2}"/>
              </a:ext>
            </a:extLst>
          </p:cNvPr>
          <p:cNvSpPr>
            <a:spLocks noGrp="1"/>
          </p:cNvSpPr>
          <p:nvPr>
            <p:ph type="sldNum" sz="quarter" idx="12"/>
          </p:nvPr>
        </p:nvSpPr>
        <p:spPr/>
        <p:txBody>
          <a:bodyPr/>
          <a:lstStyle/>
          <a:p>
            <a:fld id="{0BDE28F9-DF4C-4421-9B70-DBE64F175828}" type="slidenum">
              <a:rPr lang="en-US" smtClean="0"/>
              <a:t>‹#›</a:t>
            </a:fld>
            <a:endParaRPr lang="en-US"/>
          </a:p>
        </p:txBody>
      </p:sp>
    </p:spTree>
    <p:extLst>
      <p:ext uri="{BB962C8B-B14F-4D97-AF65-F5344CB8AC3E}">
        <p14:creationId xmlns:p14="http://schemas.microsoft.com/office/powerpoint/2010/main" val="17551812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DD04A-5CD4-3D09-6B14-4AE1412ED47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698739-3503-C651-FDC9-A8EACB91DBCD}"/>
              </a:ext>
            </a:extLst>
          </p:cNvPr>
          <p:cNvSpPr>
            <a:spLocks noGrp="1"/>
          </p:cNvSpPr>
          <p:nvPr>
            <p:ph type="dt" sz="half" idx="10"/>
          </p:nvPr>
        </p:nvSpPr>
        <p:spPr/>
        <p:txBody>
          <a:bodyPr/>
          <a:lstStyle/>
          <a:p>
            <a:fld id="{22D47646-A075-4C80-B941-8A22137F020A}" type="datetime1">
              <a:rPr lang="en-US" smtClean="0"/>
              <a:t>9/14/2025</a:t>
            </a:fld>
            <a:endParaRPr lang="en-US"/>
          </a:p>
        </p:txBody>
      </p:sp>
      <p:sp>
        <p:nvSpPr>
          <p:cNvPr id="4" name="Footer Placeholder 3">
            <a:extLst>
              <a:ext uri="{FF2B5EF4-FFF2-40B4-BE49-F238E27FC236}">
                <a16:creationId xmlns:a16="http://schemas.microsoft.com/office/drawing/2014/main" id="{8C744123-7D8F-3E9A-7527-448B2E414B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7556D64-3784-06AC-49CA-9E23A0B01674}"/>
              </a:ext>
            </a:extLst>
          </p:cNvPr>
          <p:cNvSpPr>
            <a:spLocks noGrp="1"/>
          </p:cNvSpPr>
          <p:nvPr>
            <p:ph type="sldNum" sz="quarter" idx="12"/>
          </p:nvPr>
        </p:nvSpPr>
        <p:spPr/>
        <p:txBody>
          <a:bodyPr/>
          <a:lstStyle/>
          <a:p>
            <a:fld id="{0BDE28F9-DF4C-4421-9B70-DBE64F175828}" type="slidenum">
              <a:rPr lang="en-US" smtClean="0"/>
              <a:t>‹#›</a:t>
            </a:fld>
            <a:endParaRPr lang="en-US"/>
          </a:p>
        </p:txBody>
      </p:sp>
    </p:spTree>
    <p:extLst>
      <p:ext uri="{BB962C8B-B14F-4D97-AF65-F5344CB8AC3E}">
        <p14:creationId xmlns:p14="http://schemas.microsoft.com/office/powerpoint/2010/main" val="3257291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993203-0C2C-B92D-61A1-AEF7F7222330}"/>
              </a:ext>
            </a:extLst>
          </p:cNvPr>
          <p:cNvSpPr>
            <a:spLocks noGrp="1"/>
          </p:cNvSpPr>
          <p:nvPr>
            <p:ph type="dt" sz="half" idx="10"/>
          </p:nvPr>
        </p:nvSpPr>
        <p:spPr/>
        <p:txBody>
          <a:bodyPr/>
          <a:lstStyle/>
          <a:p>
            <a:fld id="{C6CBDEA4-F137-486F-BA3B-106E3470E1C7}" type="datetime1">
              <a:rPr lang="en-US" smtClean="0"/>
              <a:t>9/14/2025</a:t>
            </a:fld>
            <a:endParaRPr lang="en-US"/>
          </a:p>
        </p:txBody>
      </p:sp>
      <p:sp>
        <p:nvSpPr>
          <p:cNvPr id="3" name="Footer Placeholder 2">
            <a:extLst>
              <a:ext uri="{FF2B5EF4-FFF2-40B4-BE49-F238E27FC236}">
                <a16:creationId xmlns:a16="http://schemas.microsoft.com/office/drawing/2014/main" id="{D40C901C-336E-A410-CE88-7E0B39CD30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4885A2E-2FED-D716-3240-D0F9A04EFEED}"/>
              </a:ext>
            </a:extLst>
          </p:cNvPr>
          <p:cNvSpPr>
            <a:spLocks noGrp="1"/>
          </p:cNvSpPr>
          <p:nvPr>
            <p:ph type="sldNum" sz="quarter" idx="12"/>
          </p:nvPr>
        </p:nvSpPr>
        <p:spPr/>
        <p:txBody>
          <a:bodyPr/>
          <a:lstStyle/>
          <a:p>
            <a:fld id="{0BDE28F9-DF4C-4421-9B70-DBE64F175828}" type="slidenum">
              <a:rPr lang="en-US" smtClean="0"/>
              <a:t>‹#›</a:t>
            </a:fld>
            <a:endParaRPr lang="en-US"/>
          </a:p>
        </p:txBody>
      </p:sp>
    </p:spTree>
    <p:extLst>
      <p:ext uri="{BB962C8B-B14F-4D97-AF65-F5344CB8AC3E}">
        <p14:creationId xmlns:p14="http://schemas.microsoft.com/office/powerpoint/2010/main" val="41897810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E2514-BD6B-B1B4-E0DD-10F8C282B9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5B62C2-E4AC-9EF1-1A9D-8CE5CAFD0A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6E6F736-4880-E097-DB75-68E3E023D2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F7AD2C-4B03-E136-500C-B462FDBA58C4}"/>
              </a:ext>
            </a:extLst>
          </p:cNvPr>
          <p:cNvSpPr>
            <a:spLocks noGrp="1"/>
          </p:cNvSpPr>
          <p:nvPr>
            <p:ph type="dt" sz="half" idx="10"/>
          </p:nvPr>
        </p:nvSpPr>
        <p:spPr/>
        <p:txBody>
          <a:bodyPr/>
          <a:lstStyle/>
          <a:p>
            <a:fld id="{908DC63F-8CA8-443E-916A-6FCA3C4B0B88}" type="datetime1">
              <a:rPr lang="en-US" smtClean="0"/>
              <a:t>9/14/2025</a:t>
            </a:fld>
            <a:endParaRPr lang="en-US"/>
          </a:p>
        </p:txBody>
      </p:sp>
      <p:sp>
        <p:nvSpPr>
          <p:cNvPr id="6" name="Footer Placeholder 5">
            <a:extLst>
              <a:ext uri="{FF2B5EF4-FFF2-40B4-BE49-F238E27FC236}">
                <a16:creationId xmlns:a16="http://schemas.microsoft.com/office/drawing/2014/main" id="{407CCEE5-3A07-F726-EDC2-A1B5342BF4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3E1AC3-0F97-FC60-B48E-AEFAFE63DC13}"/>
              </a:ext>
            </a:extLst>
          </p:cNvPr>
          <p:cNvSpPr>
            <a:spLocks noGrp="1"/>
          </p:cNvSpPr>
          <p:nvPr>
            <p:ph type="sldNum" sz="quarter" idx="12"/>
          </p:nvPr>
        </p:nvSpPr>
        <p:spPr/>
        <p:txBody>
          <a:bodyPr/>
          <a:lstStyle/>
          <a:p>
            <a:fld id="{0BDE28F9-DF4C-4421-9B70-DBE64F175828}" type="slidenum">
              <a:rPr lang="en-US" smtClean="0"/>
              <a:t>‹#›</a:t>
            </a:fld>
            <a:endParaRPr lang="en-US"/>
          </a:p>
        </p:txBody>
      </p:sp>
    </p:spTree>
    <p:extLst>
      <p:ext uri="{BB962C8B-B14F-4D97-AF65-F5344CB8AC3E}">
        <p14:creationId xmlns:p14="http://schemas.microsoft.com/office/powerpoint/2010/main" val="2896837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27591-E7AC-4395-3E92-961A308162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3BA0C86-087A-1B80-A277-D6FE897714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70C0A1-FC7B-83B1-164A-8C4DC9CF72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F67860-A4C0-CF38-BFF4-C51E5B4AE7F9}"/>
              </a:ext>
            </a:extLst>
          </p:cNvPr>
          <p:cNvSpPr>
            <a:spLocks noGrp="1"/>
          </p:cNvSpPr>
          <p:nvPr>
            <p:ph type="dt" sz="half" idx="10"/>
          </p:nvPr>
        </p:nvSpPr>
        <p:spPr/>
        <p:txBody>
          <a:bodyPr/>
          <a:lstStyle/>
          <a:p>
            <a:fld id="{9E178A89-F0FB-4184-85D0-BF3769DD1509}" type="datetime1">
              <a:rPr lang="en-US" smtClean="0"/>
              <a:t>9/14/2025</a:t>
            </a:fld>
            <a:endParaRPr lang="en-US"/>
          </a:p>
        </p:txBody>
      </p:sp>
      <p:sp>
        <p:nvSpPr>
          <p:cNvPr id="6" name="Footer Placeholder 5">
            <a:extLst>
              <a:ext uri="{FF2B5EF4-FFF2-40B4-BE49-F238E27FC236}">
                <a16:creationId xmlns:a16="http://schemas.microsoft.com/office/drawing/2014/main" id="{8CAEF717-C56D-6D2C-0120-006E6D6F3A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4DF1D8-4080-9795-CA67-D1EDC33B64AD}"/>
              </a:ext>
            </a:extLst>
          </p:cNvPr>
          <p:cNvSpPr>
            <a:spLocks noGrp="1"/>
          </p:cNvSpPr>
          <p:nvPr>
            <p:ph type="sldNum" sz="quarter" idx="12"/>
          </p:nvPr>
        </p:nvSpPr>
        <p:spPr/>
        <p:txBody>
          <a:bodyPr/>
          <a:lstStyle/>
          <a:p>
            <a:fld id="{0BDE28F9-DF4C-4421-9B70-DBE64F175828}" type="slidenum">
              <a:rPr lang="en-US" smtClean="0"/>
              <a:t>‹#›</a:t>
            </a:fld>
            <a:endParaRPr lang="en-US"/>
          </a:p>
        </p:txBody>
      </p:sp>
    </p:spTree>
    <p:extLst>
      <p:ext uri="{BB962C8B-B14F-4D97-AF65-F5344CB8AC3E}">
        <p14:creationId xmlns:p14="http://schemas.microsoft.com/office/powerpoint/2010/main" val="850064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39768C-FC31-1066-ED13-4344E7C909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212459D-5737-7B27-023B-C0125F43EB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49F1A5-AA30-6D47-571A-F1F6BF7A763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107D9E-49DA-4AF9-8CFA-F1772E2EE406}" type="datetime1">
              <a:rPr lang="en-US" smtClean="0"/>
              <a:t>9/14/2025</a:t>
            </a:fld>
            <a:endParaRPr lang="en-US"/>
          </a:p>
        </p:txBody>
      </p:sp>
      <p:sp>
        <p:nvSpPr>
          <p:cNvPr id="5" name="Footer Placeholder 4">
            <a:extLst>
              <a:ext uri="{FF2B5EF4-FFF2-40B4-BE49-F238E27FC236}">
                <a16:creationId xmlns:a16="http://schemas.microsoft.com/office/drawing/2014/main" id="{E6D4D74B-858D-B180-13C0-0FE4AEC045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6EF5A0F-34CE-62AA-8767-916E866AC0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DE28F9-DF4C-4421-9B70-DBE64F175828}" type="slidenum">
              <a:rPr lang="en-US" smtClean="0"/>
              <a:t>‹#›</a:t>
            </a:fld>
            <a:endParaRPr lang="en-US"/>
          </a:p>
        </p:txBody>
      </p:sp>
    </p:spTree>
    <p:extLst>
      <p:ext uri="{BB962C8B-B14F-4D97-AF65-F5344CB8AC3E}">
        <p14:creationId xmlns:p14="http://schemas.microsoft.com/office/powerpoint/2010/main" val="11140279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microsoft.com/office/2018/10/relationships/comments" Target="../comments/modernComment_1C9_AFCE3080.xm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hyperlink" Target="mailto:jlakos@bloomberg.net" TargetMode="Externa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microsoft.com/office/2018/10/relationships/comments" Target="../comments/modernComment_1BA_94909F7F.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microsoft.com/office/2018/10/relationships/comments" Target="../comments/modernComment_201_DAB46DB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hyperlink" Target="https://www.bloomberg.com/careers" TargetMode="Externa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18/10/relationships/comments" Target="../comments/modernComment_18D_ED88C8C0.xm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godbolt.org/z/31vn4xen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microsoft.com/office/2018/10/relationships/comments" Target="../comments/modernComment_174_D2F3E2E9.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microsoft.com/office/2018/10/relationships/comments" Target="../comments/modernComment_10E_D4C9D5AF.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microsoft.com/office/2018/10/relationships/comments" Target="../comments/modernComment_1C2_EF321A16.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microsoft.com/office/2018/10/relationships/comments" Target="../comments/modernComment_1DD_54B22AC8.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microsoft.com/office/2018/10/relationships/comments" Target="../comments/modernComment_212_1163FF2.xm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microsoft.com/office/2018/10/relationships/comments" Target="../comments/modernComment_219_112026F1.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microsoft.com/office/2018/10/relationships/comments" Target="../comments/modernComment_15B_B90F1A76.xm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microsoft.com/office/2018/10/relationships/comments" Target="../comments/modernComment_213_48769460.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microsoft.com/office/2018/10/relationships/comments" Target="../comments/modernComment_216_CAAB9B5F.xm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microsoft.com/office/2018/10/relationships/comments" Target="../comments/modernComment_135_2F9DC26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microsoft.com/office/2018/10/relationships/comments" Target="../comments/modernComment_21D_2ED10C94.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microsoft.com/office/2018/10/relationships/comments" Target="../comments/modernComment_136_715A1B2C.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5539DB-8C16-9351-6D95-1FFAE3512869}"/>
            </a:ext>
          </a:extLst>
        </p:cNvPr>
        <p:cNvGrpSpPr/>
        <p:nvPr/>
      </p:nvGrpSpPr>
      <p:grpSpPr>
        <a:xfrm>
          <a:off x="0" y="0"/>
          <a:ext cx="0" cy="0"/>
          <a:chOff x="0" y="0"/>
          <a:chExt cx="0" cy="0"/>
        </a:xfrm>
      </p:grpSpPr>
      <p:pic>
        <p:nvPicPr>
          <p:cNvPr id="4" name="Picture 3" descr="A body of water with words&#10;&#10;AI-generated content may be incorrect.">
            <a:extLst>
              <a:ext uri="{FF2B5EF4-FFF2-40B4-BE49-F238E27FC236}">
                <a16:creationId xmlns:a16="http://schemas.microsoft.com/office/drawing/2014/main" id="{08418BC8-AB3E-6B43-E7EC-B7050D0073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8001"/>
          </a:xfrm>
          <a:prstGeom prst="rect">
            <a:avLst/>
          </a:prstGeom>
        </p:spPr>
      </p:pic>
      <p:sp>
        <p:nvSpPr>
          <p:cNvPr id="2" name="Slide Number Placeholder 1">
            <a:extLst>
              <a:ext uri="{FF2B5EF4-FFF2-40B4-BE49-F238E27FC236}">
                <a16:creationId xmlns:a16="http://schemas.microsoft.com/office/drawing/2014/main" id="{96D7F6F4-EDD7-29AA-E9F9-FDDEA73AB367}"/>
              </a:ext>
            </a:extLst>
          </p:cNvPr>
          <p:cNvSpPr>
            <a:spLocks noGrp="1"/>
          </p:cNvSpPr>
          <p:nvPr>
            <p:ph type="sldNum" sz="quarter" idx="12"/>
          </p:nvPr>
        </p:nvSpPr>
        <p:spPr/>
        <p:txBody>
          <a:bodyPr/>
          <a:lstStyle/>
          <a:p>
            <a:fld id="{0BDE28F9-DF4C-4421-9B70-DBE64F175828}" type="slidenum">
              <a:rPr lang="en-US" smtClean="0"/>
              <a:t>1</a:t>
            </a:fld>
            <a:endParaRPr lang="en-US"/>
          </a:p>
        </p:txBody>
      </p:sp>
      <p:pic>
        <p:nvPicPr>
          <p:cNvPr id="5" name="Picture 4" descr="A blue background with yellow text&#10;&#10;AI-generated content may be incorrect.">
            <a:extLst>
              <a:ext uri="{FF2B5EF4-FFF2-40B4-BE49-F238E27FC236}">
                <a16:creationId xmlns:a16="http://schemas.microsoft.com/office/drawing/2014/main" id="{A9BCEB02-3567-1499-FBEF-1ED2BBE7F0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617091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Making C++ </a:t>
            </a:r>
            <a:r>
              <a:rPr lang="en-US">
                <a:solidFill>
                  <a:srgbClr val="00B050"/>
                </a:solidFill>
                <a:latin typeface="Amasis MT Pro Black" panose="02040A04050005020304" pitchFamily="18" charset="0"/>
              </a:rPr>
              <a:t>H</a:t>
            </a:r>
            <a:r>
              <a:rPr lang="en-US">
                <a:solidFill>
                  <a:srgbClr val="00B050"/>
                </a:solidFill>
                <a:latin typeface="+mn-lt"/>
              </a:rPr>
              <a:t>ealthier</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p:txBody>
          <a:bodyPr/>
          <a:lstStyle/>
          <a:p>
            <a:pPr marL="0" indent="0">
              <a:buNone/>
            </a:pPr>
            <a:r>
              <a:rPr lang="en-US" sz="4400" b="1" dirty="0">
                <a:solidFill>
                  <a:srgbClr val="00B050"/>
                </a:solidFill>
                <a:latin typeface="Amasis MT Pro Black" panose="02040A04050005020304" pitchFamily="18" charset="0"/>
              </a:rPr>
              <a:t>E</a:t>
            </a:r>
            <a:r>
              <a:rPr lang="en-US" sz="4400" dirty="0">
                <a:solidFill>
                  <a:srgbClr val="00B050"/>
                </a:solidFill>
              </a:rPr>
              <a:t>cosystem</a:t>
            </a:r>
          </a:p>
          <a:p>
            <a:pPr lvl="1">
              <a:buFont typeface="Wingdings" panose="05000000000000000000" pitchFamily="2" charset="2"/>
              <a:buChar char="Ø"/>
            </a:pPr>
            <a:r>
              <a:rPr lang="en-US" sz="4000" dirty="0">
                <a:solidFill>
                  <a:srgbClr val="00B050"/>
                </a:solidFill>
              </a:rPr>
              <a:t> Compilers, Libraries, and Supporting Tools </a:t>
            </a:r>
          </a:p>
          <a:p>
            <a:pPr lvl="2">
              <a:buFont typeface="Calibri" panose="020F0502020204030204" pitchFamily="34" charset="0"/>
              <a:buChar char="—"/>
            </a:pPr>
            <a:r>
              <a:rPr lang="en-US" sz="3600" dirty="0">
                <a:solidFill>
                  <a:srgbClr val="00B050"/>
                </a:solidFill>
              </a:rPr>
              <a:t> GCC, Clang, MSVC, EDG, …</a:t>
            </a:r>
          </a:p>
          <a:p>
            <a:pPr lvl="2">
              <a:buFont typeface="Calibri" panose="020F0502020204030204" pitchFamily="34" charset="0"/>
              <a:buChar char="—"/>
            </a:pPr>
            <a:r>
              <a:rPr lang="en-US" sz="3600" dirty="0">
                <a:solidFill>
                  <a:srgbClr val="00B050"/>
                </a:solidFill>
              </a:rPr>
              <a:t> Standard-Library Implementations</a:t>
            </a:r>
          </a:p>
          <a:p>
            <a:pPr lvl="2">
              <a:buFont typeface="Calibri" panose="020F0502020204030204" pitchFamily="34" charset="0"/>
              <a:buChar char="—"/>
            </a:pPr>
            <a:r>
              <a:rPr lang="en-US" sz="3600" dirty="0">
                <a:solidFill>
                  <a:srgbClr val="00B050"/>
                </a:solidFill>
              </a:rPr>
              <a:t> Sanitizers, Static Analyzers, Debuggers</a:t>
            </a:r>
          </a:p>
          <a:p>
            <a:pPr lvl="2">
              <a:buFont typeface="Calibri" panose="020F0502020204030204" pitchFamily="34" charset="0"/>
              <a:buChar char="—"/>
            </a:pPr>
            <a:r>
              <a:rPr lang="en-US" sz="3600" dirty="0">
                <a:solidFill>
                  <a:srgbClr val="00B050"/>
                </a:solidFill>
              </a:rPr>
              <a:t> Testing Frameworks, </a:t>
            </a:r>
            <a:r>
              <a:rPr lang="en-US" sz="3600" dirty="0" err="1">
                <a:solidFill>
                  <a:srgbClr val="00B050"/>
                </a:solidFill>
              </a:rPr>
              <a:t>Fuzzers</a:t>
            </a:r>
            <a:r>
              <a:rPr lang="en-US" sz="3600" dirty="0">
                <a:solidFill>
                  <a:srgbClr val="00B050"/>
                </a:solidFill>
              </a:rPr>
              <a:t>, Documenters</a:t>
            </a:r>
            <a:br>
              <a:rPr lang="en-US" sz="3600" dirty="0">
                <a:solidFill>
                  <a:srgbClr val="00B050"/>
                </a:solidFill>
              </a:rPr>
            </a:br>
            <a:endParaRPr lang="en-US" sz="3600" dirty="0">
              <a:solidFill>
                <a:srgbClr val="00B050"/>
              </a:solidFill>
            </a:endParaRPr>
          </a:p>
          <a:p>
            <a:pPr marL="0" indent="0">
              <a:buNone/>
            </a:pPr>
            <a:endParaRPr lang="en-US" dirty="0"/>
          </a:p>
        </p:txBody>
      </p:sp>
      <p:sp>
        <p:nvSpPr>
          <p:cNvPr id="3" name="Slide Number Placeholder 2">
            <a:extLst>
              <a:ext uri="{FF2B5EF4-FFF2-40B4-BE49-F238E27FC236}">
                <a16:creationId xmlns:a16="http://schemas.microsoft.com/office/drawing/2014/main" id="{4BF54F46-C2CF-BCA3-6D2D-39A0F61B8B23}"/>
              </a:ext>
            </a:extLst>
          </p:cNvPr>
          <p:cNvSpPr>
            <a:spLocks noGrp="1"/>
          </p:cNvSpPr>
          <p:nvPr>
            <p:ph type="sldNum" sz="quarter" idx="12"/>
          </p:nvPr>
        </p:nvSpPr>
        <p:spPr/>
        <p:txBody>
          <a:bodyPr/>
          <a:lstStyle/>
          <a:p>
            <a:fld id="{0BDE28F9-DF4C-4421-9B70-DBE64F175828}" type="slidenum">
              <a:rPr lang="en-US" smtClean="0"/>
              <a:t>10</a:t>
            </a:fld>
            <a:endParaRPr lang="en-US"/>
          </a:p>
        </p:txBody>
      </p:sp>
    </p:spTree>
    <p:extLst>
      <p:ext uri="{BB962C8B-B14F-4D97-AF65-F5344CB8AC3E}">
        <p14:creationId xmlns:p14="http://schemas.microsoft.com/office/powerpoint/2010/main" val="3974416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wipe(left)">
                                      <p:cBhvr>
                                        <p:cTn id="3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C11F7D-3DFF-BB4D-582E-0ECAE46D3F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2BF2CD-E4B7-2A12-DC20-92D1F4AF10BF}"/>
              </a:ext>
            </a:extLst>
          </p:cNvPr>
          <p:cNvSpPr>
            <a:spLocks noGrp="1"/>
          </p:cNvSpPr>
          <p:nvPr>
            <p:ph type="title"/>
          </p:nvPr>
        </p:nvSpPr>
        <p:spPr/>
        <p:txBody>
          <a:bodyPr/>
          <a:lstStyle/>
          <a:p>
            <a:r>
              <a:rPr lang="en-US" b="1"/>
              <a:t>C++ </a:t>
            </a:r>
            <a:r>
              <a:rPr lang="en-US" sz="4400" b="1" i="1">
                <a:solidFill>
                  <a:srgbClr val="0070C0"/>
                </a:solidFill>
              </a:rPr>
              <a:t>S</a:t>
            </a:r>
            <a:r>
              <a:rPr lang="en-US" sz="4400" i="1">
                <a:solidFill>
                  <a:srgbClr val="0070C0"/>
                </a:solidFill>
                <a:latin typeface="+mj-lt"/>
              </a:rPr>
              <a:t>afety</a:t>
            </a:r>
            <a:r>
              <a:rPr lang="en-US" sz="4400" i="1"/>
              <a:t>, </a:t>
            </a:r>
            <a:r>
              <a:rPr lang="en-US" sz="4400" b="1" i="1">
                <a:solidFill>
                  <a:srgbClr val="00B050"/>
                </a:solidFill>
              </a:rPr>
              <a:t>H</a:t>
            </a:r>
            <a:r>
              <a:rPr lang="en-US" sz="4400" i="1">
                <a:solidFill>
                  <a:srgbClr val="00B050"/>
                </a:solidFill>
                <a:latin typeface="+mj-lt"/>
              </a:rPr>
              <a:t>ealth</a:t>
            </a:r>
            <a:r>
              <a:rPr lang="en-US" sz="4400" i="1">
                <a:latin typeface="+mj-lt"/>
              </a:rPr>
              <a:t>, and </a:t>
            </a:r>
            <a:r>
              <a:rPr lang="en-US" sz="4400" b="1" i="1">
                <a:solidFill>
                  <a:srgbClr val="FF0000"/>
                </a:solidFill>
              </a:rPr>
              <a:t>E</a:t>
            </a:r>
            <a:r>
              <a:rPr lang="en-US" sz="4400" i="1">
                <a:solidFill>
                  <a:srgbClr val="FF0000"/>
                </a:solidFill>
                <a:latin typeface="+mj-lt"/>
              </a:rPr>
              <a:t>fficiency </a:t>
            </a:r>
            <a:r>
              <a:rPr lang="en-US" sz="4400" b="1">
                <a:latin typeface="+mj-lt"/>
              </a:rPr>
              <a:t>Roadmap</a:t>
            </a:r>
            <a:endParaRPr lang="en-US"/>
          </a:p>
        </p:txBody>
      </p:sp>
      <p:sp>
        <p:nvSpPr>
          <p:cNvPr id="3" name="Content Placeholder 2">
            <a:extLst>
              <a:ext uri="{FF2B5EF4-FFF2-40B4-BE49-F238E27FC236}">
                <a16:creationId xmlns:a16="http://schemas.microsoft.com/office/drawing/2014/main" id="{0B3434AC-3B0F-CAC0-0155-2C0599BE173A}"/>
              </a:ext>
            </a:extLst>
          </p:cNvPr>
          <p:cNvSpPr>
            <a:spLocks noGrp="1"/>
          </p:cNvSpPr>
          <p:nvPr>
            <p:ph idx="1"/>
          </p:nvPr>
        </p:nvSpPr>
        <p:spPr>
          <a:xfrm>
            <a:off x="838200" y="1825624"/>
            <a:ext cx="10515600" cy="5032376"/>
          </a:xfrm>
        </p:spPr>
        <p:txBody>
          <a:bodyPr>
            <a:normAutofit/>
          </a:bodyPr>
          <a:lstStyle/>
          <a:p>
            <a:pPr marL="0" indent="0">
              <a:buNone/>
            </a:pPr>
            <a:r>
              <a:rPr lang="en-US" sz="4000"/>
              <a:t>2025</a:t>
            </a:r>
          </a:p>
          <a:p>
            <a:pPr>
              <a:lnSpc>
                <a:spcPts val="1600"/>
              </a:lnSpc>
            </a:pPr>
            <a:r>
              <a:rPr lang="en-US"/>
              <a:t>Ecosystem: Maintain GCC/Clang</a:t>
            </a:r>
          </a:p>
          <a:p>
            <a:pPr>
              <a:lnSpc>
                <a:spcPts val="1600"/>
              </a:lnSpc>
            </a:pPr>
            <a:r>
              <a:rPr lang="en-US"/>
              <a:t>Ecosystem: Implement New Language Features in GCC/Clang</a:t>
            </a:r>
          </a:p>
          <a:p>
            <a:pPr>
              <a:lnSpc>
                <a:spcPts val="1600"/>
              </a:lnSpc>
            </a:pPr>
            <a:r>
              <a:rPr lang="en-US"/>
              <a:t>Contracts: Minimal Viable Product (MVP)</a:t>
            </a:r>
          </a:p>
          <a:p>
            <a:pPr>
              <a:lnSpc>
                <a:spcPts val="1600"/>
              </a:lnSpc>
            </a:pPr>
            <a:r>
              <a:rPr lang="en-US"/>
              <a:t>Contracts: File-based Control of Evaluation Semantics</a:t>
            </a:r>
          </a:p>
          <a:p>
            <a:pPr>
              <a:lnSpc>
                <a:spcPts val="1600"/>
              </a:lnSpc>
            </a:pPr>
            <a:r>
              <a:rPr lang="en-US"/>
              <a:t>Contracts: Common ABI for Contract-Violation Handling</a:t>
            </a:r>
          </a:p>
          <a:p>
            <a:pPr>
              <a:lnSpc>
                <a:spcPts val="1600"/>
              </a:lnSpc>
            </a:pPr>
            <a:r>
              <a:rPr lang="en-US"/>
              <a:t>Allocators: Specifying Object Allocators Via Side Channels</a:t>
            </a:r>
          </a:p>
          <a:p>
            <a:pPr>
              <a:lnSpc>
                <a:spcPts val="1600"/>
              </a:lnSpc>
            </a:pPr>
            <a:r>
              <a:rPr lang="en-US"/>
              <a:t>Allocators: Standardized Test Memory Resource</a:t>
            </a:r>
          </a:p>
          <a:p>
            <a:pPr>
              <a:lnSpc>
                <a:spcPts val="1600"/>
              </a:lnSpc>
            </a:pPr>
            <a:r>
              <a:rPr lang="en-US"/>
              <a:t>Contracts: Contract Assertions on Virtual Functions</a:t>
            </a:r>
          </a:p>
          <a:p>
            <a:pPr>
              <a:lnSpc>
                <a:spcPts val="1600"/>
              </a:lnSpc>
            </a:pPr>
            <a:r>
              <a:rPr lang="en-US"/>
              <a:t>Contracts: Postcondition Captures</a:t>
            </a:r>
          </a:p>
          <a:p>
            <a:pPr>
              <a:lnSpc>
                <a:spcPts val="1600"/>
              </a:lnSpc>
            </a:pPr>
            <a:r>
              <a:rPr lang="en-US"/>
              <a:t>Contracts: Requires Clauses for Contract Assertions</a:t>
            </a:r>
          </a:p>
          <a:p>
            <a:pPr>
              <a:lnSpc>
                <a:spcPts val="1600"/>
              </a:lnSpc>
            </a:pPr>
            <a:r>
              <a:rPr lang="en-US"/>
              <a:t>Contracts: Labels for Contract Assertions</a:t>
            </a:r>
          </a:p>
          <a:p>
            <a:pPr>
              <a:lnSpc>
                <a:spcPts val="1600"/>
              </a:lnSpc>
            </a:pPr>
            <a:r>
              <a:rPr lang="en-US"/>
              <a:t>Contracts: Factored API for Calling the Contract-Violation Handler</a:t>
            </a:r>
          </a:p>
        </p:txBody>
      </p:sp>
      <p:sp>
        <p:nvSpPr>
          <p:cNvPr id="4" name="Slide Number Placeholder 3">
            <a:extLst>
              <a:ext uri="{FF2B5EF4-FFF2-40B4-BE49-F238E27FC236}">
                <a16:creationId xmlns:a16="http://schemas.microsoft.com/office/drawing/2014/main" id="{72BD7B16-4AA6-6F39-DFD7-1DEDC3E6E245}"/>
              </a:ext>
            </a:extLst>
          </p:cNvPr>
          <p:cNvSpPr>
            <a:spLocks noGrp="1"/>
          </p:cNvSpPr>
          <p:nvPr>
            <p:ph type="sldNum" sz="quarter" idx="12"/>
          </p:nvPr>
        </p:nvSpPr>
        <p:spPr/>
        <p:txBody>
          <a:bodyPr/>
          <a:lstStyle/>
          <a:p>
            <a:fld id="{0BDE28F9-DF4C-4421-9B70-DBE64F175828}" type="slidenum">
              <a:rPr lang="en-US" smtClean="0"/>
              <a:t>100</a:t>
            </a:fld>
            <a:endParaRPr lang="en-US"/>
          </a:p>
        </p:txBody>
      </p:sp>
    </p:spTree>
    <p:extLst>
      <p:ext uri="{BB962C8B-B14F-4D97-AF65-F5344CB8AC3E}">
        <p14:creationId xmlns:p14="http://schemas.microsoft.com/office/powerpoint/2010/main" val="683854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left)">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wipe(left)">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wipe(left)">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wipe(left)">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wipe(left)">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wipe(left)">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wipe(left)">
                                      <p:cBhvr>
                                        <p:cTn id="6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05D120-A655-4DC4-CB7E-9BE8A90657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C6E8ED-E2EE-E8C6-8EF8-1F49783410D6}"/>
              </a:ext>
            </a:extLst>
          </p:cNvPr>
          <p:cNvSpPr>
            <a:spLocks noGrp="1"/>
          </p:cNvSpPr>
          <p:nvPr>
            <p:ph type="title"/>
          </p:nvPr>
        </p:nvSpPr>
        <p:spPr/>
        <p:txBody>
          <a:bodyPr/>
          <a:lstStyle/>
          <a:p>
            <a:r>
              <a:rPr lang="en-US" b="1"/>
              <a:t>C++ </a:t>
            </a:r>
            <a:r>
              <a:rPr lang="en-US" sz="4400" b="1" i="1">
                <a:solidFill>
                  <a:srgbClr val="0070C0"/>
                </a:solidFill>
              </a:rPr>
              <a:t>S</a:t>
            </a:r>
            <a:r>
              <a:rPr lang="en-US" sz="4400" i="1">
                <a:solidFill>
                  <a:srgbClr val="0070C0"/>
                </a:solidFill>
                <a:latin typeface="+mj-lt"/>
              </a:rPr>
              <a:t>afety</a:t>
            </a:r>
            <a:r>
              <a:rPr lang="en-US" sz="4400" i="1"/>
              <a:t>, </a:t>
            </a:r>
            <a:r>
              <a:rPr lang="en-US" sz="4400" b="1" i="1">
                <a:solidFill>
                  <a:srgbClr val="00B050"/>
                </a:solidFill>
              </a:rPr>
              <a:t>H</a:t>
            </a:r>
            <a:r>
              <a:rPr lang="en-US" sz="4400" i="1">
                <a:solidFill>
                  <a:srgbClr val="00B050"/>
                </a:solidFill>
                <a:latin typeface="+mj-lt"/>
              </a:rPr>
              <a:t>ealth</a:t>
            </a:r>
            <a:r>
              <a:rPr lang="en-US" sz="4400" i="1">
                <a:latin typeface="+mj-lt"/>
              </a:rPr>
              <a:t>, and </a:t>
            </a:r>
            <a:r>
              <a:rPr lang="en-US" sz="4400" b="1" i="1">
                <a:solidFill>
                  <a:srgbClr val="FF0000"/>
                </a:solidFill>
              </a:rPr>
              <a:t>E</a:t>
            </a:r>
            <a:r>
              <a:rPr lang="en-US" sz="4400" i="1">
                <a:solidFill>
                  <a:srgbClr val="FF0000"/>
                </a:solidFill>
                <a:latin typeface="+mj-lt"/>
              </a:rPr>
              <a:t>fficiency </a:t>
            </a:r>
            <a:r>
              <a:rPr lang="en-US" sz="4400" b="1">
                <a:latin typeface="+mj-lt"/>
              </a:rPr>
              <a:t>Roadmap</a:t>
            </a:r>
            <a:endParaRPr lang="en-US"/>
          </a:p>
        </p:txBody>
      </p:sp>
      <p:sp>
        <p:nvSpPr>
          <p:cNvPr id="3" name="Content Placeholder 2">
            <a:extLst>
              <a:ext uri="{FF2B5EF4-FFF2-40B4-BE49-F238E27FC236}">
                <a16:creationId xmlns:a16="http://schemas.microsoft.com/office/drawing/2014/main" id="{6662631E-7245-0176-D63A-6A1C6780F37A}"/>
              </a:ext>
            </a:extLst>
          </p:cNvPr>
          <p:cNvSpPr>
            <a:spLocks noGrp="1"/>
          </p:cNvSpPr>
          <p:nvPr>
            <p:ph idx="1"/>
          </p:nvPr>
        </p:nvSpPr>
        <p:spPr>
          <a:xfrm>
            <a:off x="838200" y="1825624"/>
            <a:ext cx="10515600" cy="5032376"/>
          </a:xfrm>
        </p:spPr>
        <p:txBody>
          <a:bodyPr>
            <a:normAutofit/>
          </a:bodyPr>
          <a:lstStyle/>
          <a:p>
            <a:pPr marL="0" indent="0">
              <a:buNone/>
            </a:pPr>
            <a:r>
              <a:rPr lang="en-US" sz="4000"/>
              <a:t>2026</a:t>
            </a:r>
          </a:p>
          <a:p>
            <a:pPr>
              <a:lnSpc>
                <a:spcPts val="1600"/>
              </a:lnSpc>
            </a:pPr>
            <a:r>
              <a:rPr lang="en-US"/>
              <a:t>Contracts: Generalized Function-contract Assertions</a:t>
            </a:r>
          </a:p>
          <a:p>
            <a:pPr>
              <a:lnSpc>
                <a:spcPts val="1600"/>
              </a:lnSpc>
            </a:pPr>
            <a:r>
              <a:rPr lang="en-US"/>
              <a:t>Relocation: Trivial Relocation</a:t>
            </a:r>
          </a:p>
          <a:p>
            <a:pPr>
              <a:lnSpc>
                <a:spcPts val="1600"/>
              </a:lnSpc>
            </a:pPr>
            <a:r>
              <a:rPr lang="en-US"/>
              <a:t>Education: Software Contracts: Writing Correct \&amp; Safe Code</a:t>
            </a:r>
          </a:p>
          <a:p>
            <a:pPr>
              <a:lnSpc>
                <a:spcPts val="1600"/>
              </a:lnSpc>
            </a:pPr>
            <a:r>
              <a:rPr lang="en-US"/>
              <a:t>Education: “C++ Allocators for the Working Programmer”</a:t>
            </a:r>
          </a:p>
          <a:p>
            <a:pPr>
              <a:lnSpc>
                <a:spcPts val="1600"/>
              </a:lnSpc>
            </a:pPr>
            <a:r>
              <a:rPr lang="en-US"/>
              <a:t>Education: Lakos V3 – “Large-Scale C++: Verification and Testing”</a:t>
            </a:r>
          </a:p>
          <a:p>
            <a:pPr>
              <a:lnSpc>
                <a:spcPts val="1600"/>
              </a:lnSpc>
            </a:pPr>
            <a:r>
              <a:rPr lang="en-US"/>
              <a:t>Education: “Embracing Modern C++” (2nd Edition)</a:t>
            </a:r>
          </a:p>
          <a:p>
            <a:pPr>
              <a:lnSpc>
                <a:spcPts val="1600"/>
              </a:lnSpc>
            </a:pPr>
            <a:r>
              <a:rPr lang="en-US"/>
              <a:t>Contracts: Complete Catalog of Core-language Assertions</a:t>
            </a:r>
          </a:p>
          <a:p>
            <a:pPr>
              <a:lnSpc>
                <a:spcPts val="1600"/>
              </a:lnSpc>
            </a:pPr>
            <a:r>
              <a:rPr lang="en-US"/>
              <a:t>Contracts: Easy Implicit Core-language Assertions</a:t>
            </a:r>
          </a:p>
          <a:p>
            <a:pPr>
              <a:lnSpc>
                <a:spcPts val="1600"/>
              </a:lnSpc>
            </a:pPr>
            <a:r>
              <a:rPr lang="en-US"/>
              <a:t>Contracts: Labels Controlling Implicit Assertions</a:t>
            </a:r>
          </a:p>
          <a:p>
            <a:pPr>
              <a:lnSpc>
                <a:spcPts val="1600"/>
              </a:lnSpc>
            </a:pPr>
            <a:r>
              <a:rPr lang="en-US"/>
              <a:t>Contracts: Contract Labels Associated with Profiles</a:t>
            </a:r>
          </a:p>
          <a:p>
            <a:pPr>
              <a:lnSpc>
                <a:spcPts val="1600"/>
              </a:lnSpc>
            </a:pPr>
            <a:r>
              <a:rPr lang="en-US"/>
              <a:t>Contracts: Ghost Data</a:t>
            </a:r>
          </a:p>
        </p:txBody>
      </p:sp>
      <p:sp>
        <p:nvSpPr>
          <p:cNvPr id="4" name="Slide Number Placeholder 3">
            <a:extLst>
              <a:ext uri="{FF2B5EF4-FFF2-40B4-BE49-F238E27FC236}">
                <a16:creationId xmlns:a16="http://schemas.microsoft.com/office/drawing/2014/main" id="{EDE11FD4-B702-8DD9-6291-DABBB44451D6}"/>
              </a:ext>
            </a:extLst>
          </p:cNvPr>
          <p:cNvSpPr>
            <a:spLocks noGrp="1"/>
          </p:cNvSpPr>
          <p:nvPr>
            <p:ph type="sldNum" sz="quarter" idx="12"/>
          </p:nvPr>
        </p:nvSpPr>
        <p:spPr/>
        <p:txBody>
          <a:bodyPr/>
          <a:lstStyle/>
          <a:p>
            <a:fld id="{0BDE28F9-DF4C-4421-9B70-DBE64F175828}" type="slidenum">
              <a:rPr lang="en-US" smtClean="0"/>
              <a:t>101</a:t>
            </a:fld>
            <a:endParaRPr lang="en-US"/>
          </a:p>
        </p:txBody>
      </p:sp>
    </p:spTree>
    <p:extLst>
      <p:ext uri="{BB962C8B-B14F-4D97-AF65-F5344CB8AC3E}">
        <p14:creationId xmlns:p14="http://schemas.microsoft.com/office/powerpoint/2010/main" val="3045928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1" dur="500"/>
                                        <p:tgtEl>
                                          <p:spTgt spid="3">
                                            <p:txEl>
                                              <p:pRg st="1" end="1"/>
                                            </p:txEl>
                                          </p:spTgt>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5" dur="500"/>
                                        <p:tgtEl>
                                          <p:spTgt spid="3">
                                            <p:txEl>
                                              <p:pRg st="2" end="2"/>
                                            </p:txEl>
                                          </p:spTgt>
                                        </p:tgtEl>
                                      </p:cBhvr>
                                    </p:animEffect>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9" dur="500"/>
                                        <p:tgtEl>
                                          <p:spTgt spid="3">
                                            <p:txEl>
                                              <p:pRg st="3" end="3"/>
                                            </p:txEl>
                                          </p:spTgt>
                                        </p:tgtEl>
                                      </p:cBhvr>
                                    </p:animEffect>
                                  </p:childTnLst>
                                </p:cTn>
                              </p:par>
                            </p:childTnLst>
                          </p:cTn>
                        </p:par>
                        <p:par>
                          <p:cTn id="20" fill="hold">
                            <p:stCondLst>
                              <p:cond delay="2000"/>
                            </p:stCondLst>
                            <p:childTnLst>
                              <p:par>
                                <p:cTn id="21" presetID="14" presetClass="entr" presetSubtype="1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3" dur="500"/>
                                        <p:tgtEl>
                                          <p:spTgt spid="3">
                                            <p:txEl>
                                              <p:pRg st="4" end="4"/>
                                            </p:txEl>
                                          </p:spTgt>
                                        </p:tgtEl>
                                      </p:cBhvr>
                                    </p:animEffect>
                                  </p:childTnLst>
                                </p:cTn>
                              </p:par>
                            </p:childTnLst>
                          </p:cTn>
                        </p:par>
                        <p:par>
                          <p:cTn id="24" fill="hold">
                            <p:stCondLst>
                              <p:cond delay="2500"/>
                            </p:stCondLst>
                            <p:childTnLst>
                              <p:par>
                                <p:cTn id="25" presetID="14" presetClass="entr" presetSubtype="1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7" dur="500"/>
                                        <p:tgtEl>
                                          <p:spTgt spid="3">
                                            <p:txEl>
                                              <p:pRg st="5" end="5"/>
                                            </p:txEl>
                                          </p:spTgt>
                                        </p:tgtEl>
                                      </p:cBhvr>
                                    </p:animEffect>
                                  </p:childTnLst>
                                </p:cTn>
                              </p:par>
                            </p:childTnLst>
                          </p:cTn>
                        </p:par>
                        <p:par>
                          <p:cTn id="28" fill="hold">
                            <p:stCondLst>
                              <p:cond delay="3000"/>
                            </p:stCondLst>
                            <p:childTnLst>
                              <p:par>
                                <p:cTn id="29" presetID="14" presetClass="entr" presetSubtype="10" fill="hold" grpId="0"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randombar(horizontal)">
                                      <p:cBhvr>
                                        <p:cTn id="31" dur="500"/>
                                        <p:tgtEl>
                                          <p:spTgt spid="3">
                                            <p:txEl>
                                              <p:pRg st="6" end="6"/>
                                            </p:txEl>
                                          </p:spTgt>
                                        </p:tgtEl>
                                      </p:cBhvr>
                                    </p:animEffect>
                                  </p:childTnLst>
                                </p:cTn>
                              </p:par>
                            </p:childTnLst>
                          </p:cTn>
                        </p:par>
                        <p:par>
                          <p:cTn id="32" fill="hold">
                            <p:stCondLst>
                              <p:cond delay="3500"/>
                            </p:stCondLst>
                            <p:childTnLst>
                              <p:par>
                                <p:cTn id="33" presetID="14" presetClass="entr" presetSubtype="10" fill="hold" grpId="0" nodeType="after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randombar(horizontal)">
                                      <p:cBhvr>
                                        <p:cTn id="35" dur="500"/>
                                        <p:tgtEl>
                                          <p:spTgt spid="3">
                                            <p:txEl>
                                              <p:pRg st="7" end="7"/>
                                            </p:txEl>
                                          </p:spTgt>
                                        </p:tgtEl>
                                      </p:cBhvr>
                                    </p:animEffect>
                                  </p:childTnLst>
                                </p:cTn>
                              </p:par>
                            </p:childTnLst>
                          </p:cTn>
                        </p:par>
                        <p:par>
                          <p:cTn id="36" fill="hold">
                            <p:stCondLst>
                              <p:cond delay="4000"/>
                            </p:stCondLst>
                            <p:childTnLst>
                              <p:par>
                                <p:cTn id="37" presetID="14" presetClass="entr" presetSubtype="10" fill="hold" grpId="0" nodeType="after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randombar(horizontal)">
                                      <p:cBhvr>
                                        <p:cTn id="39" dur="500"/>
                                        <p:tgtEl>
                                          <p:spTgt spid="3">
                                            <p:txEl>
                                              <p:pRg st="8" end="8"/>
                                            </p:txEl>
                                          </p:spTgt>
                                        </p:tgtEl>
                                      </p:cBhvr>
                                    </p:animEffect>
                                  </p:childTnLst>
                                </p:cTn>
                              </p:par>
                            </p:childTnLst>
                          </p:cTn>
                        </p:par>
                        <p:par>
                          <p:cTn id="40" fill="hold">
                            <p:stCondLst>
                              <p:cond delay="4500"/>
                            </p:stCondLst>
                            <p:childTnLst>
                              <p:par>
                                <p:cTn id="41" presetID="14" presetClass="entr" presetSubtype="10" fill="hold" grpId="0" nodeType="after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Effect transition="in" filter="randombar(horizontal)">
                                      <p:cBhvr>
                                        <p:cTn id="43" dur="500"/>
                                        <p:tgtEl>
                                          <p:spTgt spid="3">
                                            <p:txEl>
                                              <p:pRg st="9" end="9"/>
                                            </p:txEl>
                                          </p:spTgt>
                                        </p:tgtEl>
                                      </p:cBhvr>
                                    </p:animEffect>
                                  </p:childTnLst>
                                </p:cTn>
                              </p:par>
                            </p:childTnLst>
                          </p:cTn>
                        </p:par>
                        <p:par>
                          <p:cTn id="44" fill="hold">
                            <p:stCondLst>
                              <p:cond delay="5000"/>
                            </p:stCondLst>
                            <p:childTnLst>
                              <p:par>
                                <p:cTn id="45" presetID="14" presetClass="entr" presetSubtype="10" fill="hold" grpId="0" nodeType="after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randombar(horizontal)">
                                      <p:cBhvr>
                                        <p:cTn id="47" dur="500"/>
                                        <p:tgtEl>
                                          <p:spTgt spid="3">
                                            <p:txEl>
                                              <p:pRg st="10" end="10"/>
                                            </p:txEl>
                                          </p:spTgt>
                                        </p:tgtEl>
                                      </p:cBhvr>
                                    </p:animEffect>
                                  </p:childTnLst>
                                </p:cTn>
                              </p:par>
                            </p:childTnLst>
                          </p:cTn>
                        </p:par>
                        <p:par>
                          <p:cTn id="48" fill="hold">
                            <p:stCondLst>
                              <p:cond delay="5500"/>
                            </p:stCondLst>
                            <p:childTnLst>
                              <p:par>
                                <p:cTn id="49" presetID="14" presetClass="entr" presetSubtype="10" fill="hold" grpId="0" nodeType="after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animEffect transition="in" filter="randombar(horizontal)">
                                      <p:cBhvr>
                                        <p:cTn id="51"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008E4E-08AE-60F9-742C-332B1C25C9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033D5E-50EA-5E62-D76D-B609348D15A6}"/>
              </a:ext>
            </a:extLst>
          </p:cNvPr>
          <p:cNvSpPr>
            <a:spLocks noGrp="1"/>
          </p:cNvSpPr>
          <p:nvPr>
            <p:ph type="title"/>
          </p:nvPr>
        </p:nvSpPr>
        <p:spPr/>
        <p:txBody>
          <a:bodyPr/>
          <a:lstStyle/>
          <a:p>
            <a:r>
              <a:rPr lang="en-US" b="1"/>
              <a:t>C++ </a:t>
            </a:r>
            <a:r>
              <a:rPr lang="en-US" sz="4400" b="1" i="1">
                <a:solidFill>
                  <a:srgbClr val="0070C0"/>
                </a:solidFill>
              </a:rPr>
              <a:t>S</a:t>
            </a:r>
            <a:r>
              <a:rPr lang="en-US" sz="4400" i="1">
                <a:solidFill>
                  <a:srgbClr val="0070C0"/>
                </a:solidFill>
                <a:latin typeface="+mj-lt"/>
              </a:rPr>
              <a:t>afety</a:t>
            </a:r>
            <a:r>
              <a:rPr lang="en-US" sz="4400" i="1"/>
              <a:t>, </a:t>
            </a:r>
            <a:r>
              <a:rPr lang="en-US" sz="4400" b="1" i="1">
                <a:solidFill>
                  <a:srgbClr val="00B050"/>
                </a:solidFill>
              </a:rPr>
              <a:t>H</a:t>
            </a:r>
            <a:r>
              <a:rPr lang="en-US" sz="4400" i="1">
                <a:solidFill>
                  <a:srgbClr val="00B050"/>
                </a:solidFill>
                <a:latin typeface="+mj-lt"/>
              </a:rPr>
              <a:t>ealth</a:t>
            </a:r>
            <a:r>
              <a:rPr lang="en-US" sz="4400" i="1">
                <a:latin typeface="+mj-lt"/>
              </a:rPr>
              <a:t>, and </a:t>
            </a:r>
            <a:r>
              <a:rPr lang="en-US" sz="4400" b="1" i="1">
                <a:solidFill>
                  <a:srgbClr val="FF0000"/>
                </a:solidFill>
              </a:rPr>
              <a:t>E</a:t>
            </a:r>
            <a:r>
              <a:rPr lang="en-US" sz="4400" i="1">
                <a:solidFill>
                  <a:srgbClr val="FF0000"/>
                </a:solidFill>
                <a:latin typeface="+mj-lt"/>
              </a:rPr>
              <a:t>fficiency </a:t>
            </a:r>
            <a:r>
              <a:rPr lang="en-US" sz="4400" b="1">
                <a:latin typeface="+mj-lt"/>
              </a:rPr>
              <a:t>Roadmap</a:t>
            </a:r>
            <a:endParaRPr lang="en-US"/>
          </a:p>
        </p:txBody>
      </p:sp>
      <p:sp>
        <p:nvSpPr>
          <p:cNvPr id="3" name="Content Placeholder 2">
            <a:extLst>
              <a:ext uri="{FF2B5EF4-FFF2-40B4-BE49-F238E27FC236}">
                <a16:creationId xmlns:a16="http://schemas.microsoft.com/office/drawing/2014/main" id="{2DD0013C-7764-D617-2005-26374CE885E3}"/>
              </a:ext>
            </a:extLst>
          </p:cNvPr>
          <p:cNvSpPr>
            <a:spLocks noGrp="1"/>
          </p:cNvSpPr>
          <p:nvPr>
            <p:ph idx="1"/>
          </p:nvPr>
        </p:nvSpPr>
        <p:spPr>
          <a:xfrm>
            <a:off x="838200" y="1825624"/>
            <a:ext cx="11353800" cy="5032375"/>
          </a:xfrm>
        </p:spPr>
        <p:txBody>
          <a:bodyPr>
            <a:normAutofit/>
          </a:bodyPr>
          <a:lstStyle/>
          <a:p>
            <a:pPr marL="0" indent="0">
              <a:buNone/>
            </a:pPr>
            <a:r>
              <a:rPr lang="en-US" sz="4000"/>
              <a:t>2027-2028</a:t>
            </a:r>
          </a:p>
          <a:p>
            <a:pPr>
              <a:lnSpc>
                <a:spcPts val="1600"/>
              </a:lnSpc>
            </a:pPr>
            <a:r>
              <a:rPr lang="en-US"/>
              <a:t>Ecosystem: Improved Compiler Optimizations of assumptions</a:t>
            </a:r>
          </a:p>
          <a:p>
            <a:pPr>
              <a:lnSpc>
                <a:spcPts val="1600"/>
              </a:lnSpc>
            </a:pPr>
            <a:r>
              <a:rPr lang="en-US"/>
              <a:t>Contracts: Interface Objects (e.g., for testing assertions)</a:t>
            </a:r>
          </a:p>
          <a:p>
            <a:pPr>
              <a:lnSpc>
                <a:spcPts val="1600"/>
              </a:lnSpc>
            </a:pPr>
            <a:r>
              <a:rPr lang="en-US"/>
              <a:t>Relocation: Implicit Relocation</a:t>
            </a:r>
          </a:p>
          <a:p>
            <a:pPr>
              <a:lnSpc>
                <a:spcPts val="1600"/>
              </a:lnSpc>
            </a:pPr>
            <a:r>
              <a:rPr lang="en-US"/>
              <a:t>Static Analysis: Symbolic (Declaration-only) Contract-Assertion Predicates</a:t>
            </a:r>
          </a:p>
          <a:p>
            <a:pPr>
              <a:lnSpc>
                <a:spcPts val="1600"/>
              </a:lnSpc>
            </a:pPr>
            <a:r>
              <a:rPr lang="en-US"/>
              <a:t>Contracts: Implicit Range Assertions (for Raw Pointers)</a:t>
            </a:r>
          </a:p>
          <a:p>
            <a:pPr>
              <a:lnSpc>
                <a:spcPts val="1600"/>
              </a:lnSpc>
            </a:pPr>
            <a:r>
              <a:rPr lang="en-US"/>
              <a:t>Contracts: Implicit Object Lifetime Assertions</a:t>
            </a:r>
          </a:p>
          <a:p>
            <a:pPr>
              <a:lnSpc>
                <a:spcPts val="1600"/>
              </a:lnSpc>
            </a:pPr>
            <a:r>
              <a:rPr lang="en-US"/>
              <a:t>Contracts: Implicit Exclusivity and Data Race Assertions</a:t>
            </a:r>
          </a:p>
          <a:p>
            <a:pPr>
              <a:lnSpc>
                <a:spcPts val="1600"/>
              </a:lnSpc>
            </a:pPr>
            <a:r>
              <a:rPr lang="en-US"/>
              <a:t>Relocation: Generalized Relocation: Owning References</a:t>
            </a:r>
          </a:p>
          <a:p>
            <a:pPr>
              <a:lnSpc>
                <a:spcPts val="1600"/>
              </a:lnSpc>
            </a:pPr>
            <a:r>
              <a:rPr lang="en-US"/>
              <a:t>Contracts: Handling Non-Throwing Contracts</a:t>
            </a:r>
          </a:p>
        </p:txBody>
      </p:sp>
      <p:sp>
        <p:nvSpPr>
          <p:cNvPr id="4" name="Slide Number Placeholder 3">
            <a:extLst>
              <a:ext uri="{FF2B5EF4-FFF2-40B4-BE49-F238E27FC236}">
                <a16:creationId xmlns:a16="http://schemas.microsoft.com/office/drawing/2014/main" id="{B0B3F324-10D9-9768-E1AE-0B6BD224BE4F}"/>
              </a:ext>
            </a:extLst>
          </p:cNvPr>
          <p:cNvSpPr>
            <a:spLocks noGrp="1"/>
          </p:cNvSpPr>
          <p:nvPr>
            <p:ph type="sldNum" sz="quarter" idx="12"/>
          </p:nvPr>
        </p:nvSpPr>
        <p:spPr/>
        <p:txBody>
          <a:bodyPr/>
          <a:lstStyle/>
          <a:p>
            <a:fld id="{0BDE28F9-DF4C-4421-9B70-DBE64F175828}" type="slidenum">
              <a:rPr lang="en-US" smtClean="0"/>
              <a:t>102</a:t>
            </a:fld>
            <a:endParaRPr lang="en-US"/>
          </a:p>
        </p:txBody>
      </p:sp>
    </p:spTree>
    <p:extLst>
      <p:ext uri="{BB962C8B-B14F-4D97-AF65-F5344CB8AC3E}">
        <p14:creationId xmlns:p14="http://schemas.microsoft.com/office/powerpoint/2010/main" val="1877032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1" dur="500"/>
                                        <p:tgtEl>
                                          <p:spTgt spid="3">
                                            <p:txEl>
                                              <p:pRg st="1" end="1"/>
                                            </p:txEl>
                                          </p:spTgt>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5" dur="500"/>
                                        <p:tgtEl>
                                          <p:spTgt spid="3">
                                            <p:txEl>
                                              <p:pRg st="2" end="2"/>
                                            </p:txEl>
                                          </p:spTgt>
                                        </p:tgtEl>
                                      </p:cBhvr>
                                    </p:animEffect>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9" dur="500"/>
                                        <p:tgtEl>
                                          <p:spTgt spid="3">
                                            <p:txEl>
                                              <p:pRg st="3" end="3"/>
                                            </p:txEl>
                                          </p:spTgt>
                                        </p:tgtEl>
                                      </p:cBhvr>
                                    </p:animEffect>
                                  </p:childTnLst>
                                </p:cTn>
                              </p:par>
                            </p:childTnLst>
                          </p:cTn>
                        </p:par>
                        <p:par>
                          <p:cTn id="20" fill="hold">
                            <p:stCondLst>
                              <p:cond delay="2000"/>
                            </p:stCondLst>
                            <p:childTnLst>
                              <p:par>
                                <p:cTn id="21" presetID="14" presetClass="entr" presetSubtype="1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3" dur="500"/>
                                        <p:tgtEl>
                                          <p:spTgt spid="3">
                                            <p:txEl>
                                              <p:pRg st="4" end="4"/>
                                            </p:txEl>
                                          </p:spTgt>
                                        </p:tgtEl>
                                      </p:cBhvr>
                                    </p:animEffect>
                                  </p:childTnLst>
                                </p:cTn>
                              </p:par>
                            </p:childTnLst>
                          </p:cTn>
                        </p:par>
                        <p:par>
                          <p:cTn id="24" fill="hold">
                            <p:stCondLst>
                              <p:cond delay="2500"/>
                            </p:stCondLst>
                            <p:childTnLst>
                              <p:par>
                                <p:cTn id="25" presetID="14" presetClass="entr" presetSubtype="1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7" dur="500"/>
                                        <p:tgtEl>
                                          <p:spTgt spid="3">
                                            <p:txEl>
                                              <p:pRg st="5" end="5"/>
                                            </p:txEl>
                                          </p:spTgt>
                                        </p:tgtEl>
                                      </p:cBhvr>
                                    </p:animEffect>
                                  </p:childTnLst>
                                </p:cTn>
                              </p:par>
                            </p:childTnLst>
                          </p:cTn>
                        </p:par>
                        <p:par>
                          <p:cTn id="28" fill="hold">
                            <p:stCondLst>
                              <p:cond delay="3000"/>
                            </p:stCondLst>
                            <p:childTnLst>
                              <p:par>
                                <p:cTn id="29" presetID="14" presetClass="entr" presetSubtype="1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randombar(horizontal)">
                                      <p:cBhvr>
                                        <p:cTn id="31" dur="500"/>
                                        <p:tgtEl>
                                          <p:spTgt spid="3">
                                            <p:txEl>
                                              <p:pRg st="6" end="6"/>
                                            </p:txEl>
                                          </p:spTgt>
                                        </p:tgtEl>
                                      </p:cBhvr>
                                    </p:animEffect>
                                  </p:childTnLst>
                                </p:cTn>
                              </p:par>
                            </p:childTnLst>
                          </p:cTn>
                        </p:par>
                        <p:par>
                          <p:cTn id="32" fill="hold">
                            <p:stCondLst>
                              <p:cond delay="3500"/>
                            </p:stCondLst>
                            <p:childTnLst>
                              <p:par>
                                <p:cTn id="33" presetID="14" presetClass="entr" presetSubtype="10" fill="hold" nodeType="after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randombar(horizontal)">
                                      <p:cBhvr>
                                        <p:cTn id="35" dur="500"/>
                                        <p:tgtEl>
                                          <p:spTgt spid="3">
                                            <p:txEl>
                                              <p:pRg st="7" end="7"/>
                                            </p:txEl>
                                          </p:spTgt>
                                        </p:tgtEl>
                                      </p:cBhvr>
                                    </p:animEffect>
                                  </p:childTnLst>
                                </p:cTn>
                              </p:par>
                            </p:childTnLst>
                          </p:cTn>
                        </p:par>
                        <p:par>
                          <p:cTn id="36" fill="hold">
                            <p:stCondLst>
                              <p:cond delay="4000"/>
                            </p:stCondLst>
                            <p:childTnLst>
                              <p:par>
                                <p:cTn id="37" presetID="14" presetClass="entr" presetSubtype="10" fill="hold" nodeType="after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randombar(horizontal)">
                                      <p:cBhvr>
                                        <p:cTn id="39" dur="500"/>
                                        <p:tgtEl>
                                          <p:spTgt spid="3">
                                            <p:txEl>
                                              <p:pRg st="8" end="8"/>
                                            </p:txEl>
                                          </p:spTgt>
                                        </p:tgtEl>
                                      </p:cBhvr>
                                    </p:animEffect>
                                  </p:childTnLst>
                                </p:cTn>
                              </p:par>
                            </p:childTnLst>
                          </p:cTn>
                        </p:par>
                        <p:par>
                          <p:cTn id="40" fill="hold">
                            <p:stCondLst>
                              <p:cond delay="4500"/>
                            </p:stCondLst>
                            <p:childTnLst>
                              <p:par>
                                <p:cTn id="41" presetID="14" presetClass="entr" presetSubtype="10" fill="hold" nodeType="after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Effect transition="in" filter="randombar(horizontal)">
                                      <p:cBhvr>
                                        <p:cTn id="43"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7C2B91-0F28-FBC9-9F33-3220E9A5E1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2680FF-A623-5D08-9114-7C8EF3DF7E20}"/>
              </a:ext>
            </a:extLst>
          </p:cNvPr>
          <p:cNvSpPr>
            <a:spLocks noGrp="1"/>
          </p:cNvSpPr>
          <p:nvPr>
            <p:ph type="title"/>
          </p:nvPr>
        </p:nvSpPr>
        <p:spPr/>
        <p:txBody>
          <a:bodyPr/>
          <a:lstStyle/>
          <a:p>
            <a:r>
              <a:rPr lang="en-US" b="1"/>
              <a:t>C++ </a:t>
            </a:r>
            <a:r>
              <a:rPr lang="en-US" sz="4400" b="1" i="1">
                <a:solidFill>
                  <a:srgbClr val="0070C0"/>
                </a:solidFill>
              </a:rPr>
              <a:t>S</a:t>
            </a:r>
            <a:r>
              <a:rPr lang="en-US" sz="4400" i="1">
                <a:solidFill>
                  <a:srgbClr val="0070C0"/>
                </a:solidFill>
                <a:latin typeface="+mj-lt"/>
              </a:rPr>
              <a:t>afety</a:t>
            </a:r>
            <a:r>
              <a:rPr lang="en-US" sz="4400" i="1"/>
              <a:t>, </a:t>
            </a:r>
            <a:r>
              <a:rPr lang="en-US" sz="4400" b="1" i="1">
                <a:solidFill>
                  <a:srgbClr val="00B050"/>
                </a:solidFill>
              </a:rPr>
              <a:t>H</a:t>
            </a:r>
            <a:r>
              <a:rPr lang="en-US" sz="4400" i="1">
                <a:solidFill>
                  <a:srgbClr val="00B050"/>
                </a:solidFill>
                <a:latin typeface="+mj-lt"/>
              </a:rPr>
              <a:t>ealth</a:t>
            </a:r>
            <a:r>
              <a:rPr lang="en-US" sz="4400" i="1">
                <a:latin typeface="+mj-lt"/>
              </a:rPr>
              <a:t>, and </a:t>
            </a:r>
            <a:r>
              <a:rPr lang="en-US" sz="4400" b="1" i="1">
                <a:solidFill>
                  <a:srgbClr val="FF0000"/>
                </a:solidFill>
              </a:rPr>
              <a:t>E</a:t>
            </a:r>
            <a:r>
              <a:rPr lang="en-US" sz="4400" i="1">
                <a:solidFill>
                  <a:srgbClr val="FF0000"/>
                </a:solidFill>
                <a:latin typeface="+mj-lt"/>
              </a:rPr>
              <a:t>fficiency </a:t>
            </a:r>
            <a:r>
              <a:rPr lang="en-US" sz="4400" b="1">
                <a:latin typeface="+mj-lt"/>
              </a:rPr>
              <a:t>Roadmap</a:t>
            </a:r>
            <a:endParaRPr lang="en-US"/>
          </a:p>
        </p:txBody>
      </p:sp>
      <p:sp>
        <p:nvSpPr>
          <p:cNvPr id="3" name="Content Placeholder 2">
            <a:extLst>
              <a:ext uri="{FF2B5EF4-FFF2-40B4-BE49-F238E27FC236}">
                <a16:creationId xmlns:a16="http://schemas.microsoft.com/office/drawing/2014/main" id="{3750FBA1-7652-44FD-927E-5FB7E89694E9}"/>
              </a:ext>
            </a:extLst>
          </p:cNvPr>
          <p:cNvSpPr>
            <a:spLocks noGrp="1"/>
          </p:cNvSpPr>
          <p:nvPr>
            <p:ph idx="1"/>
          </p:nvPr>
        </p:nvSpPr>
        <p:spPr>
          <a:xfrm>
            <a:off x="838200" y="1817602"/>
            <a:ext cx="10889512" cy="2866693"/>
          </a:xfrm>
        </p:spPr>
        <p:txBody>
          <a:bodyPr vert="horz" lIns="91440" tIns="45720" rIns="91440" bIns="45720" rtlCol="0" anchor="t">
            <a:normAutofit/>
          </a:bodyPr>
          <a:lstStyle/>
          <a:p>
            <a:pPr marL="0" indent="0">
              <a:buNone/>
            </a:pPr>
            <a:r>
              <a:rPr lang="en-US" sz="4000" dirty="0">
                <a:latin typeface="40"/>
              </a:rPr>
              <a:t>2029+</a:t>
            </a:r>
          </a:p>
          <a:p>
            <a:pPr>
              <a:lnSpc>
                <a:spcPts val="1600"/>
              </a:lnSpc>
            </a:pPr>
            <a:r>
              <a:rPr lang="en-US" dirty="0"/>
              <a:t>Contracts: Rich Coroutine Contract Checking</a:t>
            </a:r>
            <a:endParaRPr lang="en-US" dirty="0">
              <a:ea typeface="Calibri"/>
              <a:cs typeface="Calibri"/>
            </a:endParaRPr>
          </a:p>
          <a:p>
            <a:pPr>
              <a:lnSpc>
                <a:spcPts val="1600"/>
              </a:lnSpc>
            </a:pPr>
            <a:r>
              <a:rPr lang="en-US" dirty="0"/>
              <a:t>Core C++: Research Epoch-like Solutions</a:t>
            </a:r>
            <a:endParaRPr lang="en-US" dirty="0">
              <a:ea typeface="Calibri"/>
              <a:cs typeface="Calibri"/>
            </a:endParaRPr>
          </a:p>
          <a:p>
            <a:pPr>
              <a:lnSpc>
                <a:spcPts val="1600"/>
              </a:lnSpc>
            </a:pPr>
            <a:r>
              <a:rPr lang="en-US" dirty="0"/>
              <a:t>Static Analysis: Integrate Contract Assertions with Fuzz Testing</a:t>
            </a:r>
            <a:endParaRPr lang="en-US" dirty="0">
              <a:ea typeface="Calibri"/>
              <a:cs typeface="Calibri"/>
            </a:endParaRPr>
          </a:p>
          <a:p>
            <a:pPr>
              <a:lnSpc>
                <a:spcPts val="1600"/>
              </a:lnSpc>
            </a:pPr>
            <a:r>
              <a:rPr lang="en-US" dirty="0"/>
              <a:t>Static Analysis: Identify Assertions that are Not Optimized Away</a:t>
            </a:r>
            <a:endParaRPr lang="en-US" dirty="0">
              <a:ea typeface="Calibri"/>
              <a:cs typeface="Calibri"/>
            </a:endParaRPr>
          </a:p>
          <a:p>
            <a:pPr>
              <a:lnSpc>
                <a:spcPts val="1600"/>
              </a:lnSpc>
            </a:pPr>
            <a:r>
              <a:rPr lang="en-US" dirty="0"/>
              <a:t>Static Analysis: Warn on Unproven Contracts</a:t>
            </a:r>
            <a:endParaRPr lang="en-US" dirty="0">
              <a:ea typeface="Calibri"/>
              <a:cs typeface="Calibri"/>
            </a:endParaRPr>
          </a:p>
        </p:txBody>
      </p:sp>
      <p:sp>
        <p:nvSpPr>
          <p:cNvPr id="4" name="Slide Number Placeholder 3">
            <a:extLst>
              <a:ext uri="{FF2B5EF4-FFF2-40B4-BE49-F238E27FC236}">
                <a16:creationId xmlns:a16="http://schemas.microsoft.com/office/drawing/2014/main" id="{80AC3FEE-6EA2-4C90-D0B2-C1236B65A7EE}"/>
              </a:ext>
            </a:extLst>
          </p:cNvPr>
          <p:cNvSpPr>
            <a:spLocks noGrp="1"/>
          </p:cNvSpPr>
          <p:nvPr>
            <p:ph type="sldNum" sz="quarter" idx="12"/>
          </p:nvPr>
        </p:nvSpPr>
        <p:spPr/>
        <p:txBody>
          <a:bodyPr/>
          <a:lstStyle/>
          <a:p>
            <a:fld id="{0BDE28F9-DF4C-4421-9B70-DBE64F175828}" type="slidenum">
              <a:rPr lang="en-US" smtClean="0"/>
              <a:t>103</a:t>
            </a:fld>
            <a:endParaRPr lang="en-US"/>
          </a:p>
        </p:txBody>
      </p:sp>
    </p:spTree>
    <p:extLst>
      <p:ext uri="{BB962C8B-B14F-4D97-AF65-F5344CB8AC3E}">
        <p14:creationId xmlns:p14="http://schemas.microsoft.com/office/powerpoint/2010/main" val="3752892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1" dur="500"/>
                                        <p:tgtEl>
                                          <p:spTgt spid="3">
                                            <p:txEl>
                                              <p:pRg st="1" end="1"/>
                                            </p:txEl>
                                          </p:spTgt>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5" dur="500"/>
                                        <p:tgtEl>
                                          <p:spTgt spid="3">
                                            <p:txEl>
                                              <p:pRg st="2" end="2"/>
                                            </p:txEl>
                                          </p:spTgt>
                                        </p:tgtEl>
                                      </p:cBhvr>
                                    </p:animEffect>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9" dur="500"/>
                                        <p:tgtEl>
                                          <p:spTgt spid="3">
                                            <p:txEl>
                                              <p:pRg st="3" end="3"/>
                                            </p:txEl>
                                          </p:spTgt>
                                        </p:tgtEl>
                                      </p:cBhvr>
                                    </p:animEffect>
                                  </p:childTnLst>
                                </p:cTn>
                              </p:par>
                            </p:childTnLst>
                          </p:cTn>
                        </p:par>
                        <p:par>
                          <p:cTn id="20" fill="hold">
                            <p:stCondLst>
                              <p:cond delay="2000"/>
                            </p:stCondLst>
                            <p:childTnLst>
                              <p:par>
                                <p:cTn id="21" presetID="14" presetClass="entr" presetSubtype="1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3" dur="500"/>
                                        <p:tgtEl>
                                          <p:spTgt spid="3">
                                            <p:txEl>
                                              <p:pRg st="4" end="4"/>
                                            </p:txEl>
                                          </p:spTgt>
                                        </p:tgtEl>
                                      </p:cBhvr>
                                    </p:animEffect>
                                  </p:childTnLst>
                                </p:cTn>
                              </p:par>
                            </p:childTnLst>
                          </p:cTn>
                        </p:par>
                        <p:par>
                          <p:cTn id="24" fill="hold">
                            <p:stCondLst>
                              <p:cond delay="2500"/>
                            </p:stCondLst>
                            <p:childTnLst>
                              <p:par>
                                <p:cTn id="25" presetID="14" presetClass="entr" presetSubtype="1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D33FDD-AC8D-A012-9486-70223934D1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92743F-AB17-DA1D-12AE-8BF287293B71}"/>
              </a:ext>
            </a:extLst>
          </p:cNvPr>
          <p:cNvSpPr>
            <a:spLocks noGrp="1"/>
          </p:cNvSpPr>
          <p:nvPr>
            <p:ph type="title"/>
          </p:nvPr>
        </p:nvSpPr>
        <p:spPr/>
        <p:txBody>
          <a:bodyPr/>
          <a:lstStyle/>
          <a:p>
            <a:r>
              <a:rPr lang="en-US" b="1"/>
              <a:t>C++ </a:t>
            </a:r>
            <a:r>
              <a:rPr lang="en-US" sz="4400" b="1" i="1">
                <a:solidFill>
                  <a:srgbClr val="0070C0"/>
                </a:solidFill>
              </a:rPr>
              <a:t>S</a:t>
            </a:r>
            <a:r>
              <a:rPr lang="en-US" sz="4400" i="1">
                <a:solidFill>
                  <a:srgbClr val="0070C0"/>
                </a:solidFill>
                <a:latin typeface="+mj-lt"/>
              </a:rPr>
              <a:t>afety</a:t>
            </a:r>
            <a:r>
              <a:rPr lang="en-US" sz="4400" i="1"/>
              <a:t>, </a:t>
            </a:r>
            <a:r>
              <a:rPr lang="en-US" sz="4400" b="1" i="1">
                <a:solidFill>
                  <a:srgbClr val="00B050"/>
                </a:solidFill>
              </a:rPr>
              <a:t>H</a:t>
            </a:r>
            <a:r>
              <a:rPr lang="en-US" sz="4400" i="1">
                <a:solidFill>
                  <a:srgbClr val="00B050"/>
                </a:solidFill>
                <a:latin typeface="+mj-lt"/>
              </a:rPr>
              <a:t>ealth</a:t>
            </a:r>
            <a:r>
              <a:rPr lang="en-US" sz="4400" i="1">
                <a:latin typeface="+mj-lt"/>
              </a:rPr>
              <a:t>, and </a:t>
            </a:r>
            <a:r>
              <a:rPr lang="en-US" sz="4400" b="1" i="1">
                <a:solidFill>
                  <a:srgbClr val="FF0000"/>
                </a:solidFill>
              </a:rPr>
              <a:t>E</a:t>
            </a:r>
            <a:r>
              <a:rPr lang="en-US" sz="4400" i="1">
                <a:solidFill>
                  <a:srgbClr val="FF0000"/>
                </a:solidFill>
                <a:latin typeface="+mj-lt"/>
              </a:rPr>
              <a:t>fficiency </a:t>
            </a:r>
            <a:r>
              <a:rPr lang="en-US" sz="4400" b="1">
                <a:latin typeface="+mj-lt"/>
              </a:rPr>
              <a:t>Roadmap</a:t>
            </a:r>
            <a:endParaRPr lang="en-US"/>
          </a:p>
        </p:txBody>
      </p:sp>
      <p:sp>
        <p:nvSpPr>
          <p:cNvPr id="3" name="Content Placeholder 2">
            <a:extLst>
              <a:ext uri="{FF2B5EF4-FFF2-40B4-BE49-F238E27FC236}">
                <a16:creationId xmlns:a16="http://schemas.microsoft.com/office/drawing/2014/main" id="{74A86533-3D99-6CC1-D8B7-7491C6A14872}"/>
              </a:ext>
            </a:extLst>
          </p:cNvPr>
          <p:cNvSpPr>
            <a:spLocks noGrp="1"/>
          </p:cNvSpPr>
          <p:nvPr>
            <p:ph idx="1"/>
          </p:nvPr>
        </p:nvSpPr>
        <p:spPr>
          <a:xfrm>
            <a:off x="838200" y="1825625"/>
            <a:ext cx="11353800" cy="5032376"/>
          </a:xfrm>
        </p:spPr>
        <p:txBody>
          <a:bodyPr vert="horz" lIns="91440" tIns="45720" rIns="91440" bIns="45720" rtlCol="0" anchor="t">
            <a:normAutofit/>
          </a:bodyPr>
          <a:lstStyle/>
          <a:p>
            <a:pPr marL="0" indent="0">
              <a:buNone/>
            </a:pPr>
            <a:r>
              <a:rPr lang="en-US" sz="4000"/>
              <a:t>Unsorted</a:t>
            </a:r>
          </a:p>
          <a:p>
            <a:pPr>
              <a:lnSpc>
                <a:spcPts val="1300"/>
              </a:lnSpc>
            </a:pPr>
            <a:r>
              <a:rPr lang="en-US"/>
              <a:t>Core C++: Compile-time Reflection</a:t>
            </a:r>
            <a:endParaRPr lang="en-US">
              <a:ea typeface="Calibri"/>
              <a:cs typeface="Calibri"/>
            </a:endParaRPr>
          </a:p>
          <a:p>
            <a:pPr>
              <a:lnSpc>
                <a:spcPts val="1300"/>
              </a:lnSpc>
            </a:pPr>
            <a:r>
              <a:rPr lang="en-US"/>
              <a:t>Contracts: Make `contract_assert` an expression</a:t>
            </a:r>
            <a:endParaRPr lang="en-US">
              <a:ea typeface="Calibri"/>
              <a:cs typeface="Calibri"/>
            </a:endParaRPr>
          </a:p>
          <a:p>
            <a:pPr>
              <a:lnSpc>
                <a:spcPts val="1300"/>
              </a:lnSpc>
            </a:pPr>
            <a:r>
              <a:rPr lang="en-US"/>
              <a:t>Core C++: Keywords Allowed To Be Used As Identifiers</a:t>
            </a:r>
            <a:endParaRPr lang="en-US">
              <a:ea typeface="Calibri"/>
              <a:cs typeface="Calibri"/>
            </a:endParaRPr>
          </a:p>
          <a:p>
            <a:pPr>
              <a:lnSpc>
                <a:spcPts val="1300"/>
              </a:lnSpc>
            </a:pPr>
            <a:r>
              <a:rPr lang="en-US"/>
              <a:t>Core C++: File-based Feature Enablement (not TU-based)</a:t>
            </a:r>
            <a:endParaRPr lang="en-US">
              <a:ea typeface="Calibri"/>
              <a:cs typeface="Calibri"/>
            </a:endParaRPr>
          </a:p>
          <a:p>
            <a:pPr>
              <a:lnSpc>
                <a:spcPts val="1300"/>
              </a:lnSpc>
            </a:pPr>
            <a:r>
              <a:rPr lang="en-US"/>
              <a:t>Core C++: Universal Template Parameters</a:t>
            </a:r>
            <a:endParaRPr lang="en-US">
              <a:ea typeface="Calibri"/>
              <a:cs typeface="Calibri"/>
            </a:endParaRPr>
          </a:p>
          <a:p>
            <a:pPr>
              <a:lnSpc>
                <a:spcPts val="1300"/>
              </a:lnSpc>
            </a:pPr>
            <a:r>
              <a:rPr lang="en-US"/>
              <a:t>Core C++: Member Packs</a:t>
            </a:r>
            <a:endParaRPr lang="en-US">
              <a:ea typeface="Calibri"/>
              <a:cs typeface="Calibri"/>
            </a:endParaRPr>
          </a:p>
          <a:p>
            <a:pPr>
              <a:lnSpc>
                <a:spcPts val="1300"/>
              </a:lnSpc>
            </a:pPr>
            <a:r>
              <a:rPr lang="en-US"/>
              <a:t>Core C++: Core-language Integer Sequences</a:t>
            </a:r>
            <a:endParaRPr lang="en-US">
              <a:ea typeface="Calibri"/>
              <a:cs typeface="Calibri"/>
            </a:endParaRPr>
          </a:p>
          <a:p>
            <a:pPr>
              <a:lnSpc>
                <a:spcPts val="1300"/>
              </a:lnSpc>
            </a:pPr>
            <a:r>
              <a:rPr lang="en-US"/>
              <a:t>Core C++: Pack Aliases</a:t>
            </a:r>
            <a:endParaRPr lang="en-US">
              <a:ea typeface="Calibri"/>
              <a:cs typeface="Calibri"/>
            </a:endParaRPr>
          </a:p>
          <a:p>
            <a:pPr>
              <a:lnSpc>
                <a:spcPts val="1300"/>
              </a:lnSpc>
            </a:pPr>
            <a:r>
              <a:rPr lang="en-US"/>
              <a:t>Core C++: Core-language `tuple`, `variant`, `optional`</a:t>
            </a:r>
            <a:endParaRPr lang="en-US">
              <a:ea typeface="Calibri"/>
              <a:cs typeface="Calibri"/>
            </a:endParaRPr>
          </a:p>
          <a:p>
            <a:pPr>
              <a:lnSpc>
                <a:spcPts val="1300"/>
              </a:lnSpc>
            </a:pPr>
            <a:r>
              <a:rPr lang="en-US"/>
              <a:t>Core C++: Pattern Matching</a:t>
            </a:r>
            <a:endParaRPr lang="en-US">
              <a:ea typeface="Calibri"/>
              <a:cs typeface="Calibri"/>
            </a:endParaRPr>
          </a:p>
          <a:p>
            <a:pPr>
              <a:lnSpc>
                <a:spcPts val="1300"/>
              </a:lnSpc>
            </a:pPr>
            <a:r>
              <a:rPr lang="en-US"/>
              <a:t>Core C++: Slicing of Arrays and Packs</a:t>
            </a:r>
            <a:endParaRPr lang="en-US">
              <a:ea typeface="Calibri"/>
              <a:cs typeface="Calibri"/>
            </a:endParaRPr>
          </a:p>
          <a:p>
            <a:pPr>
              <a:lnSpc>
                <a:spcPts val="1300"/>
              </a:lnSpc>
            </a:pPr>
            <a:r>
              <a:rPr lang="en-US"/>
              <a:t>Core C++: Range Comprehensions</a:t>
            </a:r>
            <a:endParaRPr lang="en-US">
              <a:ea typeface="Calibri"/>
              <a:cs typeface="Calibri"/>
            </a:endParaRPr>
          </a:p>
          <a:p>
            <a:pPr>
              <a:lnSpc>
                <a:spcPts val="1300"/>
              </a:lnSpc>
            </a:pPr>
            <a:r>
              <a:rPr lang="en-US"/>
              <a:t>Core C++: Expression Manipulation In Reflection</a:t>
            </a:r>
            <a:endParaRPr lang="en-US">
              <a:ea typeface="Calibri"/>
              <a:cs typeface="Calibri"/>
            </a:endParaRPr>
          </a:p>
          <a:p>
            <a:pPr>
              <a:lnSpc>
                <a:spcPts val="1300"/>
              </a:lnSpc>
            </a:pPr>
            <a:r>
              <a:rPr lang="en-US"/>
              <a:t>Core C++: Contextual Allocator-Generated Types</a:t>
            </a:r>
            <a:endParaRPr lang="en-US">
              <a:ea typeface="Calibri"/>
              <a:cs typeface="Calibri"/>
            </a:endParaRPr>
          </a:p>
        </p:txBody>
      </p:sp>
      <p:sp>
        <p:nvSpPr>
          <p:cNvPr id="4" name="Slide Number Placeholder 3">
            <a:extLst>
              <a:ext uri="{FF2B5EF4-FFF2-40B4-BE49-F238E27FC236}">
                <a16:creationId xmlns:a16="http://schemas.microsoft.com/office/drawing/2014/main" id="{E4FA92FB-9934-8F23-C268-1B28FA848891}"/>
              </a:ext>
            </a:extLst>
          </p:cNvPr>
          <p:cNvSpPr>
            <a:spLocks noGrp="1"/>
          </p:cNvSpPr>
          <p:nvPr>
            <p:ph type="sldNum" sz="quarter" idx="12"/>
          </p:nvPr>
        </p:nvSpPr>
        <p:spPr/>
        <p:txBody>
          <a:bodyPr/>
          <a:lstStyle/>
          <a:p>
            <a:fld id="{0BDE28F9-DF4C-4421-9B70-DBE64F175828}" type="slidenum">
              <a:rPr lang="en-US" smtClean="0"/>
              <a:t>104</a:t>
            </a:fld>
            <a:endParaRPr lang="en-US"/>
          </a:p>
        </p:txBody>
      </p:sp>
    </p:spTree>
    <p:extLst>
      <p:ext uri="{BB962C8B-B14F-4D97-AF65-F5344CB8AC3E}">
        <p14:creationId xmlns:p14="http://schemas.microsoft.com/office/powerpoint/2010/main" val="2054626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1" dur="500"/>
                                        <p:tgtEl>
                                          <p:spTgt spid="3">
                                            <p:txEl>
                                              <p:pRg st="1" end="1"/>
                                            </p:txEl>
                                          </p:spTgt>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5" dur="500"/>
                                        <p:tgtEl>
                                          <p:spTgt spid="3">
                                            <p:txEl>
                                              <p:pRg st="2" end="2"/>
                                            </p:txEl>
                                          </p:spTgt>
                                        </p:tgtEl>
                                      </p:cBhvr>
                                    </p:animEffect>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9" dur="500"/>
                                        <p:tgtEl>
                                          <p:spTgt spid="3">
                                            <p:txEl>
                                              <p:pRg st="3" end="3"/>
                                            </p:txEl>
                                          </p:spTgt>
                                        </p:tgtEl>
                                      </p:cBhvr>
                                    </p:animEffect>
                                  </p:childTnLst>
                                </p:cTn>
                              </p:par>
                            </p:childTnLst>
                          </p:cTn>
                        </p:par>
                        <p:par>
                          <p:cTn id="20" fill="hold">
                            <p:stCondLst>
                              <p:cond delay="2000"/>
                            </p:stCondLst>
                            <p:childTnLst>
                              <p:par>
                                <p:cTn id="21" presetID="14" presetClass="entr" presetSubtype="1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3" dur="500"/>
                                        <p:tgtEl>
                                          <p:spTgt spid="3">
                                            <p:txEl>
                                              <p:pRg st="4" end="4"/>
                                            </p:txEl>
                                          </p:spTgt>
                                        </p:tgtEl>
                                      </p:cBhvr>
                                    </p:animEffect>
                                  </p:childTnLst>
                                </p:cTn>
                              </p:par>
                            </p:childTnLst>
                          </p:cTn>
                        </p:par>
                        <p:par>
                          <p:cTn id="24" fill="hold">
                            <p:stCondLst>
                              <p:cond delay="2500"/>
                            </p:stCondLst>
                            <p:childTnLst>
                              <p:par>
                                <p:cTn id="25" presetID="14" presetClass="entr" presetSubtype="1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7" dur="500"/>
                                        <p:tgtEl>
                                          <p:spTgt spid="3">
                                            <p:txEl>
                                              <p:pRg st="5" end="5"/>
                                            </p:txEl>
                                          </p:spTgt>
                                        </p:tgtEl>
                                      </p:cBhvr>
                                    </p:animEffect>
                                  </p:childTnLst>
                                </p:cTn>
                              </p:par>
                            </p:childTnLst>
                          </p:cTn>
                        </p:par>
                        <p:par>
                          <p:cTn id="28" fill="hold">
                            <p:stCondLst>
                              <p:cond delay="3000"/>
                            </p:stCondLst>
                            <p:childTnLst>
                              <p:par>
                                <p:cTn id="29" presetID="14" presetClass="entr" presetSubtype="1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randombar(horizontal)">
                                      <p:cBhvr>
                                        <p:cTn id="31" dur="500"/>
                                        <p:tgtEl>
                                          <p:spTgt spid="3">
                                            <p:txEl>
                                              <p:pRg st="6" end="6"/>
                                            </p:txEl>
                                          </p:spTgt>
                                        </p:tgtEl>
                                      </p:cBhvr>
                                    </p:animEffect>
                                  </p:childTnLst>
                                </p:cTn>
                              </p:par>
                            </p:childTnLst>
                          </p:cTn>
                        </p:par>
                        <p:par>
                          <p:cTn id="32" fill="hold">
                            <p:stCondLst>
                              <p:cond delay="3500"/>
                            </p:stCondLst>
                            <p:childTnLst>
                              <p:par>
                                <p:cTn id="33" presetID="14" presetClass="entr" presetSubtype="10" fill="hold" nodeType="after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randombar(horizontal)">
                                      <p:cBhvr>
                                        <p:cTn id="35" dur="500"/>
                                        <p:tgtEl>
                                          <p:spTgt spid="3">
                                            <p:txEl>
                                              <p:pRg st="7" end="7"/>
                                            </p:txEl>
                                          </p:spTgt>
                                        </p:tgtEl>
                                      </p:cBhvr>
                                    </p:animEffect>
                                  </p:childTnLst>
                                </p:cTn>
                              </p:par>
                            </p:childTnLst>
                          </p:cTn>
                        </p:par>
                        <p:par>
                          <p:cTn id="36" fill="hold">
                            <p:stCondLst>
                              <p:cond delay="4000"/>
                            </p:stCondLst>
                            <p:childTnLst>
                              <p:par>
                                <p:cTn id="37" presetID="14" presetClass="entr" presetSubtype="10" fill="hold" nodeType="after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randombar(horizontal)">
                                      <p:cBhvr>
                                        <p:cTn id="39" dur="500"/>
                                        <p:tgtEl>
                                          <p:spTgt spid="3">
                                            <p:txEl>
                                              <p:pRg st="8" end="8"/>
                                            </p:txEl>
                                          </p:spTgt>
                                        </p:tgtEl>
                                      </p:cBhvr>
                                    </p:animEffect>
                                  </p:childTnLst>
                                </p:cTn>
                              </p:par>
                            </p:childTnLst>
                          </p:cTn>
                        </p:par>
                        <p:par>
                          <p:cTn id="40" fill="hold">
                            <p:stCondLst>
                              <p:cond delay="4500"/>
                            </p:stCondLst>
                            <p:childTnLst>
                              <p:par>
                                <p:cTn id="41" presetID="14" presetClass="entr" presetSubtype="10" fill="hold" nodeType="after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Effect transition="in" filter="randombar(horizontal)">
                                      <p:cBhvr>
                                        <p:cTn id="43" dur="500"/>
                                        <p:tgtEl>
                                          <p:spTgt spid="3">
                                            <p:txEl>
                                              <p:pRg st="9" end="9"/>
                                            </p:txEl>
                                          </p:spTgt>
                                        </p:tgtEl>
                                      </p:cBhvr>
                                    </p:animEffect>
                                  </p:childTnLst>
                                </p:cTn>
                              </p:par>
                            </p:childTnLst>
                          </p:cTn>
                        </p:par>
                        <p:par>
                          <p:cTn id="44" fill="hold">
                            <p:stCondLst>
                              <p:cond delay="5000"/>
                            </p:stCondLst>
                            <p:childTnLst>
                              <p:par>
                                <p:cTn id="45" presetID="14" presetClass="entr" presetSubtype="10" fill="hold" nodeType="after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randombar(horizontal)">
                                      <p:cBhvr>
                                        <p:cTn id="47" dur="500"/>
                                        <p:tgtEl>
                                          <p:spTgt spid="3">
                                            <p:txEl>
                                              <p:pRg st="10" end="10"/>
                                            </p:txEl>
                                          </p:spTgt>
                                        </p:tgtEl>
                                      </p:cBhvr>
                                    </p:animEffect>
                                  </p:childTnLst>
                                </p:cTn>
                              </p:par>
                            </p:childTnLst>
                          </p:cTn>
                        </p:par>
                        <p:par>
                          <p:cTn id="48" fill="hold">
                            <p:stCondLst>
                              <p:cond delay="5500"/>
                            </p:stCondLst>
                            <p:childTnLst>
                              <p:par>
                                <p:cTn id="49" presetID="14" presetClass="entr" presetSubtype="10" fill="hold" nodeType="after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animEffect transition="in" filter="randombar(horizontal)">
                                      <p:cBhvr>
                                        <p:cTn id="51" dur="500"/>
                                        <p:tgtEl>
                                          <p:spTgt spid="3">
                                            <p:txEl>
                                              <p:pRg st="11" end="11"/>
                                            </p:txEl>
                                          </p:spTgt>
                                        </p:tgtEl>
                                      </p:cBhvr>
                                    </p:animEffect>
                                  </p:childTnLst>
                                </p:cTn>
                              </p:par>
                            </p:childTnLst>
                          </p:cTn>
                        </p:par>
                        <p:par>
                          <p:cTn id="52" fill="hold">
                            <p:stCondLst>
                              <p:cond delay="6000"/>
                            </p:stCondLst>
                            <p:childTnLst>
                              <p:par>
                                <p:cTn id="53" presetID="14" presetClass="entr" presetSubtype="10" fill="hold" nodeType="after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animEffect transition="in" filter="randombar(horizontal)">
                                      <p:cBhvr>
                                        <p:cTn id="55" dur="500"/>
                                        <p:tgtEl>
                                          <p:spTgt spid="3">
                                            <p:txEl>
                                              <p:pRg st="12" end="12"/>
                                            </p:txEl>
                                          </p:spTgt>
                                        </p:tgtEl>
                                      </p:cBhvr>
                                    </p:animEffect>
                                  </p:childTnLst>
                                </p:cTn>
                              </p:par>
                            </p:childTnLst>
                          </p:cTn>
                        </p:par>
                        <p:par>
                          <p:cTn id="56" fill="hold">
                            <p:stCondLst>
                              <p:cond delay="6500"/>
                            </p:stCondLst>
                            <p:childTnLst>
                              <p:par>
                                <p:cTn id="57" presetID="14" presetClass="entr" presetSubtype="10" fill="hold" nodeType="after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animEffect transition="in" filter="randombar(horizontal)">
                                      <p:cBhvr>
                                        <p:cTn id="59" dur="500"/>
                                        <p:tgtEl>
                                          <p:spTgt spid="3">
                                            <p:txEl>
                                              <p:pRg st="13" end="13"/>
                                            </p:txEl>
                                          </p:spTgt>
                                        </p:tgtEl>
                                      </p:cBhvr>
                                    </p:animEffect>
                                  </p:childTnLst>
                                </p:cTn>
                              </p:par>
                            </p:childTnLst>
                          </p:cTn>
                        </p:par>
                        <p:par>
                          <p:cTn id="60" fill="hold">
                            <p:stCondLst>
                              <p:cond delay="7000"/>
                            </p:stCondLst>
                            <p:childTnLst>
                              <p:par>
                                <p:cTn id="61" presetID="14" presetClass="entr" presetSubtype="10" fill="hold" nodeType="afterEffect">
                                  <p:stCondLst>
                                    <p:cond delay="0"/>
                                  </p:stCondLst>
                                  <p:childTnLst>
                                    <p:set>
                                      <p:cBhvr>
                                        <p:cTn id="62" dur="1" fill="hold">
                                          <p:stCondLst>
                                            <p:cond delay="0"/>
                                          </p:stCondLst>
                                        </p:cTn>
                                        <p:tgtEl>
                                          <p:spTgt spid="3">
                                            <p:txEl>
                                              <p:pRg st="14" end="14"/>
                                            </p:txEl>
                                          </p:spTgt>
                                        </p:tgtEl>
                                        <p:attrNameLst>
                                          <p:attrName>style.visibility</p:attrName>
                                        </p:attrNameLst>
                                      </p:cBhvr>
                                      <p:to>
                                        <p:strVal val="visible"/>
                                      </p:to>
                                    </p:set>
                                    <p:animEffect transition="in" filter="randombar(horizontal)">
                                      <p:cBhvr>
                                        <p:cTn id="63"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187E2C-7047-C700-D1B5-9A95503DC4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51ACFB-1134-7CC6-9B02-98DED7FEC3AD}"/>
              </a:ext>
            </a:extLst>
          </p:cNvPr>
          <p:cNvSpPr>
            <a:spLocks noGrp="1"/>
          </p:cNvSpPr>
          <p:nvPr>
            <p:ph type="title"/>
          </p:nvPr>
        </p:nvSpPr>
        <p:spPr/>
        <p:txBody>
          <a:bodyPr/>
          <a:lstStyle/>
          <a:p>
            <a:pPr algn="ctr"/>
            <a:r>
              <a:rPr lang="en-US" dirty="0"/>
              <a:t>Importantly</a:t>
            </a:r>
            <a:endParaRPr lang="en-US" sz="6000" b="1" dirty="0">
              <a:solidFill>
                <a:srgbClr val="FF0000"/>
              </a:solidFill>
              <a:effectLst>
                <a:outerShdw blurRad="38100" dist="38100" dir="2700000" algn="tl">
                  <a:srgbClr val="000000">
                    <a:alpha val="43137"/>
                  </a:srgbClr>
                </a:outerShdw>
              </a:effectLst>
              <a:latin typeface="+mn-lt"/>
            </a:endParaRPr>
          </a:p>
        </p:txBody>
      </p:sp>
      <p:sp>
        <p:nvSpPr>
          <p:cNvPr id="5" name="Content Placeholder 4">
            <a:extLst>
              <a:ext uri="{FF2B5EF4-FFF2-40B4-BE49-F238E27FC236}">
                <a16:creationId xmlns:a16="http://schemas.microsoft.com/office/drawing/2014/main" id="{7CB51B22-34AD-4159-5C2A-0FC800E140CA}"/>
              </a:ext>
            </a:extLst>
          </p:cNvPr>
          <p:cNvSpPr>
            <a:spLocks noGrp="1"/>
          </p:cNvSpPr>
          <p:nvPr>
            <p:ph idx="1"/>
          </p:nvPr>
        </p:nvSpPr>
        <p:spPr>
          <a:xfrm>
            <a:off x="838200" y="1825624"/>
            <a:ext cx="10515600" cy="6238438"/>
          </a:xfrm>
        </p:spPr>
        <p:txBody>
          <a:bodyPr>
            <a:normAutofit/>
          </a:bodyPr>
          <a:lstStyle/>
          <a:p>
            <a:pPr marL="0" indent="0" algn="ctr">
              <a:buNone/>
            </a:pPr>
            <a:r>
              <a:rPr lang="en-US" sz="9000">
                <a:solidFill>
                  <a:srgbClr val="0070C0"/>
                </a:solidFill>
              </a:rPr>
              <a:t>“The </a:t>
            </a:r>
            <a:r>
              <a:rPr lang="en-US" sz="9000" i="1" u="sng">
                <a:solidFill>
                  <a:srgbClr val="0070C0"/>
                </a:solidFill>
              </a:rPr>
              <a:t>best</a:t>
            </a:r>
            <a:r>
              <a:rPr lang="en-US" sz="9000">
                <a:solidFill>
                  <a:srgbClr val="0070C0"/>
                </a:solidFill>
              </a:rPr>
              <a:t> way </a:t>
            </a:r>
          </a:p>
          <a:p>
            <a:pPr marL="0" indent="0" algn="ctr">
              <a:buNone/>
            </a:pPr>
            <a:r>
              <a:rPr lang="en-US" sz="9000">
                <a:solidFill>
                  <a:srgbClr val="0070C0"/>
                </a:solidFill>
              </a:rPr>
              <a:t>to </a:t>
            </a:r>
            <a:r>
              <a:rPr lang="en-US" sz="9000" i="1" u="sng">
                <a:solidFill>
                  <a:srgbClr val="0070C0"/>
                </a:solidFill>
              </a:rPr>
              <a:t>predict</a:t>
            </a:r>
            <a:r>
              <a:rPr lang="en-US" sz="9000">
                <a:solidFill>
                  <a:srgbClr val="0070C0"/>
                </a:solidFill>
              </a:rPr>
              <a:t> the future…</a:t>
            </a:r>
          </a:p>
          <a:p>
            <a:pPr marL="0" indent="0" algn="ctr">
              <a:buNone/>
            </a:pPr>
            <a:r>
              <a:rPr lang="en-US" sz="9000">
                <a:solidFill>
                  <a:srgbClr val="0070C0"/>
                </a:solidFill>
              </a:rPr>
              <a:t> </a:t>
            </a:r>
            <a:r>
              <a:rPr lang="en-US" sz="9000" b="1">
                <a:solidFill>
                  <a:srgbClr val="0070C0"/>
                </a:solidFill>
              </a:rPr>
              <a:t>is to </a:t>
            </a:r>
            <a:r>
              <a:rPr lang="en-US" sz="9000" b="1" i="1" u="sng">
                <a:solidFill>
                  <a:srgbClr val="0070C0"/>
                </a:solidFill>
              </a:rPr>
              <a:t>create</a:t>
            </a:r>
            <a:r>
              <a:rPr lang="en-US" sz="9000" b="1">
                <a:solidFill>
                  <a:srgbClr val="0070C0"/>
                </a:solidFill>
              </a:rPr>
              <a:t> it!</a:t>
            </a:r>
            <a:r>
              <a:rPr lang="en-US" sz="9000">
                <a:solidFill>
                  <a:srgbClr val="0070C0"/>
                </a:solidFill>
              </a:rPr>
              <a:t>”</a:t>
            </a:r>
            <a:endParaRPr lang="en-US" sz="9000">
              <a:solidFill>
                <a:schemeClr val="accent2">
                  <a:lumMod val="40000"/>
                  <a:lumOff val="60000"/>
                </a:schemeClr>
              </a:solidFill>
            </a:endParaRPr>
          </a:p>
        </p:txBody>
      </p:sp>
      <p:sp>
        <p:nvSpPr>
          <p:cNvPr id="3" name="Slide Number Placeholder 2">
            <a:extLst>
              <a:ext uri="{FF2B5EF4-FFF2-40B4-BE49-F238E27FC236}">
                <a16:creationId xmlns:a16="http://schemas.microsoft.com/office/drawing/2014/main" id="{63C70AC2-695D-19AF-9073-C713DCB012D1}"/>
              </a:ext>
            </a:extLst>
          </p:cNvPr>
          <p:cNvSpPr>
            <a:spLocks noGrp="1"/>
          </p:cNvSpPr>
          <p:nvPr>
            <p:ph type="sldNum" sz="quarter" idx="12"/>
          </p:nvPr>
        </p:nvSpPr>
        <p:spPr/>
        <p:txBody>
          <a:bodyPr/>
          <a:lstStyle/>
          <a:p>
            <a:fld id="{0BDE28F9-DF4C-4421-9B70-DBE64F175828}" type="slidenum">
              <a:rPr lang="en-US" smtClean="0"/>
              <a:t>105</a:t>
            </a:fld>
            <a:endParaRPr lang="en-US"/>
          </a:p>
        </p:txBody>
      </p:sp>
    </p:spTree>
    <p:extLst>
      <p:ext uri="{BB962C8B-B14F-4D97-AF65-F5344CB8AC3E}">
        <p14:creationId xmlns:p14="http://schemas.microsoft.com/office/powerpoint/2010/main" val="2949525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wipe(left)">
                                      <p:cBhvr>
                                        <p:cTn id="11" dur="500"/>
                                        <p:tgtEl>
                                          <p:spTgt spid="5">
                                            <p:txEl>
                                              <p:pRg st="1" end="1"/>
                                            </p:txEl>
                                          </p:spTgt>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wipe(left)">
                                      <p:cBhvr>
                                        <p:cTn id="15" dur="10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26F099-B0FA-7D77-E887-FE7A9AD1AC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F50DC9-ED41-E37C-F629-82B169E77431}"/>
              </a:ext>
            </a:extLst>
          </p:cNvPr>
          <p:cNvSpPr>
            <a:spLocks noGrp="1"/>
          </p:cNvSpPr>
          <p:nvPr>
            <p:ph type="title"/>
          </p:nvPr>
        </p:nvSpPr>
        <p:spPr/>
        <p:txBody>
          <a:bodyPr/>
          <a:lstStyle/>
          <a:p>
            <a:pPr algn="ctr"/>
            <a:r>
              <a:rPr lang="en-US" dirty="0"/>
              <a:t>Importantly</a:t>
            </a:r>
          </a:p>
        </p:txBody>
      </p:sp>
      <p:sp>
        <p:nvSpPr>
          <p:cNvPr id="3" name="Content Placeholder 2">
            <a:extLst>
              <a:ext uri="{FF2B5EF4-FFF2-40B4-BE49-F238E27FC236}">
                <a16:creationId xmlns:a16="http://schemas.microsoft.com/office/drawing/2014/main" id="{B42FD933-8A6C-E21B-2435-C2D44EA5693D}"/>
              </a:ext>
            </a:extLst>
          </p:cNvPr>
          <p:cNvSpPr>
            <a:spLocks noGrp="1"/>
          </p:cNvSpPr>
          <p:nvPr>
            <p:ph idx="1"/>
          </p:nvPr>
        </p:nvSpPr>
        <p:spPr>
          <a:xfrm>
            <a:off x="0" y="2392154"/>
            <a:ext cx="12192000" cy="3293029"/>
          </a:xfrm>
        </p:spPr>
        <p:txBody>
          <a:bodyPr>
            <a:noAutofit/>
          </a:bodyPr>
          <a:lstStyle/>
          <a:p>
            <a:pPr marL="0" indent="0" algn="ctr">
              <a:buNone/>
            </a:pPr>
            <a:r>
              <a:rPr lang="en-US" sz="25600" b="1">
                <a:solidFill>
                  <a:srgbClr val="6666FF"/>
                </a:solidFill>
                <a:effectLst>
                  <a:outerShdw blurRad="38100" dist="38100" dir="2700000" algn="tl">
                    <a:srgbClr val="000000">
                      <a:alpha val="43137"/>
                    </a:srgbClr>
                  </a:outerShdw>
                </a:effectLst>
              </a:rPr>
              <a:t>WE</a:t>
            </a:r>
            <a:r>
              <a:rPr lang="en-US" sz="25600">
                <a:solidFill>
                  <a:srgbClr val="6666FF"/>
                </a:solidFill>
                <a:effectLst>
                  <a:outerShdw blurRad="38100" dist="38100" dir="2700000" algn="tl">
                    <a:srgbClr val="000000">
                      <a:alpha val="43137"/>
                    </a:srgbClr>
                  </a:outerShdw>
                </a:effectLst>
              </a:rPr>
              <a:t> </a:t>
            </a:r>
            <a:r>
              <a:rPr lang="en-US" sz="25600" b="1">
                <a:solidFill>
                  <a:srgbClr val="6666FF"/>
                </a:solidFill>
                <a:effectLst>
                  <a:outerShdw blurRad="38100" dist="38100" dir="2700000" algn="tl">
                    <a:srgbClr val="000000">
                      <a:alpha val="43137"/>
                    </a:srgbClr>
                  </a:outerShdw>
                </a:effectLst>
              </a:rPr>
              <a:t>ARE!</a:t>
            </a:r>
          </a:p>
        </p:txBody>
      </p:sp>
      <p:sp>
        <p:nvSpPr>
          <p:cNvPr id="4" name="Slide Number Placeholder 3">
            <a:extLst>
              <a:ext uri="{FF2B5EF4-FFF2-40B4-BE49-F238E27FC236}">
                <a16:creationId xmlns:a16="http://schemas.microsoft.com/office/drawing/2014/main" id="{AB336BB4-D3DA-27C1-7E0D-F7FCB5A01483}"/>
              </a:ext>
            </a:extLst>
          </p:cNvPr>
          <p:cNvSpPr>
            <a:spLocks noGrp="1"/>
          </p:cNvSpPr>
          <p:nvPr>
            <p:ph type="sldNum" sz="quarter" idx="12"/>
          </p:nvPr>
        </p:nvSpPr>
        <p:spPr/>
        <p:txBody>
          <a:bodyPr/>
          <a:lstStyle/>
          <a:p>
            <a:fld id="{0BDE28F9-DF4C-4421-9B70-DBE64F175828}" type="slidenum">
              <a:rPr lang="en-US" smtClean="0"/>
              <a:t>106</a:t>
            </a:fld>
            <a:endParaRPr lang="en-US"/>
          </a:p>
        </p:txBody>
      </p:sp>
    </p:spTree>
    <p:extLst>
      <p:ext uri="{BB962C8B-B14F-4D97-AF65-F5344CB8AC3E}">
        <p14:creationId xmlns:p14="http://schemas.microsoft.com/office/powerpoint/2010/main" val="2120100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5B9F8-F31B-22C3-E303-733A2A122D44}"/>
              </a:ext>
            </a:extLst>
          </p:cNvPr>
          <p:cNvSpPr>
            <a:spLocks noGrp="1"/>
          </p:cNvSpPr>
          <p:nvPr>
            <p:ph type="title"/>
          </p:nvPr>
        </p:nvSpPr>
        <p:spPr/>
        <p:txBody>
          <a:bodyPr/>
          <a:lstStyle/>
          <a:p>
            <a:pPr algn="ctr"/>
            <a:r>
              <a:rPr lang="en-US" i="1" dirty="0"/>
              <a:t>Who Are We?</a:t>
            </a:r>
          </a:p>
        </p:txBody>
      </p:sp>
      <p:sp>
        <p:nvSpPr>
          <p:cNvPr id="3" name="Content Placeholder 2">
            <a:extLst>
              <a:ext uri="{FF2B5EF4-FFF2-40B4-BE49-F238E27FC236}">
                <a16:creationId xmlns:a16="http://schemas.microsoft.com/office/drawing/2014/main" id="{5C0B9792-289F-76FB-7FC1-7F67FBC709F4}"/>
              </a:ext>
            </a:extLst>
          </p:cNvPr>
          <p:cNvSpPr>
            <a:spLocks noGrp="1"/>
          </p:cNvSpPr>
          <p:nvPr>
            <p:ph idx="1"/>
          </p:nvPr>
        </p:nvSpPr>
        <p:spPr>
          <a:xfrm>
            <a:off x="838200" y="1825625"/>
            <a:ext cx="10515600" cy="4667250"/>
          </a:xfrm>
          <a:noFill/>
          <a:ln>
            <a:noFill/>
          </a:ln>
        </p:spPr>
        <p:txBody>
          <a:bodyPr>
            <a:noAutofit/>
          </a:bodyPr>
          <a:lstStyle/>
          <a:p>
            <a:pPr marL="0" indent="0" algn="ctr">
              <a:lnSpc>
                <a:spcPts val="3200"/>
              </a:lnSpc>
              <a:spcBef>
                <a:spcPts val="0"/>
              </a:spcBef>
              <a:buNone/>
            </a:pPr>
            <a:r>
              <a:rPr lang="en-US" sz="4000" dirty="0">
                <a:solidFill>
                  <a:srgbClr val="C00000"/>
                </a:solidFill>
              </a:rPr>
              <a:t>Lisa Lippincott</a:t>
            </a:r>
          </a:p>
          <a:p>
            <a:pPr marL="0" indent="0" algn="ctr">
              <a:lnSpc>
                <a:spcPts val="3200"/>
              </a:lnSpc>
              <a:spcBef>
                <a:spcPts val="0"/>
              </a:spcBef>
              <a:buNone/>
            </a:pPr>
            <a:r>
              <a:rPr lang="en-US" sz="2400" dirty="0" err="1">
                <a:solidFill>
                  <a:srgbClr val="C00000"/>
                </a:solidFill>
              </a:rPr>
              <a:t>Taniam</a:t>
            </a:r>
            <a:r>
              <a:rPr lang="en-US" sz="2400" dirty="0">
                <a:solidFill>
                  <a:srgbClr val="C00000"/>
                </a:solidFill>
              </a:rPr>
              <a:t> (lisa.e.lippincott@gmail.com)</a:t>
            </a:r>
          </a:p>
          <a:p>
            <a:pPr marL="0" indent="0" algn="ctr">
              <a:lnSpc>
                <a:spcPts val="3200"/>
              </a:lnSpc>
              <a:spcBef>
                <a:spcPts val="0"/>
              </a:spcBef>
              <a:buNone/>
            </a:pPr>
            <a:endParaRPr lang="en-US" sz="2400" dirty="0"/>
          </a:p>
          <a:p>
            <a:pPr marL="0" indent="0" algn="ctr">
              <a:lnSpc>
                <a:spcPts val="3200"/>
              </a:lnSpc>
              <a:spcBef>
                <a:spcPts val="0"/>
              </a:spcBef>
              <a:buNone/>
            </a:pPr>
            <a:r>
              <a:rPr lang="en-US" sz="4000" dirty="0">
                <a:solidFill>
                  <a:srgbClr val="7030A0"/>
                </a:solidFill>
              </a:rPr>
              <a:t>Joshua Berne</a:t>
            </a:r>
          </a:p>
          <a:p>
            <a:pPr marL="0" indent="0" algn="ctr">
              <a:lnSpc>
                <a:spcPts val="3200"/>
              </a:lnSpc>
              <a:spcBef>
                <a:spcPts val="0"/>
              </a:spcBef>
              <a:buNone/>
            </a:pPr>
            <a:r>
              <a:rPr lang="en-US" sz="2400" dirty="0">
                <a:solidFill>
                  <a:srgbClr val="7030A0"/>
                </a:solidFill>
              </a:rPr>
              <a:t>Bloomberg (Jberne4@bloomberg.net)</a:t>
            </a:r>
          </a:p>
          <a:p>
            <a:pPr marL="0" indent="0" algn="ctr">
              <a:lnSpc>
                <a:spcPts val="3200"/>
              </a:lnSpc>
              <a:spcBef>
                <a:spcPts val="0"/>
              </a:spcBef>
              <a:buNone/>
            </a:pPr>
            <a:endParaRPr lang="en-US" sz="2400" dirty="0"/>
          </a:p>
          <a:p>
            <a:pPr marL="0" indent="0" algn="ctr">
              <a:lnSpc>
                <a:spcPts val="3200"/>
              </a:lnSpc>
              <a:spcBef>
                <a:spcPts val="0"/>
              </a:spcBef>
              <a:buNone/>
            </a:pPr>
            <a:r>
              <a:rPr lang="en-US" sz="4000" dirty="0">
                <a:solidFill>
                  <a:srgbClr val="0070C0"/>
                </a:solidFill>
              </a:rPr>
              <a:t>Gasper Azman</a:t>
            </a:r>
          </a:p>
          <a:p>
            <a:pPr marL="0" indent="0" algn="ctr">
              <a:lnSpc>
                <a:spcPts val="3200"/>
              </a:lnSpc>
              <a:spcBef>
                <a:spcPts val="0"/>
              </a:spcBef>
              <a:buNone/>
            </a:pPr>
            <a:r>
              <a:rPr lang="en-US" sz="2400" dirty="0">
                <a:solidFill>
                  <a:srgbClr val="0070C0"/>
                </a:solidFill>
              </a:rPr>
              <a:t>Citadel (gasper.azman@gmail.com)</a:t>
            </a:r>
          </a:p>
          <a:p>
            <a:pPr marL="0" indent="0" algn="ctr">
              <a:lnSpc>
                <a:spcPts val="3200"/>
              </a:lnSpc>
              <a:spcBef>
                <a:spcPts val="0"/>
              </a:spcBef>
              <a:buNone/>
            </a:pPr>
            <a:endParaRPr lang="en-US" sz="2400" dirty="0">
              <a:solidFill>
                <a:srgbClr val="00B050"/>
              </a:solidFill>
            </a:endParaRPr>
          </a:p>
          <a:p>
            <a:pPr marL="0" indent="0" algn="ctr">
              <a:lnSpc>
                <a:spcPts val="3200"/>
              </a:lnSpc>
              <a:spcBef>
                <a:spcPts val="0"/>
              </a:spcBef>
              <a:buNone/>
            </a:pPr>
            <a:r>
              <a:rPr lang="en-US" sz="4000" dirty="0">
                <a:solidFill>
                  <a:srgbClr val="00B050"/>
                </a:solidFill>
              </a:rPr>
              <a:t>Mungo Gill</a:t>
            </a:r>
          </a:p>
          <a:p>
            <a:pPr marL="0" indent="0" algn="ctr">
              <a:lnSpc>
                <a:spcPts val="3200"/>
              </a:lnSpc>
              <a:spcBef>
                <a:spcPts val="0"/>
              </a:spcBef>
              <a:buNone/>
            </a:pPr>
            <a:r>
              <a:rPr lang="en-US" sz="2400" dirty="0">
                <a:solidFill>
                  <a:srgbClr val="00B050"/>
                </a:solidFill>
              </a:rPr>
              <a:t>The C++ Alliance (mungo.gill@me.com)</a:t>
            </a:r>
          </a:p>
        </p:txBody>
      </p:sp>
      <p:sp>
        <p:nvSpPr>
          <p:cNvPr id="4" name="Slide Number Placeholder 3">
            <a:extLst>
              <a:ext uri="{FF2B5EF4-FFF2-40B4-BE49-F238E27FC236}">
                <a16:creationId xmlns:a16="http://schemas.microsoft.com/office/drawing/2014/main" id="{8FB0FCCF-E4B8-4D8E-6251-87D1C8FC2FCD}"/>
              </a:ext>
            </a:extLst>
          </p:cNvPr>
          <p:cNvSpPr>
            <a:spLocks noGrp="1"/>
          </p:cNvSpPr>
          <p:nvPr>
            <p:ph type="sldNum" sz="quarter" idx="12"/>
          </p:nvPr>
        </p:nvSpPr>
        <p:spPr/>
        <p:txBody>
          <a:bodyPr/>
          <a:lstStyle/>
          <a:p>
            <a:fld id="{0BDE28F9-DF4C-4421-9B70-DBE64F175828}" type="slidenum">
              <a:rPr lang="en-US" smtClean="0"/>
              <a:t>107</a:t>
            </a:fld>
            <a:endParaRPr lang="en-US"/>
          </a:p>
        </p:txBody>
      </p:sp>
    </p:spTree>
    <p:extLst>
      <p:ext uri="{BB962C8B-B14F-4D97-AF65-F5344CB8AC3E}">
        <p14:creationId xmlns:p14="http://schemas.microsoft.com/office/powerpoint/2010/main" val="2412855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up)">
                                      <p:cBhvr>
                                        <p:cTn id="10" dur="500"/>
                                        <p:tgtEl>
                                          <p:spTgt spid="3">
                                            <p:txEl>
                                              <p:pRg st="1" end="1"/>
                                            </p:txEl>
                                          </p:spTgt>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wipe(up)">
                                      <p:cBhvr>
                                        <p:cTn id="14" dur="500"/>
                                        <p:tgtEl>
                                          <p:spTgt spid="3">
                                            <p:txEl>
                                              <p:pRg st="3" end="3"/>
                                            </p:txEl>
                                          </p:spTgt>
                                        </p:tgtEl>
                                      </p:cBhvr>
                                    </p:animEffect>
                                  </p:childTnLst>
                                </p:cTn>
                              </p:par>
                              <p:par>
                                <p:cTn id="15" presetID="22" presetClass="entr" presetSubtype="1"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wipe(up)">
                                      <p:cBhvr>
                                        <p:cTn id="17" dur="500"/>
                                        <p:tgtEl>
                                          <p:spTgt spid="3">
                                            <p:txEl>
                                              <p:pRg st="4" end="4"/>
                                            </p:txEl>
                                          </p:spTgt>
                                        </p:tgtEl>
                                      </p:cBhvr>
                                    </p:animEffect>
                                  </p:childTnLst>
                                </p:cTn>
                              </p:par>
                            </p:childTnLst>
                          </p:cTn>
                        </p:par>
                        <p:par>
                          <p:cTn id="18" fill="hold">
                            <p:stCondLst>
                              <p:cond delay="1000"/>
                            </p:stCondLst>
                            <p:childTnLst>
                              <p:par>
                                <p:cTn id="19" presetID="22" presetClass="entr" presetSubtype="1" fill="hold" nodeType="after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wipe(up)">
                                      <p:cBhvr>
                                        <p:cTn id="21" dur="500"/>
                                        <p:tgtEl>
                                          <p:spTgt spid="3">
                                            <p:txEl>
                                              <p:pRg st="6" end="6"/>
                                            </p:txEl>
                                          </p:spTgt>
                                        </p:tgtEl>
                                      </p:cBhvr>
                                    </p:animEffect>
                                  </p:childTnLst>
                                </p:cTn>
                              </p:par>
                              <p:par>
                                <p:cTn id="22" presetID="22" presetClass="entr" presetSubtype="1" fill="hold" nodeType="with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wipe(up)">
                                      <p:cBhvr>
                                        <p:cTn id="24" dur="500"/>
                                        <p:tgtEl>
                                          <p:spTgt spid="3">
                                            <p:txEl>
                                              <p:pRg st="7" end="7"/>
                                            </p:txEl>
                                          </p:spTgt>
                                        </p:tgtEl>
                                      </p:cBhvr>
                                    </p:animEffect>
                                  </p:childTnLst>
                                </p:cTn>
                              </p:par>
                            </p:childTnLst>
                          </p:cTn>
                        </p:par>
                        <p:par>
                          <p:cTn id="25" fill="hold">
                            <p:stCondLst>
                              <p:cond delay="1500"/>
                            </p:stCondLst>
                            <p:childTnLst>
                              <p:par>
                                <p:cTn id="26" presetID="22" presetClass="entr" presetSubtype="1" fill="hold" nodeType="afterEffect">
                                  <p:stCondLst>
                                    <p:cond delay="0"/>
                                  </p:stCondLst>
                                  <p:childTnLst>
                                    <p:set>
                                      <p:cBhvr>
                                        <p:cTn id="27" dur="1" fill="hold">
                                          <p:stCondLst>
                                            <p:cond delay="0"/>
                                          </p:stCondLst>
                                        </p:cTn>
                                        <p:tgtEl>
                                          <p:spTgt spid="3">
                                            <p:txEl>
                                              <p:pRg st="9" end="9"/>
                                            </p:txEl>
                                          </p:spTgt>
                                        </p:tgtEl>
                                        <p:attrNameLst>
                                          <p:attrName>style.visibility</p:attrName>
                                        </p:attrNameLst>
                                      </p:cBhvr>
                                      <p:to>
                                        <p:strVal val="visible"/>
                                      </p:to>
                                    </p:set>
                                    <p:animEffect transition="in" filter="wipe(up)">
                                      <p:cBhvr>
                                        <p:cTn id="28" dur="500"/>
                                        <p:tgtEl>
                                          <p:spTgt spid="3">
                                            <p:txEl>
                                              <p:pRg st="9" end="9"/>
                                            </p:txEl>
                                          </p:spTgt>
                                        </p:tgtEl>
                                      </p:cBhvr>
                                    </p:animEffect>
                                  </p:childTnLst>
                                </p:cTn>
                              </p:par>
                              <p:par>
                                <p:cTn id="29" presetID="22" presetClass="entr" presetSubtype="1"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animEffect transition="in" filter="wipe(up)">
                                      <p:cBhvr>
                                        <p:cTn id="3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51AD0B-C412-FB0C-0B32-55364DC6A9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281E34-2DA8-8A71-5E01-1523F1EC9221}"/>
              </a:ext>
            </a:extLst>
          </p:cNvPr>
          <p:cNvSpPr>
            <a:spLocks noGrp="1"/>
          </p:cNvSpPr>
          <p:nvPr>
            <p:ph type="title"/>
          </p:nvPr>
        </p:nvSpPr>
        <p:spPr>
          <a:xfrm>
            <a:off x="838200" y="365125"/>
            <a:ext cx="10515600" cy="1325563"/>
          </a:xfrm>
        </p:spPr>
        <p:txBody>
          <a:bodyPr/>
          <a:lstStyle/>
          <a:p>
            <a:pPr algn="ctr"/>
            <a:r>
              <a:rPr lang="en-US" i="1" dirty="0"/>
              <a:t>Who Are We?</a:t>
            </a:r>
            <a:endParaRPr lang="en-US" dirty="0"/>
          </a:p>
        </p:txBody>
      </p:sp>
      <p:sp>
        <p:nvSpPr>
          <p:cNvPr id="3" name="Content Placeholder 2">
            <a:extLst>
              <a:ext uri="{FF2B5EF4-FFF2-40B4-BE49-F238E27FC236}">
                <a16:creationId xmlns:a16="http://schemas.microsoft.com/office/drawing/2014/main" id="{14807C7F-80B6-765B-A53B-0D662F931839}"/>
              </a:ext>
            </a:extLst>
          </p:cNvPr>
          <p:cNvSpPr>
            <a:spLocks noGrp="1"/>
          </p:cNvSpPr>
          <p:nvPr>
            <p:ph idx="1"/>
          </p:nvPr>
        </p:nvSpPr>
        <p:spPr>
          <a:xfrm>
            <a:off x="0" y="1722240"/>
            <a:ext cx="12192000" cy="3293029"/>
          </a:xfrm>
        </p:spPr>
        <p:txBody>
          <a:bodyPr>
            <a:noAutofit/>
          </a:bodyPr>
          <a:lstStyle/>
          <a:p>
            <a:pPr marL="0" indent="0" algn="ctr">
              <a:buNone/>
            </a:pPr>
            <a:r>
              <a:rPr lang="en-US" sz="25600" b="1" dirty="0">
                <a:solidFill>
                  <a:srgbClr val="00B050"/>
                </a:solidFill>
                <a:effectLst>
                  <a:outerShdw blurRad="38100" dist="38100" dir="2700000" algn="tl">
                    <a:srgbClr val="000000">
                      <a:alpha val="43137"/>
                    </a:srgbClr>
                  </a:outerShdw>
                </a:effectLst>
              </a:rPr>
              <a:t>Join Us!</a:t>
            </a:r>
          </a:p>
        </p:txBody>
      </p:sp>
      <p:sp>
        <p:nvSpPr>
          <p:cNvPr id="4" name="TextBox 3">
            <a:extLst>
              <a:ext uri="{FF2B5EF4-FFF2-40B4-BE49-F238E27FC236}">
                <a16:creationId xmlns:a16="http://schemas.microsoft.com/office/drawing/2014/main" id="{204D09FD-91FC-8AA9-3B48-E3DDC13C0E82}"/>
              </a:ext>
            </a:extLst>
          </p:cNvPr>
          <p:cNvSpPr txBox="1"/>
          <p:nvPr/>
        </p:nvSpPr>
        <p:spPr>
          <a:xfrm>
            <a:off x="0" y="5015269"/>
            <a:ext cx="12192000" cy="1200329"/>
          </a:xfrm>
          <a:prstGeom prst="rect">
            <a:avLst/>
          </a:prstGeom>
          <a:noFill/>
        </p:spPr>
        <p:txBody>
          <a:bodyPr wrap="square" rtlCol="0">
            <a:spAutoFit/>
          </a:bodyPr>
          <a:lstStyle/>
          <a:p>
            <a:pPr algn="ctr"/>
            <a:r>
              <a:rPr lang="en-US" sz="7200" dirty="0">
                <a:hlinkClick r:id="rId2"/>
              </a:rPr>
              <a:t>jlakos@bloomberg.net</a:t>
            </a:r>
            <a:r>
              <a:rPr lang="en-US" sz="7200" dirty="0"/>
              <a:t> </a:t>
            </a:r>
          </a:p>
        </p:txBody>
      </p:sp>
      <p:sp>
        <p:nvSpPr>
          <p:cNvPr id="5" name="Slide Number Placeholder 4">
            <a:extLst>
              <a:ext uri="{FF2B5EF4-FFF2-40B4-BE49-F238E27FC236}">
                <a16:creationId xmlns:a16="http://schemas.microsoft.com/office/drawing/2014/main" id="{324377B3-9B02-3334-7F72-3E684339F62D}"/>
              </a:ext>
            </a:extLst>
          </p:cNvPr>
          <p:cNvSpPr>
            <a:spLocks noGrp="1"/>
          </p:cNvSpPr>
          <p:nvPr>
            <p:ph type="sldNum" sz="quarter" idx="12"/>
          </p:nvPr>
        </p:nvSpPr>
        <p:spPr/>
        <p:txBody>
          <a:bodyPr/>
          <a:lstStyle/>
          <a:p>
            <a:fld id="{0BDE28F9-DF4C-4421-9B70-DBE64F175828}" type="slidenum">
              <a:rPr lang="en-US" smtClean="0"/>
              <a:t>108</a:t>
            </a:fld>
            <a:endParaRPr lang="en-US"/>
          </a:p>
        </p:txBody>
      </p:sp>
    </p:spTree>
    <p:extLst>
      <p:ext uri="{BB962C8B-B14F-4D97-AF65-F5344CB8AC3E}">
        <p14:creationId xmlns:p14="http://schemas.microsoft.com/office/powerpoint/2010/main" val="1369275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randombar(horizontal)">
                                      <p:cBhvr>
                                        <p:cTn id="14"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F09413-07C8-48C8-1E34-96D220598F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C994C4-C05D-6DB7-E8B0-D0A477638A9F}"/>
              </a:ext>
            </a:extLst>
          </p:cNvPr>
          <p:cNvSpPr>
            <a:spLocks noGrp="1"/>
          </p:cNvSpPr>
          <p:nvPr>
            <p:ph type="title"/>
          </p:nvPr>
        </p:nvSpPr>
        <p:spPr/>
        <p:txBody>
          <a:bodyPr/>
          <a:lstStyle/>
          <a:p>
            <a:pPr algn="ctr"/>
            <a:r>
              <a:rPr lang="en-US" dirty="0"/>
              <a:t>Thank You For Coming; Questions?</a:t>
            </a:r>
          </a:p>
        </p:txBody>
      </p:sp>
      <p:sp>
        <p:nvSpPr>
          <p:cNvPr id="3" name="Content Placeholder 2">
            <a:extLst>
              <a:ext uri="{FF2B5EF4-FFF2-40B4-BE49-F238E27FC236}">
                <a16:creationId xmlns:a16="http://schemas.microsoft.com/office/drawing/2014/main" id="{A3D58E45-F277-4834-DA3C-0F6CF311A4BF}"/>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dirty="0"/>
              <a:t>Thank You </a:t>
            </a:r>
          </a:p>
          <a:p>
            <a:pPr marL="0" indent="0" algn="ctr">
              <a:lnSpc>
                <a:spcPts val="12000"/>
              </a:lnSpc>
              <a:buNone/>
            </a:pPr>
            <a:r>
              <a:rPr lang="en-US" sz="11600" dirty="0"/>
              <a:t>for Coming;</a:t>
            </a:r>
          </a:p>
          <a:p>
            <a:pPr marL="0" indent="0" algn="ctr">
              <a:lnSpc>
                <a:spcPts val="12000"/>
              </a:lnSpc>
              <a:buNone/>
            </a:pPr>
            <a:r>
              <a:rPr lang="en-US" sz="11600" dirty="0"/>
              <a:t>Questions?</a:t>
            </a:r>
          </a:p>
        </p:txBody>
      </p:sp>
      <p:sp>
        <p:nvSpPr>
          <p:cNvPr id="4" name="Slide Number Placeholder 3">
            <a:extLst>
              <a:ext uri="{FF2B5EF4-FFF2-40B4-BE49-F238E27FC236}">
                <a16:creationId xmlns:a16="http://schemas.microsoft.com/office/drawing/2014/main" id="{7275E2BD-C05C-3BC1-51BA-4134E7FC85EA}"/>
              </a:ext>
            </a:extLst>
          </p:cNvPr>
          <p:cNvSpPr>
            <a:spLocks noGrp="1"/>
          </p:cNvSpPr>
          <p:nvPr>
            <p:ph type="sldNum" sz="quarter" idx="12"/>
          </p:nvPr>
        </p:nvSpPr>
        <p:spPr/>
        <p:txBody>
          <a:bodyPr/>
          <a:lstStyle/>
          <a:p>
            <a:fld id="{0BDE28F9-DF4C-4421-9B70-DBE64F175828}" type="slidenum">
              <a:rPr lang="en-US" smtClean="0"/>
              <a:t>109</a:t>
            </a:fld>
            <a:endParaRPr lang="en-US"/>
          </a:p>
        </p:txBody>
      </p:sp>
    </p:spTree>
    <p:extLst>
      <p:ext uri="{BB962C8B-B14F-4D97-AF65-F5344CB8AC3E}">
        <p14:creationId xmlns:p14="http://schemas.microsoft.com/office/powerpoint/2010/main" val="4125440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Making C++ more</a:t>
            </a:r>
            <a:r>
              <a:rPr lang="en-US">
                <a:latin typeface="Amasis MT Pro Black" panose="02040A04050005020304" pitchFamily="18" charset="0"/>
              </a:rPr>
              <a:t> </a:t>
            </a:r>
            <a:r>
              <a:rPr lang="en-US">
                <a:solidFill>
                  <a:srgbClr val="FF0000"/>
                </a:solidFill>
                <a:latin typeface="Amasis MT Pro Black" panose="02040A04050005020304" pitchFamily="18" charset="0"/>
              </a:rPr>
              <a:t>E</a:t>
            </a:r>
            <a:r>
              <a:rPr lang="en-US">
                <a:solidFill>
                  <a:srgbClr val="FF0000"/>
                </a:solidFill>
                <a:latin typeface="+mn-lt"/>
              </a:rPr>
              <a:t>fficient</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5"/>
            <a:ext cx="10706100" cy="4351338"/>
          </a:xfrm>
        </p:spPr>
        <p:txBody>
          <a:bodyPr>
            <a:normAutofit lnSpcReduction="10000"/>
          </a:bodyPr>
          <a:lstStyle/>
          <a:p>
            <a:pPr marL="0" indent="0">
              <a:buNone/>
            </a:pPr>
            <a:r>
              <a:rPr lang="en-US" sz="4400" b="1">
                <a:solidFill>
                  <a:srgbClr val="FF0000"/>
                </a:solidFill>
                <a:latin typeface="Amasis MT Pro Black" panose="02040A04050005020304" pitchFamily="18" charset="0"/>
              </a:rPr>
              <a:t>M</a:t>
            </a:r>
            <a:r>
              <a:rPr lang="en-US" sz="4400">
                <a:solidFill>
                  <a:srgbClr val="FF0000"/>
                </a:solidFill>
              </a:rPr>
              <a:t>achine</a:t>
            </a:r>
          </a:p>
          <a:p>
            <a:pPr lvl="1">
              <a:buFont typeface="Wingdings" panose="05000000000000000000" pitchFamily="2" charset="2"/>
              <a:buChar char="Ø"/>
            </a:pPr>
            <a:r>
              <a:rPr lang="en-US" sz="4000">
                <a:solidFill>
                  <a:srgbClr val="FF0000"/>
                </a:solidFill>
              </a:rPr>
              <a:t> Programs and supporting tools run quickly.</a:t>
            </a:r>
          </a:p>
          <a:p>
            <a:pPr lvl="2">
              <a:buFont typeface="Calibri" panose="020F0502020204030204" pitchFamily="34" charset="0"/>
              <a:buChar char="—"/>
            </a:pPr>
            <a:r>
              <a:rPr lang="en-US" sz="3600">
                <a:solidFill>
                  <a:srgbClr val="FF0000"/>
                </a:solidFill>
              </a:rPr>
              <a:t>  Executables, Compilers, Linkers, Static Analyzers</a:t>
            </a:r>
          </a:p>
          <a:p>
            <a:pPr marL="0" indent="0">
              <a:lnSpc>
                <a:spcPct val="100000"/>
              </a:lnSpc>
              <a:buNone/>
            </a:pPr>
            <a:br>
              <a:rPr lang="en-US" sz="4400">
                <a:solidFill>
                  <a:srgbClr val="FF0000"/>
                </a:solidFill>
              </a:rPr>
            </a:br>
            <a:r>
              <a:rPr lang="en-US" sz="4400" b="1">
                <a:solidFill>
                  <a:srgbClr val="FF0000"/>
                </a:solidFill>
                <a:latin typeface="Amasis MT Pro Black" panose="02040A04050005020304" pitchFamily="18" charset="0"/>
              </a:rPr>
              <a:t>H</a:t>
            </a:r>
            <a:r>
              <a:rPr lang="en-US" sz="4400">
                <a:solidFill>
                  <a:srgbClr val="FF0000"/>
                </a:solidFill>
              </a:rPr>
              <a:t>uman</a:t>
            </a:r>
          </a:p>
          <a:p>
            <a:pPr lvl="1">
              <a:buFont typeface="Wingdings" panose="05000000000000000000" pitchFamily="2" charset="2"/>
              <a:buChar char="Ø"/>
            </a:pPr>
            <a:r>
              <a:rPr lang="en-US" sz="4000">
                <a:solidFill>
                  <a:srgbClr val="FF0000"/>
                </a:solidFill>
              </a:rPr>
              <a:t> Developer efficiency is maximized.</a:t>
            </a:r>
          </a:p>
          <a:p>
            <a:pPr lvl="2">
              <a:buFont typeface="Calibri" panose="020F0502020204030204" pitchFamily="34" charset="0"/>
              <a:buChar char="—"/>
            </a:pPr>
            <a:r>
              <a:rPr lang="en-US" sz="3600">
                <a:solidFill>
                  <a:srgbClr val="FF0000"/>
                </a:solidFill>
              </a:rPr>
              <a:t>  Design, Develop, Document, Test, Maintain</a:t>
            </a:r>
          </a:p>
          <a:p>
            <a:pPr marL="0" indent="0">
              <a:buNone/>
            </a:pPr>
            <a:endParaRPr lang="en-US"/>
          </a:p>
        </p:txBody>
      </p:sp>
      <p:sp>
        <p:nvSpPr>
          <p:cNvPr id="3" name="Slide Number Placeholder 2">
            <a:extLst>
              <a:ext uri="{FF2B5EF4-FFF2-40B4-BE49-F238E27FC236}">
                <a16:creationId xmlns:a16="http://schemas.microsoft.com/office/drawing/2014/main" id="{19C7C246-E67D-38F1-080C-F628E7421B73}"/>
              </a:ext>
            </a:extLst>
          </p:cNvPr>
          <p:cNvSpPr>
            <a:spLocks noGrp="1"/>
          </p:cNvSpPr>
          <p:nvPr>
            <p:ph type="sldNum" sz="quarter" idx="12"/>
          </p:nvPr>
        </p:nvSpPr>
        <p:spPr/>
        <p:txBody>
          <a:bodyPr/>
          <a:lstStyle/>
          <a:p>
            <a:fld id="{0BDE28F9-DF4C-4421-9B70-DBE64F175828}" type="slidenum">
              <a:rPr lang="en-US" smtClean="0"/>
              <a:t>11</a:t>
            </a:fld>
            <a:endParaRPr lang="en-US"/>
          </a:p>
        </p:txBody>
      </p:sp>
    </p:spTree>
    <p:extLst>
      <p:ext uri="{BB962C8B-B14F-4D97-AF65-F5344CB8AC3E}">
        <p14:creationId xmlns:p14="http://schemas.microsoft.com/office/powerpoint/2010/main" val="1766074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wipe(left)">
                                      <p:cBhvr>
                                        <p:cTn id="3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E9485B-BCC2-5DDB-E852-E80FF40B4E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C17CDE-F5EF-A0FF-59DC-DB668AB1B8E9}"/>
              </a:ext>
            </a:extLst>
          </p:cNvPr>
          <p:cNvSpPr>
            <a:spLocks noGrp="1"/>
          </p:cNvSpPr>
          <p:nvPr>
            <p:ph type="title"/>
          </p:nvPr>
        </p:nvSpPr>
        <p:spPr/>
        <p:txBody>
          <a:bodyPr/>
          <a:lstStyle/>
          <a:p>
            <a:pPr algn="ctr"/>
            <a:r>
              <a:rPr lang="en-US"/>
              <a:t>Bonus Material: </a:t>
            </a:r>
            <a:r>
              <a:rPr lang="en-US">
                <a:latin typeface="Courier New" panose="02070309020205020404" pitchFamily="49" charset="0"/>
                <a:cs typeface="Courier New" panose="02070309020205020404" pitchFamily="49" charset="0"/>
              </a:rPr>
              <a:t>const</a:t>
            </a:r>
            <a:r>
              <a:rPr lang="en-US"/>
              <a:t>-ification</a:t>
            </a:r>
          </a:p>
        </p:txBody>
      </p:sp>
      <p:sp>
        <p:nvSpPr>
          <p:cNvPr id="3" name="Content Placeholder 2">
            <a:extLst>
              <a:ext uri="{FF2B5EF4-FFF2-40B4-BE49-F238E27FC236}">
                <a16:creationId xmlns:a16="http://schemas.microsoft.com/office/drawing/2014/main" id="{F1255F17-3FC1-6BAF-DA23-378959D6D4C7}"/>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Bonus </a:t>
            </a:r>
          </a:p>
          <a:p>
            <a:pPr marL="0" indent="0" algn="ctr">
              <a:lnSpc>
                <a:spcPts val="12000"/>
              </a:lnSpc>
              <a:buNone/>
            </a:pPr>
            <a:r>
              <a:rPr lang="en-US" sz="11600"/>
              <a:t>Material:</a:t>
            </a:r>
            <a:br>
              <a:rPr lang="en-US" sz="11600"/>
            </a:br>
            <a:r>
              <a:rPr lang="en-US" sz="11600">
                <a:latin typeface="Courier New" panose="02070309020205020404" pitchFamily="49" charset="0"/>
                <a:cs typeface="Courier New" panose="02070309020205020404" pitchFamily="49" charset="0"/>
              </a:rPr>
              <a:t>const</a:t>
            </a:r>
            <a:r>
              <a:rPr lang="en-US" sz="11600"/>
              <a:t>-ification</a:t>
            </a:r>
          </a:p>
        </p:txBody>
      </p:sp>
      <p:sp>
        <p:nvSpPr>
          <p:cNvPr id="4" name="Slide Number Placeholder 3">
            <a:extLst>
              <a:ext uri="{FF2B5EF4-FFF2-40B4-BE49-F238E27FC236}">
                <a16:creationId xmlns:a16="http://schemas.microsoft.com/office/drawing/2014/main" id="{E2DF4A37-8907-02A8-16D2-976C6FD8F986}"/>
              </a:ext>
            </a:extLst>
          </p:cNvPr>
          <p:cNvSpPr>
            <a:spLocks noGrp="1"/>
          </p:cNvSpPr>
          <p:nvPr>
            <p:ph type="sldNum" sz="quarter" idx="12"/>
          </p:nvPr>
        </p:nvSpPr>
        <p:spPr/>
        <p:txBody>
          <a:bodyPr/>
          <a:lstStyle/>
          <a:p>
            <a:fld id="{0BDE28F9-DF4C-4421-9B70-DBE64F175828}" type="slidenum">
              <a:rPr lang="en-US" smtClean="0"/>
              <a:t>110</a:t>
            </a:fld>
            <a:endParaRPr lang="en-US"/>
          </a:p>
        </p:txBody>
      </p:sp>
    </p:spTree>
    <p:extLst>
      <p:ext uri="{BB962C8B-B14F-4D97-AF65-F5344CB8AC3E}">
        <p14:creationId xmlns:p14="http://schemas.microsoft.com/office/powerpoint/2010/main" val="108395935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35150"/>
            <a:ext cx="10639425" cy="5022850"/>
          </a:xfrm>
        </p:spPr>
        <p:txBody>
          <a:bodyPr>
            <a:normAutofit/>
          </a:bodyPr>
          <a:lstStyle/>
          <a:p>
            <a:pPr marL="0" indent="0">
              <a:buNone/>
            </a:pPr>
            <a:r>
              <a:rPr lang="en-US" sz="4400" i="1"/>
              <a:t>Controversial</a:t>
            </a:r>
            <a:r>
              <a:rPr lang="en-US" sz="4400"/>
              <a:t> C++26 Contracts MVP Feature</a:t>
            </a:r>
          </a:p>
          <a:p>
            <a:pPr>
              <a:buFont typeface="Wingdings" panose="05000000000000000000" pitchFamily="2" charset="2"/>
              <a:buChar char="Ø"/>
            </a:pPr>
            <a:r>
              <a:rPr lang="en-US" sz="4000">
                <a:cs typeface="Courier New" panose="02070309020205020404" pitchFamily="49" charset="0"/>
              </a:rPr>
              <a:t> </a:t>
            </a:r>
            <a:r>
              <a:rPr lang="en-US" sz="4000">
                <a:latin typeface="Courier New" panose="02070309020205020404" pitchFamily="49" charset="0"/>
                <a:cs typeface="Courier New" panose="02070309020205020404" pitchFamily="49" charset="0"/>
              </a:rPr>
              <a:t>const</a:t>
            </a:r>
            <a:r>
              <a:rPr lang="en-US" sz="4000"/>
              <a:t>-ification</a:t>
            </a:r>
          </a:p>
          <a:p>
            <a:pPr marL="0" indent="0">
              <a:buNone/>
            </a:pPr>
            <a:br>
              <a:rPr lang="en-US" sz="2000">
                <a:latin typeface="Courier New" panose="02070309020205020404" pitchFamily="49" charset="0"/>
                <a:cs typeface="Courier New" panose="02070309020205020404" pitchFamily="49" charset="0"/>
              </a:rPr>
            </a:br>
            <a:r>
              <a:rPr lang="en-US" sz="2000">
                <a:latin typeface="Courier New" panose="02070309020205020404" pitchFamily="49" charset="0"/>
                <a:cs typeface="Courier New" panose="02070309020205020404" pitchFamily="49" charset="0"/>
              </a:rPr>
              <a:t>/// “Helpful” Function</a:t>
            </a:r>
          </a:p>
          <a:p>
            <a:pPr marL="0" indent="0">
              <a:buNone/>
            </a:pPr>
            <a:r>
              <a:rPr lang="en-US" sz="2000">
                <a:latin typeface="Courier New" panose="02070309020205020404" pitchFamily="49" charset="0"/>
                <a:cs typeface="Courier New" panose="02070309020205020404" pitchFamily="49" charset="0"/>
              </a:rPr>
              <a:t>bool isSortedCheck(vector&lt;int&gt;&amp; v) {</a:t>
            </a:r>
          </a:p>
          <a:p>
            <a:pPr marL="0" indent="0">
              <a:buNone/>
            </a:pPr>
            <a:r>
              <a:rPr lang="en-US" sz="2000">
                <a:latin typeface="Courier New" panose="02070309020205020404" pitchFamily="49" charset="0"/>
                <a:cs typeface="Courier New" panose="02070309020205020404" pitchFamily="49" charset="0"/>
              </a:rPr>
              <a:t>  if (!std::is_sorted(v.begin(), v.end())) {</a:t>
            </a:r>
          </a:p>
          <a:p>
            <a:pPr marL="0" indent="0">
              <a:buNone/>
            </a:pPr>
            <a:r>
              <a:rPr lang="en-US" sz="2000">
                <a:latin typeface="Courier New" panose="02070309020205020404" pitchFamily="49" charset="0"/>
                <a:cs typeface="Courier New" panose="02070309020205020404" pitchFamily="49" charset="0"/>
              </a:rPr>
              <a:t>    </a:t>
            </a:r>
            <a:r>
              <a:rPr lang="en-US" sz="2000" b="1">
                <a:solidFill>
                  <a:srgbClr val="FF0000"/>
                </a:solidFill>
                <a:latin typeface="Courier New" panose="02070309020205020404" pitchFamily="49" charset="0"/>
                <a:cs typeface="Courier New" panose="02070309020205020404" pitchFamily="49" charset="0"/>
              </a:rPr>
              <a:t>std::sort(v.begin(), v.end());</a:t>
            </a:r>
          </a:p>
          <a:p>
            <a:pPr marL="0" indent="0">
              <a:buNone/>
            </a:pPr>
            <a:r>
              <a:rPr lang="en-US" sz="2000">
                <a:latin typeface="Courier New" panose="02070309020205020404" pitchFamily="49" charset="0"/>
                <a:cs typeface="Courier New" panose="02070309020205020404" pitchFamily="49" charset="0"/>
              </a:rPr>
              <a:t>  }</a:t>
            </a:r>
          </a:p>
          <a:p>
            <a:pPr marL="0" indent="0">
              <a:buNone/>
            </a:pPr>
            <a:r>
              <a:rPr lang="en-US" sz="2000">
                <a:latin typeface="Courier New" panose="02070309020205020404" pitchFamily="49" charset="0"/>
                <a:cs typeface="Courier New" panose="02070309020205020404" pitchFamily="49" charset="0"/>
              </a:rPr>
              <a:t>  return true;</a:t>
            </a:r>
          </a:p>
          <a:p>
            <a:pPr marL="0" indent="0">
              <a:buNone/>
            </a:pPr>
            <a:r>
              <a:rPr lang="en-US" sz="2000">
                <a:latin typeface="Courier New" panose="02070309020205020404" pitchFamily="49" charset="0"/>
                <a:cs typeface="Courier New" panose="02070309020205020404" pitchFamily="49" charset="0"/>
              </a:rPr>
              <a:t>}</a:t>
            </a:r>
          </a:p>
          <a:p>
            <a:pPr marL="0" indent="0">
              <a:buNone/>
            </a:pPr>
            <a:r>
              <a:rPr lang="en-US" sz="2000">
                <a:latin typeface="Courier New" panose="02070309020205020404" pitchFamily="49" charset="0"/>
                <a:cs typeface="Courier New" panose="02070309020205020404" pitchFamily="49" charset="0"/>
              </a:rPr>
              <a:t>void f(Vector&lt;int&gt;&amp; v)  pre(isSortedCheck(v));</a:t>
            </a:r>
          </a:p>
          <a:p>
            <a:pPr>
              <a:buFont typeface="Wingdings" panose="05000000000000000000" pitchFamily="2" charset="2"/>
              <a:buChar char="Ø"/>
            </a:pPr>
            <a:endParaRPr lang="en-US" sz="4000"/>
          </a:p>
          <a:p>
            <a:pPr marL="0" indent="0">
              <a:buNone/>
            </a:pPr>
            <a:endParaRPr lang="en-US" sz="4000"/>
          </a:p>
          <a:p>
            <a:pPr marL="0" indent="0">
              <a:buNone/>
            </a:pPr>
            <a:endParaRPr lang="en-US" sz="3600">
              <a:latin typeface="Courier New" panose="02070309020205020404" pitchFamily="49" charset="0"/>
              <a:cs typeface="Courier New" panose="02070309020205020404" pitchFamily="49" charset="0"/>
            </a:endParaRPr>
          </a:p>
        </p:txBody>
      </p:sp>
      <p:sp>
        <p:nvSpPr>
          <p:cNvPr id="4" name="Thought Bubble: Cloud 3">
            <a:extLst>
              <a:ext uri="{FF2B5EF4-FFF2-40B4-BE49-F238E27FC236}">
                <a16:creationId xmlns:a16="http://schemas.microsoft.com/office/drawing/2014/main" id="{C2BF1593-ED9D-413D-A6DB-2F8FE9C3FDD4}"/>
              </a:ext>
            </a:extLst>
          </p:cNvPr>
          <p:cNvSpPr/>
          <p:nvPr/>
        </p:nvSpPr>
        <p:spPr>
          <a:xfrm>
            <a:off x="7677150" y="2486025"/>
            <a:ext cx="4152900" cy="1724025"/>
          </a:xfrm>
          <a:prstGeom prst="cloudCallout">
            <a:avLst>
              <a:gd name="adj1" fmla="val -71750"/>
              <a:gd name="adj2" fmla="val 90124"/>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rgbClr val="FFFF00"/>
                </a:solidFill>
              </a:rPr>
              <a:t>This function </a:t>
            </a:r>
          </a:p>
          <a:p>
            <a:pPr algn="ctr"/>
            <a:r>
              <a:rPr lang="en-US" sz="2800">
                <a:solidFill>
                  <a:srgbClr val="FFFF00"/>
                </a:solidFill>
              </a:rPr>
              <a:t>might modify </a:t>
            </a:r>
          </a:p>
          <a:p>
            <a:pPr algn="ctr"/>
            <a:r>
              <a:rPr lang="en-US" sz="2800">
                <a:solidFill>
                  <a:srgbClr val="FFFF00"/>
                </a:solidFill>
              </a:rPr>
              <a:t>its argument!</a:t>
            </a:r>
          </a:p>
        </p:txBody>
      </p:sp>
      <p:sp>
        <p:nvSpPr>
          <p:cNvPr id="3" name="Slide Number Placeholder 2">
            <a:extLst>
              <a:ext uri="{FF2B5EF4-FFF2-40B4-BE49-F238E27FC236}">
                <a16:creationId xmlns:a16="http://schemas.microsoft.com/office/drawing/2014/main" id="{7F8D785E-6EDA-B60D-8544-37AED1A22F41}"/>
              </a:ext>
            </a:extLst>
          </p:cNvPr>
          <p:cNvSpPr>
            <a:spLocks noGrp="1"/>
          </p:cNvSpPr>
          <p:nvPr>
            <p:ph type="sldNum" sz="quarter" idx="12"/>
          </p:nvPr>
        </p:nvSpPr>
        <p:spPr/>
        <p:txBody>
          <a:bodyPr/>
          <a:lstStyle/>
          <a:p>
            <a:fld id="{0BDE28F9-DF4C-4421-9B70-DBE64F175828}" type="slidenum">
              <a:rPr lang="en-US" smtClean="0"/>
              <a:t>111</a:t>
            </a:fld>
            <a:endParaRPr lang="en-US"/>
          </a:p>
        </p:txBody>
      </p:sp>
    </p:spTree>
    <p:extLst>
      <p:ext uri="{BB962C8B-B14F-4D97-AF65-F5344CB8AC3E}">
        <p14:creationId xmlns:p14="http://schemas.microsoft.com/office/powerpoint/2010/main" val="2119020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35150"/>
            <a:ext cx="10639425" cy="5022850"/>
          </a:xfrm>
        </p:spPr>
        <p:txBody>
          <a:bodyPr>
            <a:normAutofit/>
          </a:bodyPr>
          <a:lstStyle/>
          <a:p>
            <a:pPr marL="0" indent="0">
              <a:buNone/>
            </a:pPr>
            <a:r>
              <a:rPr lang="en-US" sz="4400" i="1"/>
              <a:t>Controversial</a:t>
            </a:r>
            <a:r>
              <a:rPr lang="en-US" sz="4400"/>
              <a:t> C++26 Contracts MVP Feature</a:t>
            </a:r>
          </a:p>
          <a:p>
            <a:pPr>
              <a:buFont typeface="Wingdings" panose="05000000000000000000" pitchFamily="2" charset="2"/>
              <a:buChar char="Ø"/>
            </a:pPr>
            <a:r>
              <a:rPr lang="en-US" sz="4000">
                <a:cs typeface="Courier New" panose="02070309020205020404" pitchFamily="49" charset="0"/>
              </a:rPr>
              <a:t> </a:t>
            </a:r>
            <a:r>
              <a:rPr lang="en-US" sz="4000">
                <a:latin typeface="Courier New" panose="02070309020205020404" pitchFamily="49" charset="0"/>
                <a:cs typeface="Courier New" panose="02070309020205020404" pitchFamily="49" charset="0"/>
              </a:rPr>
              <a:t>const</a:t>
            </a:r>
            <a:r>
              <a:rPr lang="en-US" sz="4000"/>
              <a:t>-ification</a:t>
            </a:r>
          </a:p>
          <a:p>
            <a:pPr marL="0" indent="0">
              <a:buNone/>
            </a:pPr>
            <a:br>
              <a:rPr lang="en-US" sz="2000">
                <a:latin typeface="Courier New" panose="02070309020205020404" pitchFamily="49" charset="0"/>
                <a:cs typeface="Courier New" panose="02070309020205020404" pitchFamily="49" charset="0"/>
              </a:rPr>
            </a:br>
            <a:r>
              <a:rPr lang="en-US" sz="2000">
                <a:latin typeface="Courier New" panose="02070309020205020404" pitchFamily="49" charset="0"/>
                <a:cs typeface="Courier New" panose="02070309020205020404" pitchFamily="49" charset="0"/>
              </a:rPr>
              <a:t>/// “Helpful” Function</a:t>
            </a:r>
          </a:p>
          <a:p>
            <a:pPr marL="0" indent="0">
              <a:buNone/>
            </a:pPr>
            <a:r>
              <a:rPr lang="en-US" sz="2000">
                <a:latin typeface="Courier New" panose="02070309020205020404" pitchFamily="49" charset="0"/>
                <a:cs typeface="Courier New" panose="02070309020205020404" pitchFamily="49" charset="0"/>
              </a:rPr>
              <a:t>bool isSortedCheck(vector&lt;int&gt;&amp; v) {</a:t>
            </a:r>
          </a:p>
          <a:p>
            <a:pPr marL="0" indent="0">
              <a:buNone/>
            </a:pPr>
            <a:r>
              <a:rPr lang="en-US" sz="2000">
                <a:latin typeface="Courier New" panose="02070309020205020404" pitchFamily="49" charset="0"/>
                <a:cs typeface="Courier New" panose="02070309020205020404" pitchFamily="49" charset="0"/>
              </a:rPr>
              <a:t>  if (!</a:t>
            </a:r>
            <a:r>
              <a:rPr lang="en-US" sz="2000" b="1">
                <a:solidFill>
                  <a:srgbClr val="00B050"/>
                </a:solidFill>
                <a:latin typeface="Courier New" panose="02070309020205020404" pitchFamily="49" charset="0"/>
                <a:cs typeface="Courier New" panose="02070309020205020404" pitchFamily="49" charset="0"/>
              </a:rPr>
              <a:t>std::is_sorted(v.begin(), v.end())</a:t>
            </a:r>
            <a:r>
              <a:rPr lang="en-US" sz="2000">
                <a:latin typeface="Courier New" panose="02070309020205020404" pitchFamily="49" charset="0"/>
                <a:cs typeface="Courier New" panose="02070309020205020404" pitchFamily="49" charset="0"/>
              </a:rPr>
              <a:t>) {</a:t>
            </a:r>
          </a:p>
          <a:p>
            <a:pPr marL="0" indent="0">
              <a:buNone/>
            </a:pPr>
            <a:r>
              <a:rPr lang="en-US" sz="2000">
                <a:latin typeface="Courier New" panose="02070309020205020404" pitchFamily="49" charset="0"/>
                <a:cs typeface="Courier New" panose="02070309020205020404" pitchFamily="49" charset="0"/>
              </a:rPr>
              <a:t>    </a:t>
            </a:r>
            <a:r>
              <a:rPr lang="en-US" sz="2000">
                <a:solidFill>
                  <a:srgbClr val="FF0000"/>
                </a:solidFill>
                <a:latin typeface="Courier New" panose="02070309020205020404" pitchFamily="49" charset="0"/>
                <a:cs typeface="Courier New" panose="02070309020205020404" pitchFamily="49" charset="0"/>
              </a:rPr>
              <a:t>std::sort(v.begin(), v.end());</a:t>
            </a:r>
          </a:p>
          <a:p>
            <a:pPr marL="0" indent="0">
              <a:buNone/>
            </a:pPr>
            <a:r>
              <a:rPr lang="en-US" sz="2000">
                <a:latin typeface="Courier New" panose="02070309020205020404" pitchFamily="49" charset="0"/>
                <a:cs typeface="Courier New" panose="02070309020205020404" pitchFamily="49" charset="0"/>
              </a:rPr>
              <a:t>  }</a:t>
            </a:r>
          </a:p>
          <a:p>
            <a:pPr marL="0" indent="0">
              <a:buNone/>
            </a:pPr>
            <a:r>
              <a:rPr lang="en-US" sz="2000">
                <a:latin typeface="Courier New" panose="02070309020205020404" pitchFamily="49" charset="0"/>
                <a:cs typeface="Courier New" panose="02070309020205020404" pitchFamily="49" charset="0"/>
              </a:rPr>
              <a:t>  return true;</a:t>
            </a:r>
          </a:p>
          <a:p>
            <a:pPr marL="0" indent="0">
              <a:buNone/>
            </a:pPr>
            <a:r>
              <a:rPr lang="en-US" sz="2000">
                <a:latin typeface="Courier New" panose="02070309020205020404" pitchFamily="49" charset="0"/>
                <a:cs typeface="Courier New" panose="02070309020205020404" pitchFamily="49" charset="0"/>
              </a:rPr>
              <a:t>}</a:t>
            </a:r>
          </a:p>
          <a:p>
            <a:pPr marL="0" indent="0">
              <a:buNone/>
            </a:pPr>
            <a:r>
              <a:rPr lang="en-US" sz="2000">
                <a:latin typeface="Courier New" panose="02070309020205020404" pitchFamily="49" charset="0"/>
                <a:cs typeface="Courier New" panose="02070309020205020404" pitchFamily="49" charset="0"/>
              </a:rPr>
              <a:t>void f(Vector&lt;int&gt;&amp; v)  pre(</a:t>
            </a:r>
            <a:r>
              <a:rPr lang="en-US" sz="2000" b="1">
                <a:solidFill>
                  <a:srgbClr val="00B050"/>
                </a:solidFill>
                <a:latin typeface="Courier New" panose="02070309020205020404" pitchFamily="49" charset="0"/>
                <a:cs typeface="Courier New" panose="02070309020205020404" pitchFamily="49" charset="0"/>
              </a:rPr>
              <a:t>std::is_sorted(v.begin(), v.end())</a:t>
            </a:r>
            <a:r>
              <a:rPr lang="en-US" sz="2000">
                <a:latin typeface="Courier New" panose="02070309020205020404" pitchFamily="49" charset="0"/>
                <a:cs typeface="Courier New" panose="02070309020205020404" pitchFamily="49" charset="0"/>
              </a:rPr>
              <a:t>);</a:t>
            </a:r>
          </a:p>
          <a:p>
            <a:pPr>
              <a:buFont typeface="Wingdings" panose="05000000000000000000" pitchFamily="2" charset="2"/>
              <a:buChar char="Ø"/>
            </a:pPr>
            <a:endParaRPr lang="en-US" sz="4000"/>
          </a:p>
          <a:p>
            <a:pPr marL="0" indent="0">
              <a:buNone/>
            </a:pPr>
            <a:endParaRPr lang="en-US" sz="4000"/>
          </a:p>
          <a:p>
            <a:pPr marL="0" indent="0">
              <a:buNone/>
            </a:pPr>
            <a:endParaRPr lang="en-US" sz="3600">
              <a:latin typeface="Courier New" panose="02070309020205020404" pitchFamily="49" charset="0"/>
              <a:cs typeface="Courier New" panose="02070309020205020404" pitchFamily="49" charset="0"/>
            </a:endParaRPr>
          </a:p>
        </p:txBody>
      </p:sp>
      <p:grpSp>
        <p:nvGrpSpPr>
          <p:cNvPr id="7" name="Group 6">
            <a:extLst>
              <a:ext uri="{FF2B5EF4-FFF2-40B4-BE49-F238E27FC236}">
                <a16:creationId xmlns:a16="http://schemas.microsoft.com/office/drawing/2014/main" id="{140DE7D0-6909-475B-AD39-25AAFFB56DC0}"/>
              </a:ext>
            </a:extLst>
          </p:cNvPr>
          <p:cNvGrpSpPr/>
          <p:nvPr/>
        </p:nvGrpSpPr>
        <p:grpSpPr>
          <a:xfrm>
            <a:off x="2513613" y="3123542"/>
            <a:ext cx="2743200" cy="2743200"/>
            <a:chOff x="8620124" y="2724149"/>
            <a:chExt cx="2743200" cy="2743200"/>
          </a:xfrm>
        </p:grpSpPr>
        <p:sp>
          <p:nvSpPr>
            <p:cNvPr id="3" name="Oval 2">
              <a:extLst>
                <a:ext uri="{FF2B5EF4-FFF2-40B4-BE49-F238E27FC236}">
                  <a16:creationId xmlns:a16="http://schemas.microsoft.com/office/drawing/2014/main" id="{F9D778BA-1426-4B6D-B942-1CCCA93E4FFC}"/>
                </a:ext>
              </a:extLst>
            </p:cNvPr>
            <p:cNvSpPr/>
            <p:nvPr/>
          </p:nvSpPr>
          <p:spPr>
            <a:xfrm>
              <a:off x="8620124" y="2724149"/>
              <a:ext cx="2743200" cy="2743200"/>
            </a:xfrm>
            <a:prstGeom prst="ellipse">
              <a:avLst/>
            </a:prstGeom>
            <a:noFill/>
            <a:ln w="2286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EA970FEF-E3AF-4CFD-9A5E-83FD70F01102}"/>
                </a:ext>
              </a:extLst>
            </p:cNvPr>
            <p:cNvCxnSpPr>
              <a:stCxn id="3" idx="1"/>
              <a:endCxn id="3" idx="5"/>
            </p:cNvCxnSpPr>
            <p:nvPr/>
          </p:nvCxnSpPr>
          <p:spPr>
            <a:xfrm>
              <a:off x="9021856" y="3125881"/>
              <a:ext cx="1939736" cy="1939736"/>
            </a:xfrm>
            <a:prstGeom prst="line">
              <a:avLst/>
            </a:prstGeom>
            <a:ln w="2286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8" name="Thought Bubble: Cloud 7">
            <a:extLst>
              <a:ext uri="{FF2B5EF4-FFF2-40B4-BE49-F238E27FC236}">
                <a16:creationId xmlns:a16="http://schemas.microsoft.com/office/drawing/2014/main" id="{B6986001-2DF1-42FD-B25C-A1C12587F9BC}"/>
              </a:ext>
            </a:extLst>
          </p:cNvPr>
          <p:cNvSpPr/>
          <p:nvPr/>
        </p:nvSpPr>
        <p:spPr>
          <a:xfrm>
            <a:off x="7677150" y="2486025"/>
            <a:ext cx="4152900" cy="1724025"/>
          </a:xfrm>
          <a:prstGeom prst="cloudCallout">
            <a:avLst>
              <a:gd name="adj1" fmla="val -71750"/>
              <a:gd name="adj2" fmla="val 90124"/>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rgbClr val="FFFF00"/>
                </a:solidFill>
              </a:rPr>
              <a:t>This function </a:t>
            </a:r>
          </a:p>
          <a:p>
            <a:pPr algn="ctr"/>
            <a:r>
              <a:rPr lang="en-US" sz="2800">
                <a:solidFill>
                  <a:srgbClr val="FFFF00"/>
                </a:solidFill>
              </a:rPr>
              <a:t>might modify </a:t>
            </a:r>
          </a:p>
          <a:p>
            <a:pPr algn="ctr"/>
            <a:r>
              <a:rPr lang="en-US" sz="2800">
                <a:solidFill>
                  <a:srgbClr val="FFFF00"/>
                </a:solidFill>
              </a:rPr>
              <a:t>its argument!</a:t>
            </a:r>
          </a:p>
        </p:txBody>
      </p:sp>
      <p:sp>
        <p:nvSpPr>
          <p:cNvPr id="4" name="Thought Bubble: Cloud 3">
            <a:extLst>
              <a:ext uri="{FF2B5EF4-FFF2-40B4-BE49-F238E27FC236}">
                <a16:creationId xmlns:a16="http://schemas.microsoft.com/office/drawing/2014/main" id="{209D186B-05CA-44F9-8FC4-78F10F793E74}"/>
              </a:ext>
            </a:extLst>
          </p:cNvPr>
          <p:cNvSpPr/>
          <p:nvPr/>
        </p:nvSpPr>
        <p:spPr>
          <a:xfrm>
            <a:off x="9086851" y="5240002"/>
            <a:ext cx="2809874" cy="507165"/>
          </a:xfrm>
          <a:prstGeom prst="cloudCallout">
            <a:avLst>
              <a:gd name="adj1" fmla="val -108285"/>
              <a:gd name="adj2" fmla="val 13950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Keepin’ it </a:t>
            </a:r>
            <a:r>
              <a:rPr lang="en-US">
                <a:latin typeface="Courier New" panose="02070309020205020404" pitchFamily="49" charset="0"/>
                <a:cs typeface="Courier New" panose="02070309020205020404" pitchFamily="49" charset="0"/>
              </a:rPr>
              <a:t>const</a:t>
            </a:r>
          </a:p>
        </p:txBody>
      </p:sp>
      <p:sp>
        <p:nvSpPr>
          <p:cNvPr id="9" name="Slide Number Placeholder 8">
            <a:extLst>
              <a:ext uri="{FF2B5EF4-FFF2-40B4-BE49-F238E27FC236}">
                <a16:creationId xmlns:a16="http://schemas.microsoft.com/office/drawing/2014/main" id="{FCEC550D-24DC-65FC-8683-D07407684706}"/>
              </a:ext>
            </a:extLst>
          </p:cNvPr>
          <p:cNvSpPr>
            <a:spLocks noGrp="1"/>
          </p:cNvSpPr>
          <p:nvPr>
            <p:ph type="sldNum" sz="quarter" idx="12"/>
          </p:nvPr>
        </p:nvSpPr>
        <p:spPr/>
        <p:txBody>
          <a:bodyPr/>
          <a:lstStyle/>
          <a:p>
            <a:fld id="{0BDE28F9-DF4C-4421-9B70-DBE64F175828}" type="slidenum">
              <a:rPr lang="en-US" smtClean="0"/>
              <a:t>112</a:t>
            </a:fld>
            <a:endParaRPr lang="en-US"/>
          </a:p>
        </p:txBody>
      </p:sp>
    </p:spTree>
    <p:extLst>
      <p:ext uri="{BB962C8B-B14F-4D97-AF65-F5344CB8AC3E}">
        <p14:creationId xmlns:p14="http://schemas.microsoft.com/office/powerpoint/2010/main" val="4249817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9"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4B434EBC-C083-46B3-80F9-11423F564FFD}"/>
              </a:ext>
            </a:extLst>
          </p:cNvPr>
          <p:cNvSpPr/>
          <p:nvPr/>
        </p:nvSpPr>
        <p:spPr>
          <a:xfrm>
            <a:off x="4414345" y="4656082"/>
            <a:ext cx="1208689" cy="515007"/>
          </a:xfrm>
          <a:prstGeom prst="ellipse">
            <a:avLst/>
          </a:prstGeom>
          <a:solidFill>
            <a:schemeClr val="accent4">
              <a:lumMod val="20000"/>
              <a:lumOff val="8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35150"/>
            <a:ext cx="10639425" cy="4756150"/>
          </a:xfrm>
        </p:spPr>
        <p:txBody>
          <a:bodyPr>
            <a:normAutofit/>
          </a:bodyPr>
          <a:lstStyle/>
          <a:p>
            <a:pPr marL="0" indent="0">
              <a:buNone/>
            </a:pPr>
            <a:r>
              <a:rPr lang="en-US" sz="4400" i="1" dirty="0"/>
              <a:t>Controversial</a:t>
            </a:r>
            <a:r>
              <a:rPr lang="en-US" sz="4400" dirty="0"/>
              <a:t> C++26 Contracts MVP Feature</a:t>
            </a:r>
          </a:p>
          <a:p>
            <a:pPr>
              <a:buFont typeface="Wingdings" panose="05000000000000000000" pitchFamily="2" charset="2"/>
              <a:buChar char="Ø"/>
            </a:pPr>
            <a:r>
              <a:rPr lang="en-US" sz="4000" dirty="0">
                <a:cs typeface="Courier New" panose="02070309020205020404" pitchFamily="49" charset="0"/>
              </a:rPr>
              <a:t> </a:t>
            </a:r>
            <a:r>
              <a:rPr lang="en-US" sz="4000" dirty="0">
                <a:latin typeface="Courier New" panose="02070309020205020404" pitchFamily="49" charset="0"/>
                <a:cs typeface="Courier New" panose="02070309020205020404" pitchFamily="49" charset="0"/>
              </a:rPr>
              <a:t>const</a:t>
            </a:r>
            <a:r>
              <a:rPr lang="en-US" sz="4000" dirty="0"/>
              <a:t>-</a:t>
            </a:r>
            <a:r>
              <a:rPr lang="en-US" sz="4000" dirty="0" err="1"/>
              <a:t>ification</a:t>
            </a:r>
            <a:endParaRPr lang="en-US" sz="4000" dirty="0"/>
          </a:p>
          <a:p>
            <a:pPr marL="0" indent="0">
              <a:buNone/>
            </a:pP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const-correctness bug</a:t>
            </a:r>
          </a:p>
          <a:p>
            <a:pPr marL="0" indent="0">
              <a:buNone/>
            </a:pPr>
            <a:r>
              <a:rPr lang="en-US" sz="2000" dirty="0">
                <a:latin typeface="Courier New" panose="02070309020205020404" pitchFamily="49" charset="0"/>
                <a:cs typeface="Courier New" panose="02070309020205020404" pitchFamily="49" charset="0"/>
              </a:rPr>
              <a:t>class </a:t>
            </a:r>
            <a:r>
              <a:rPr lang="en-US" sz="2000" dirty="0" err="1">
                <a:latin typeface="Courier New" panose="02070309020205020404" pitchFamily="49" charset="0"/>
                <a:cs typeface="Courier New" panose="02070309020205020404" pitchFamily="49" charset="0"/>
              </a:rPr>
              <a:t>MyIntVector</a:t>
            </a:r>
            <a:r>
              <a:rPr lang="en-US" sz="2000" dirty="0">
                <a:latin typeface="Courier New" panose="02070309020205020404" pitchFamily="49" charset="0"/>
                <a:cs typeface="Courier New" panose="02070309020205020404" pitchFamily="49" charset="0"/>
              </a:rPr>
              <a:t> {</a:t>
            </a:r>
          </a:p>
          <a:p>
            <a:pPr marL="0" indent="0">
              <a:buNone/>
            </a:pPr>
            <a:r>
              <a:rPr lang="en-US" sz="2000" dirty="0">
                <a:latin typeface="Courier New" panose="02070309020205020404" pitchFamily="49" charset="0"/>
                <a:cs typeface="Courier New" panose="02070309020205020404" pitchFamily="49" charset="0"/>
              </a:rPr>
              <a:t>  //  …</a:t>
            </a:r>
          </a:p>
          <a:p>
            <a:pPr marL="0" indent="0">
              <a:buNone/>
            </a:pPr>
            <a:r>
              <a:rPr lang="en-US" sz="2000" dirty="0">
                <a:latin typeface="Courier New" panose="02070309020205020404" pitchFamily="49" charset="0"/>
                <a:cs typeface="Courier New" panose="02070309020205020404" pitchFamily="49" charset="0"/>
              </a:rPr>
              <a:t>  bool contains(int </a:t>
            </a:r>
            <a:r>
              <a:rPr lang="en-US" sz="2000" dirty="0" err="1">
                <a:latin typeface="Courier New" panose="02070309020205020404" pitchFamily="49" charset="0"/>
                <a:cs typeface="Courier New" panose="02070309020205020404" pitchFamily="49" charset="0"/>
              </a:rPr>
              <a:t>i</a:t>
            </a:r>
            <a:r>
              <a:rPr lang="en-US" sz="2000" dirty="0">
                <a:latin typeface="Courier New" panose="02070309020205020404" pitchFamily="49" charset="0"/>
                <a:cs typeface="Courier New" panose="02070309020205020404" pitchFamily="49" charset="0"/>
              </a:rPr>
              <a:t>);</a:t>
            </a:r>
          </a:p>
          <a:p>
            <a:pPr marL="0" indent="0">
              <a:buNone/>
            </a:pPr>
            <a:r>
              <a:rPr lang="en-US" sz="2000" dirty="0">
                <a:latin typeface="Courier New" panose="02070309020205020404" pitchFamily="49" charset="0"/>
                <a:cs typeface="Courier New" panose="02070309020205020404" pitchFamily="49" charset="0"/>
              </a:rPr>
              <a:t>};</a:t>
            </a:r>
          </a:p>
          <a:p>
            <a:pPr marL="0" indent="0">
              <a:buNone/>
            </a:pPr>
            <a:r>
              <a:rPr lang="en-US" sz="2000" dirty="0">
                <a:latin typeface="Courier New" panose="02070309020205020404" pitchFamily="49" charset="0"/>
                <a:cs typeface="Courier New" panose="02070309020205020404" pitchFamily="49" charset="0"/>
              </a:rPr>
              <a:t>void f(</a:t>
            </a:r>
            <a:r>
              <a:rPr lang="en-US" sz="2000" dirty="0" err="1">
                <a:latin typeface="Courier New" panose="02070309020205020404" pitchFamily="49" charset="0"/>
                <a:cs typeface="Courier New" panose="02070309020205020404" pitchFamily="49" charset="0"/>
              </a:rPr>
              <a:t>MyIntVector</a:t>
            </a:r>
            <a:r>
              <a:rPr lang="en-US" sz="2000" dirty="0">
                <a:latin typeface="Courier New" panose="02070309020205020404" pitchFamily="49" charset="0"/>
                <a:cs typeface="Courier New" panose="02070309020205020404" pitchFamily="49" charset="0"/>
              </a:rPr>
              <a:t>&amp; v)  pre(</a:t>
            </a:r>
            <a:r>
              <a:rPr lang="en-US" sz="2000" dirty="0" err="1">
                <a:latin typeface="Courier New" panose="02070309020205020404" pitchFamily="49" charset="0"/>
                <a:cs typeface="Courier New" panose="02070309020205020404" pitchFamily="49" charset="0"/>
              </a:rPr>
              <a:t>v.contains</a:t>
            </a:r>
            <a:r>
              <a:rPr lang="en-US" sz="2000" dirty="0">
                <a:latin typeface="Courier New" panose="02070309020205020404" pitchFamily="49" charset="0"/>
                <a:cs typeface="Courier New" panose="02070309020205020404" pitchFamily="49" charset="0"/>
              </a:rPr>
              <a:t>(7));</a:t>
            </a:r>
            <a:endParaRPr lang="en-US" sz="4000" dirty="0"/>
          </a:p>
          <a:p>
            <a:pPr marL="0" indent="0">
              <a:buNone/>
            </a:pPr>
            <a:endParaRPr lang="en-US" sz="4000" dirty="0"/>
          </a:p>
          <a:p>
            <a:pPr marL="0" indent="0">
              <a:buNone/>
            </a:pPr>
            <a:endParaRPr lang="en-US" sz="3600" dirty="0">
              <a:latin typeface="Courier New" panose="02070309020205020404" pitchFamily="49" charset="0"/>
              <a:cs typeface="Courier New" panose="02070309020205020404" pitchFamily="49" charset="0"/>
            </a:endParaRPr>
          </a:p>
        </p:txBody>
      </p:sp>
      <p:sp>
        <p:nvSpPr>
          <p:cNvPr id="6" name="Thought Bubble: Cloud 5">
            <a:extLst>
              <a:ext uri="{FF2B5EF4-FFF2-40B4-BE49-F238E27FC236}">
                <a16:creationId xmlns:a16="http://schemas.microsoft.com/office/drawing/2014/main" id="{34F8563C-6A20-4F15-8421-C23B96E96BB1}"/>
              </a:ext>
            </a:extLst>
          </p:cNvPr>
          <p:cNvSpPr/>
          <p:nvPr/>
        </p:nvSpPr>
        <p:spPr>
          <a:xfrm>
            <a:off x="6572249" y="2838450"/>
            <a:ext cx="4162425" cy="1304926"/>
          </a:xfrm>
          <a:prstGeom prst="cloudCallout">
            <a:avLst>
              <a:gd name="adj1" fmla="val -73443"/>
              <a:gd name="adj2" fmla="val 914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Courier New" panose="02070309020205020404" pitchFamily="49" charset="0"/>
                <a:cs typeface="Courier New" panose="02070309020205020404" pitchFamily="49" charset="0"/>
              </a:rPr>
              <a:t>const</a:t>
            </a:r>
            <a:r>
              <a:rPr lang="en-US" sz="2400"/>
              <a:t>-correctness bug in library</a:t>
            </a:r>
          </a:p>
        </p:txBody>
      </p:sp>
      <p:sp>
        <p:nvSpPr>
          <p:cNvPr id="3" name="Slide Number Placeholder 2">
            <a:extLst>
              <a:ext uri="{FF2B5EF4-FFF2-40B4-BE49-F238E27FC236}">
                <a16:creationId xmlns:a16="http://schemas.microsoft.com/office/drawing/2014/main" id="{4F151E67-4861-A93D-F090-806E844E05B5}"/>
              </a:ext>
            </a:extLst>
          </p:cNvPr>
          <p:cNvSpPr>
            <a:spLocks noGrp="1"/>
          </p:cNvSpPr>
          <p:nvPr>
            <p:ph type="sldNum" sz="quarter" idx="12"/>
          </p:nvPr>
        </p:nvSpPr>
        <p:spPr/>
        <p:txBody>
          <a:bodyPr/>
          <a:lstStyle/>
          <a:p>
            <a:fld id="{0BDE28F9-DF4C-4421-9B70-DBE64F175828}" type="slidenum">
              <a:rPr lang="en-US" smtClean="0"/>
              <a:t>113</a:t>
            </a:fld>
            <a:endParaRPr lang="en-US"/>
          </a:p>
        </p:txBody>
      </p:sp>
    </p:spTree>
    <p:extLst>
      <p:ext uri="{BB962C8B-B14F-4D97-AF65-F5344CB8AC3E}">
        <p14:creationId xmlns:p14="http://schemas.microsoft.com/office/powerpoint/2010/main" val="169103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3191C9B2-6909-4DC6-87E7-5D1957A07BC0}"/>
              </a:ext>
            </a:extLst>
          </p:cNvPr>
          <p:cNvSpPr/>
          <p:nvPr/>
        </p:nvSpPr>
        <p:spPr>
          <a:xfrm>
            <a:off x="4414345" y="4656082"/>
            <a:ext cx="1208689" cy="515007"/>
          </a:xfrm>
          <a:prstGeom prst="ellipse">
            <a:avLst/>
          </a:prstGeom>
          <a:solidFill>
            <a:schemeClr val="accent4">
              <a:lumMod val="20000"/>
              <a:lumOff val="8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35150"/>
            <a:ext cx="10639425" cy="4756150"/>
          </a:xfrm>
        </p:spPr>
        <p:txBody>
          <a:bodyPr>
            <a:normAutofit/>
          </a:bodyPr>
          <a:lstStyle/>
          <a:p>
            <a:pPr marL="0" indent="0">
              <a:buNone/>
            </a:pPr>
            <a:r>
              <a:rPr lang="en-US" sz="4400" i="1" dirty="0"/>
              <a:t>Controversial</a:t>
            </a:r>
            <a:r>
              <a:rPr lang="en-US" sz="4400" dirty="0"/>
              <a:t> C++26 Contracts MVP Feature</a:t>
            </a:r>
          </a:p>
          <a:p>
            <a:pPr>
              <a:buFont typeface="Wingdings" panose="05000000000000000000" pitchFamily="2" charset="2"/>
              <a:buChar char="Ø"/>
            </a:pPr>
            <a:r>
              <a:rPr lang="en-US" sz="4000" dirty="0">
                <a:cs typeface="Courier New" panose="02070309020205020404" pitchFamily="49" charset="0"/>
              </a:rPr>
              <a:t> </a:t>
            </a:r>
            <a:r>
              <a:rPr lang="en-US" sz="4000" dirty="0">
                <a:latin typeface="Courier New" panose="02070309020205020404" pitchFamily="49" charset="0"/>
                <a:cs typeface="Courier New" panose="02070309020205020404" pitchFamily="49" charset="0"/>
              </a:rPr>
              <a:t>const</a:t>
            </a:r>
            <a:r>
              <a:rPr lang="en-US" sz="4000" dirty="0"/>
              <a:t>-</a:t>
            </a:r>
            <a:r>
              <a:rPr lang="en-US" sz="4000" dirty="0" err="1"/>
              <a:t>ification</a:t>
            </a:r>
            <a:endParaRPr lang="en-US" sz="4000" dirty="0"/>
          </a:p>
          <a:p>
            <a:pPr marL="0" indent="0">
              <a:buNone/>
            </a:pP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const-correctness bug</a:t>
            </a:r>
          </a:p>
          <a:p>
            <a:pPr marL="0" indent="0">
              <a:buNone/>
            </a:pPr>
            <a:r>
              <a:rPr lang="en-US" sz="2000" dirty="0">
                <a:latin typeface="Courier New" panose="02070309020205020404" pitchFamily="49" charset="0"/>
                <a:cs typeface="Courier New" panose="02070309020205020404" pitchFamily="49" charset="0"/>
              </a:rPr>
              <a:t>class </a:t>
            </a:r>
            <a:r>
              <a:rPr lang="en-US" sz="2000" dirty="0" err="1">
                <a:latin typeface="Courier New" panose="02070309020205020404" pitchFamily="49" charset="0"/>
                <a:cs typeface="Courier New" panose="02070309020205020404" pitchFamily="49" charset="0"/>
              </a:rPr>
              <a:t>MyIntVector</a:t>
            </a:r>
            <a:r>
              <a:rPr lang="en-US" sz="2000" dirty="0">
                <a:latin typeface="Courier New" panose="02070309020205020404" pitchFamily="49" charset="0"/>
                <a:cs typeface="Courier New" panose="02070309020205020404" pitchFamily="49" charset="0"/>
              </a:rPr>
              <a:t> {</a:t>
            </a:r>
          </a:p>
          <a:p>
            <a:pPr marL="0" indent="0">
              <a:buNone/>
            </a:pPr>
            <a:r>
              <a:rPr lang="en-US" sz="2000" dirty="0">
                <a:latin typeface="Courier New" panose="02070309020205020404" pitchFamily="49" charset="0"/>
                <a:cs typeface="Courier New" panose="02070309020205020404" pitchFamily="49" charset="0"/>
              </a:rPr>
              <a:t>  //  …</a:t>
            </a:r>
          </a:p>
          <a:p>
            <a:pPr marL="0" indent="0">
              <a:buNone/>
            </a:pPr>
            <a:r>
              <a:rPr lang="en-US" sz="2000" dirty="0">
                <a:latin typeface="Courier New" panose="02070309020205020404" pitchFamily="49" charset="0"/>
                <a:cs typeface="Courier New" panose="02070309020205020404" pitchFamily="49" charset="0"/>
              </a:rPr>
              <a:t>  bool contains(int </a:t>
            </a:r>
            <a:r>
              <a:rPr lang="en-US" sz="2000" dirty="0" err="1">
                <a:latin typeface="Courier New" panose="02070309020205020404" pitchFamily="49" charset="0"/>
                <a:cs typeface="Courier New" panose="02070309020205020404" pitchFamily="49" charset="0"/>
              </a:rPr>
              <a:t>i</a:t>
            </a:r>
            <a:r>
              <a:rPr lang="en-US" sz="2000" dirty="0">
                <a:latin typeface="Courier New" panose="02070309020205020404" pitchFamily="49" charset="0"/>
                <a:cs typeface="Courier New" panose="02070309020205020404" pitchFamily="49" charset="0"/>
              </a:rPr>
              <a:t>) </a:t>
            </a:r>
            <a:r>
              <a:rPr lang="en-US" sz="2000" b="1" dirty="0">
                <a:solidFill>
                  <a:srgbClr val="00B050"/>
                </a:solidFill>
                <a:latin typeface="Courier New" panose="02070309020205020404" pitchFamily="49" charset="0"/>
                <a:cs typeface="Courier New" panose="02070309020205020404" pitchFamily="49" charset="0"/>
              </a:rPr>
              <a:t>const</a:t>
            </a:r>
            <a:r>
              <a:rPr lang="en-US" sz="2000" dirty="0">
                <a:latin typeface="Courier New" panose="02070309020205020404" pitchFamily="49" charset="0"/>
                <a:cs typeface="Courier New" panose="02070309020205020404" pitchFamily="49" charset="0"/>
              </a:rPr>
              <a:t>;</a:t>
            </a:r>
          </a:p>
          <a:p>
            <a:pPr marL="0" indent="0">
              <a:buNone/>
            </a:pPr>
            <a:r>
              <a:rPr lang="en-US" sz="2000" dirty="0">
                <a:latin typeface="Courier New" panose="02070309020205020404" pitchFamily="49" charset="0"/>
                <a:cs typeface="Courier New" panose="02070309020205020404" pitchFamily="49" charset="0"/>
              </a:rPr>
              <a:t>};</a:t>
            </a:r>
          </a:p>
          <a:p>
            <a:pPr marL="0" indent="0">
              <a:buNone/>
            </a:pPr>
            <a:r>
              <a:rPr lang="en-US" sz="2000" dirty="0">
                <a:latin typeface="Courier New" panose="02070309020205020404" pitchFamily="49" charset="0"/>
                <a:cs typeface="Courier New" panose="02070309020205020404" pitchFamily="49" charset="0"/>
              </a:rPr>
              <a:t>void f(</a:t>
            </a:r>
            <a:r>
              <a:rPr lang="en-US" sz="2000" dirty="0" err="1">
                <a:latin typeface="Courier New" panose="02070309020205020404" pitchFamily="49" charset="0"/>
                <a:cs typeface="Courier New" panose="02070309020205020404" pitchFamily="49" charset="0"/>
              </a:rPr>
              <a:t>MyIntVector</a:t>
            </a:r>
            <a:r>
              <a:rPr lang="en-US" sz="2000" dirty="0">
                <a:latin typeface="Courier New" panose="02070309020205020404" pitchFamily="49" charset="0"/>
                <a:cs typeface="Courier New" panose="02070309020205020404" pitchFamily="49" charset="0"/>
              </a:rPr>
              <a:t>&amp; v)  pre(</a:t>
            </a:r>
            <a:r>
              <a:rPr lang="en-US" sz="2000" dirty="0" err="1">
                <a:latin typeface="Courier New" panose="02070309020205020404" pitchFamily="49" charset="0"/>
                <a:cs typeface="Courier New" panose="02070309020205020404" pitchFamily="49" charset="0"/>
              </a:rPr>
              <a:t>v.contains</a:t>
            </a:r>
            <a:r>
              <a:rPr lang="en-US" sz="2000" dirty="0">
                <a:latin typeface="Courier New" panose="02070309020205020404" pitchFamily="49" charset="0"/>
                <a:cs typeface="Courier New" panose="02070309020205020404" pitchFamily="49" charset="0"/>
              </a:rPr>
              <a:t>(7));</a:t>
            </a:r>
            <a:endParaRPr lang="en-US" sz="4000" dirty="0"/>
          </a:p>
          <a:p>
            <a:pPr marL="0" indent="0">
              <a:buNone/>
            </a:pPr>
            <a:endParaRPr lang="en-US" sz="4000" dirty="0"/>
          </a:p>
          <a:p>
            <a:pPr marL="0" indent="0">
              <a:buNone/>
            </a:pPr>
            <a:endParaRPr lang="en-US" sz="3600" dirty="0">
              <a:latin typeface="Courier New" panose="02070309020205020404" pitchFamily="49" charset="0"/>
              <a:cs typeface="Courier New" panose="02070309020205020404" pitchFamily="49" charset="0"/>
            </a:endParaRPr>
          </a:p>
        </p:txBody>
      </p:sp>
      <p:sp>
        <p:nvSpPr>
          <p:cNvPr id="6" name="Thought Bubble: Cloud 5">
            <a:extLst>
              <a:ext uri="{FF2B5EF4-FFF2-40B4-BE49-F238E27FC236}">
                <a16:creationId xmlns:a16="http://schemas.microsoft.com/office/drawing/2014/main" id="{52CC57D6-9ABC-4434-805D-C6F8CC0398B5}"/>
              </a:ext>
            </a:extLst>
          </p:cNvPr>
          <p:cNvSpPr/>
          <p:nvPr/>
        </p:nvSpPr>
        <p:spPr>
          <a:xfrm>
            <a:off x="6572249" y="2838450"/>
            <a:ext cx="4162425" cy="1304926"/>
          </a:xfrm>
          <a:prstGeom prst="cloudCallout">
            <a:avLst>
              <a:gd name="adj1" fmla="val -73443"/>
              <a:gd name="adj2" fmla="val 914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Courier New" panose="02070309020205020404" pitchFamily="49" charset="0"/>
                <a:cs typeface="Courier New" panose="02070309020205020404" pitchFamily="49" charset="0"/>
              </a:rPr>
              <a:t>const</a:t>
            </a:r>
            <a:r>
              <a:rPr lang="en-US" sz="2400"/>
              <a:t>-correctness bug in library</a:t>
            </a:r>
          </a:p>
        </p:txBody>
      </p:sp>
      <p:sp>
        <p:nvSpPr>
          <p:cNvPr id="4" name="Slide Number Placeholder 3">
            <a:extLst>
              <a:ext uri="{FF2B5EF4-FFF2-40B4-BE49-F238E27FC236}">
                <a16:creationId xmlns:a16="http://schemas.microsoft.com/office/drawing/2014/main" id="{0518D9F5-D0FC-A023-1EFA-3343F01C52D0}"/>
              </a:ext>
            </a:extLst>
          </p:cNvPr>
          <p:cNvSpPr>
            <a:spLocks noGrp="1"/>
          </p:cNvSpPr>
          <p:nvPr>
            <p:ph type="sldNum" sz="quarter" idx="12"/>
          </p:nvPr>
        </p:nvSpPr>
        <p:spPr/>
        <p:txBody>
          <a:bodyPr/>
          <a:lstStyle/>
          <a:p>
            <a:fld id="{0BDE28F9-DF4C-4421-9B70-DBE64F175828}" type="slidenum">
              <a:rPr lang="en-US" smtClean="0"/>
              <a:t>114</a:t>
            </a:fld>
            <a:endParaRPr lang="en-US"/>
          </a:p>
        </p:txBody>
      </p:sp>
    </p:spTree>
    <p:extLst>
      <p:ext uri="{BB962C8B-B14F-4D97-AF65-F5344CB8AC3E}">
        <p14:creationId xmlns:p14="http://schemas.microsoft.com/office/powerpoint/2010/main" val="423127497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35150"/>
            <a:ext cx="10639425" cy="4756150"/>
          </a:xfrm>
        </p:spPr>
        <p:txBody>
          <a:bodyPr>
            <a:normAutofit/>
          </a:bodyPr>
          <a:lstStyle/>
          <a:p>
            <a:pPr marL="0" indent="0">
              <a:buNone/>
            </a:pPr>
            <a:r>
              <a:rPr lang="en-US" sz="4400" i="1"/>
              <a:t>Controversial</a:t>
            </a:r>
            <a:r>
              <a:rPr lang="en-US" sz="4400"/>
              <a:t> C++26 Contracts MVP Feature</a:t>
            </a:r>
          </a:p>
          <a:p>
            <a:pPr>
              <a:buFont typeface="Wingdings" panose="05000000000000000000" pitchFamily="2" charset="2"/>
              <a:buChar char="Ø"/>
            </a:pPr>
            <a:r>
              <a:rPr lang="en-US" sz="4000">
                <a:cs typeface="Courier New" panose="02070309020205020404" pitchFamily="49" charset="0"/>
              </a:rPr>
              <a:t> </a:t>
            </a:r>
            <a:r>
              <a:rPr lang="en-US" sz="4000">
                <a:latin typeface="Courier New" panose="02070309020205020404" pitchFamily="49" charset="0"/>
                <a:cs typeface="Courier New" panose="02070309020205020404" pitchFamily="49" charset="0"/>
              </a:rPr>
              <a:t>const</a:t>
            </a:r>
            <a:r>
              <a:rPr lang="en-US" sz="4000"/>
              <a:t>-ification</a:t>
            </a:r>
          </a:p>
          <a:p>
            <a:pPr marL="0" indent="0">
              <a:buNone/>
            </a:pPr>
            <a:br>
              <a:rPr lang="en-US" sz="2000">
                <a:latin typeface="Courier New" panose="02070309020205020404" pitchFamily="49" charset="0"/>
                <a:cs typeface="Courier New" panose="02070309020205020404" pitchFamily="49" charset="0"/>
              </a:rPr>
            </a:br>
            <a:r>
              <a:rPr lang="en-US" sz="2000" b="1">
                <a:solidFill>
                  <a:schemeClr val="bg1"/>
                </a:solidFill>
                <a:latin typeface="Courier New" panose="02070309020205020404" pitchFamily="49" charset="0"/>
                <a:cs typeface="Courier New" panose="02070309020205020404" pitchFamily="49" charset="0"/>
              </a:rPr>
              <a:t>// some_utility_header.h </a:t>
            </a:r>
          </a:p>
          <a:p>
            <a:pPr marL="0" indent="0">
              <a:buNone/>
            </a:pPr>
            <a:r>
              <a:rPr lang="en-US" sz="2000" b="1">
                <a:solidFill>
                  <a:schemeClr val="bg1"/>
                </a:solidFill>
                <a:latin typeface="Courier New" panose="02070309020205020404" pitchFamily="49" charset="0"/>
                <a:cs typeface="Courier New" panose="02070309020205020404" pitchFamily="49" charset="0"/>
              </a:rPr>
              <a:t>#define UNCONST(x)\ const_cast&lt;std::add_lvalue_reference_t&lt;decltype(x)&gt;&gt;(x)</a:t>
            </a:r>
            <a:br>
              <a:rPr lang="en-US" sz="2000">
                <a:latin typeface="Courier New" panose="02070309020205020404" pitchFamily="49" charset="0"/>
                <a:cs typeface="Courier New" panose="02070309020205020404" pitchFamily="49" charset="0"/>
              </a:rPr>
            </a:br>
            <a:endParaRPr lang="en-US" sz="2000">
              <a:latin typeface="Courier New" panose="02070309020205020404" pitchFamily="49" charset="0"/>
              <a:cs typeface="Courier New" panose="02070309020205020404" pitchFamily="49" charset="0"/>
            </a:endParaRPr>
          </a:p>
          <a:p>
            <a:pPr marL="0" indent="0">
              <a:buNone/>
            </a:pPr>
            <a:r>
              <a:rPr lang="en-US" sz="2000">
                <a:latin typeface="Courier New" panose="02070309020205020404" pitchFamily="49" charset="0"/>
                <a:cs typeface="Courier New" panose="02070309020205020404" pitchFamily="49" charset="0"/>
              </a:rPr>
              <a:t>template &lt;typename K, typename V&gt;</a:t>
            </a:r>
          </a:p>
          <a:p>
            <a:pPr marL="0" indent="0">
              <a:buNone/>
            </a:pPr>
            <a:r>
              <a:rPr lang="en-US" sz="2000">
                <a:latin typeface="Courier New" panose="02070309020205020404" pitchFamily="49" charset="0"/>
                <a:cs typeface="Courier New" panose="02070309020205020404" pitchFamily="49" charset="0"/>
              </a:rPr>
              <a:t>void f(std::map&lt;K,V&gt; &amp;m, const K&amp; key)</a:t>
            </a:r>
          </a:p>
          <a:p>
            <a:pPr marL="0" indent="0">
              <a:buNone/>
            </a:pPr>
            <a:r>
              <a:rPr lang="en-US" sz="2000">
                <a:latin typeface="Courier New" panose="02070309020205020404" pitchFamily="49" charset="0"/>
                <a:cs typeface="Courier New" panose="02070309020205020404" pitchFamily="49" charset="0"/>
              </a:rPr>
              <a:t>  pre( m[key] == V{} );</a:t>
            </a:r>
            <a:endParaRPr lang="en-US" sz="4000"/>
          </a:p>
        </p:txBody>
      </p:sp>
      <p:sp>
        <p:nvSpPr>
          <p:cNvPr id="3" name="Slide Number Placeholder 2">
            <a:extLst>
              <a:ext uri="{FF2B5EF4-FFF2-40B4-BE49-F238E27FC236}">
                <a16:creationId xmlns:a16="http://schemas.microsoft.com/office/drawing/2014/main" id="{14549985-A987-5C01-CA3B-033FEB11359B}"/>
              </a:ext>
            </a:extLst>
          </p:cNvPr>
          <p:cNvSpPr>
            <a:spLocks noGrp="1"/>
          </p:cNvSpPr>
          <p:nvPr>
            <p:ph type="sldNum" sz="quarter" idx="12"/>
          </p:nvPr>
        </p:nvSpPr>
        <p:spPr/>
        <p:txBody>
          <a:bodyPr/>
          <a:lstStyle/>
          <a:p>
            <a:fld id="{0BDE28F9-DF4C-4421-9B70-DBE64F175828}" type="slidenum">
              <a:rPr lang="en-US" smtClean="0"/>
              <a:t>115</a:t>
            </a:fld>
            <a:endParaRPr lang="en-US"/>
          </a:p>
        </p:txBody>
      </p:sp>
    </p:spTree>
    <p:extLst>
      <p:ext uri="{BB962C8B-B14F-4D97-AF65-F5344CB8AC3E}">
        <p14:creationId xmlns:p14="http://schemas.microsoft.com/office/powerpoint/2010/main" val="276312972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35150"/>
            <a:ext cx="10639425" cy="4756150"/>
          </a:xfrm>
        </p:spPr>
        <p:txBody>
          <a:bodyPr>
            <a:normAutofit/>
          </a:bodyPr>
          <a:lstStyle/>
          <a:p>
            <a:pPr marL="0" indent="0">
              <a:buNone/>
            </a:pPr>
            <a:r>
              <a:rPr lang="en-US" sz="4400" i="1"/>
              <a:t>Controversial</a:t>
            </a:r>
            <a:r>
              <a:rPr lang="en-US" sz="4400"/>
              <a:t> C++26 Contracts MVP Feature</a:t>
            </a:r>
          </a:p>
          <a:p>
            <a:pPr>
              <a:buFont typeface="Wingdings" panose="05000000000000000000" pitchFamily="2" charset="2"/>
              <a:buChar char="Ø"/>
            </a:pPr>
            <a:r>
              <a:rPr lang="en-US" sz="4000">
                <a:cs typeface="Courier New" panose="02070309020205020404" pitchFamily="49" charset="0"/>
              </a:rPr>
              <a:t> </a:t>
            </a:r>
            <a:r>
              <a:rPr lang="en-US" sz="4000">
                <a:latin typeface="Courier New" panose="02070309020205020404" pitchFamily="49" charset="0"/>
                <a:cs typeface="Courier New" panose="02070309020205020404" pitchFamily="49" charset="0"/>
              </a:rPr>
              <a:t>const</a:t>
            </a:r>
            <a:r>
              <a:rPr lang="en-US" sz="4000"/>
              <a:t>-ification</a:t>
            </a:r>
          </a:p>
          <a:p>
            <a:pPr marL="0" indent="0">
              <a:buNone/>
            </a:pPr>
            <a:br>
              <a:rPr lang="en-US" sz="2000">
                <a:latin typeface="Courier New" panose="02070309020205020404" pitchFamily="49" charset="0"/>
                <a:cs typeface="Courier New" panose="02070309020205020404" pitchFamily="49" charset="0"/>
              </a:rPr>
            </a:br>
            <a:r>
              <a:rPr lang="en-US" sz="2000" b="1">
                <a:solidFill>
                  <a:schemeClr val="bg1"/>
                </a:solidFill>
                <a:latin typeface="Courier New" panose="02070309020205020404" pitchFamily="49" charset="0"/>
                <a:cs typeface="Courier New" panose="02070309020205020404" pitchFamily="49" charset="0"/>
              </a:rPr>
              <a:t>// some_utility_header.h </a:t>
            </a:r>
          </a:p>
          <a:p>
            <a:pPr marL="0" indent="0">
              <a:buNone/>
            </a:pPr>
            <a:r>
              <a:rPr lang="en-US" sz="2000" b="1">
                <a:solidFill>
                  <a:schemeClr val="bg1"/>
                </a:solidFill>
                <a:latin typeface="Courier New" panose="02070309020205020404" pitchFamily="49" charset="0"/>
                <a:cs typeface="Courier New" panose="02070309020205020404" pitchFamily="49" charset="0"/>
              </a:rPr>
              <a:t>#define UNCONST(x)\ const_cast&lt;std::add_lvalue_reference_t&lt;decltype(x)&gt;&gt;(x)</a:t>
            </a:r>
            <a:br>
              <a:rPr lang="en-US" sz="2000">
                <a:latin typeface="Courier New" panose="02070309020205020404" pitchFamily="49" charset="0"/>
                <a:cs typeface="Courier New" panose="02070309020205020404" pitchFamily="49" charset="0"/>
              </a:rPr>
            </a:br>
            <a:endParaRPr lang="en-US" sz="2000">
              <a:latin typeface="Courier New" panose="02070309020205020404" pitchFamily="49" charset="0"/>
              <a:cs typeface="Courier New" panose="02070309020205020404" pitchFamily="49" charset="0"/>
            </a:endParaRPr>
          </a:p>
          <a:p>
            <a:pPr marL="0" indent="0">
              <a:buNone/>
            </a:pPr>
            <a:r>
              <a:rPr lang="en-US" sz="2000">
                <a:latin typeface="Courier New" panose="02070309020205020404" pitchFamily="49" charset="0"/>
                <a:cs typeface="Courier New" panose="02070309020205020404" pitchFamily="49" charset="0"/>
              </a:rPr>
              <a:t>template &lt;typename K, typename V&gt;</a:t>
            </a:r>
          </a:p>
          <a:p>
            <a:pPr marL="0" indent="0">
              <a:buNone/>
            </a:pPr>
            <a:r>
              <a:rPr lang="en-US" sz="2000">
                <a:latin typeface="Courier New" panose="02070309020205020404" pitchFamily="49" charset="0"/>
                <a:cs typeface="Courier New" panose="02070309020205020404" pitchFamily="49" charset="0"/>
              </a:rPr>
              <a:t>void f(std::map&lt;K,V&gt; &amp;m, const K&amp; key)</a:t>
            </a:r>
          </a:p>
          <a:p>
            <a:pPr marL="0" indent="0">
              <a:buNone/>
            </a:pPr>
            <a:r>
              <a:rPr lang="en-US" sz="2000">
                <a:latin typeface="Courier New" panose="02070309020205020404" pitchFamily="49" charset="0"/>
                <a:cs typeface="Courier New" panose="02070309020205020404" pitchFamily="49" charset="0"/>
              </a:rPr>
              <a:t>  pre( </a:t>
            </a:r>
            <a:r>
              <a:rPr lang="en-US" sz="2000" b="1">
                <a:solidFill>
                  <a:srgbClr val="FF0000"/>
                </a:solidFill>
                <a:latin typeface="Courier New" panose="02070309020205020404" pitchFamily="49" charset="0"/>
                <a:cs typeface="Courier New" panose="02070309020205020404" pitchFamily="49" charset="0"/>
              </a:rPr>
              <a:t>m[key] </a:t>
            </a:r>
            <a:r>
              <a:rPr lang="en-US" sz="2000">
                <a:latin typeface="Courier New" panose="02070309020205020404" pitchFamily="49" charset="0"/>
                <a:cs typeface="Courier New" panose="02070309020205020404" pitchFamily="49" charset="0"/>
              </a:rPr>
              <a:t>== V{} );</a:t>
            </a:r>
            <a:endParaRPr lang="en-US" sz="4000"/>
          </a:p>
        </p:txBody>
      </p:sp>
      <p:sp>
        <p:nvSpPr>
          <p:cNvPr id="3" name="Slide Number Placeholder 2">
            <a:extLst>
              <a:ext uri="{FF2B5EF4-FFF2-40B4-BE49-F238E27FC236}">
                <a16:creationId xmlns:a16="http://schemas.microsoft.com/office/drawing/2014/main" id="{CE63F6CD-EBA0-13AC-A76F-37AF00EA87F3}"/>
              </a:ext>
            </a:extLst>
          </p:cNvPr>
          <p:cNvSpPr>
            <a:spLocks noGrp="1"/>
          </p:cNvSpPr>
          <p:nvPr>
            <p:ph type="sldNum" sz="quarter" idx="12"/>
          </p:nvPr>
        </p:nvSpPr>
        <p:spPr/>
        <p:txBody>
          <a:bodyPr/>
          <a:lstStyle/>
          <a:p>
            <a:fld id="{0BDE28F9-DF4C-4421-9B70-DBE64F175828}" type="slidenum">
              <a:rPr lang="en-US" smtClean="0"/>
              <a:t>116</a:t>
            </a:fld>
            <a:endParaRPr lang="en-US"/>
          </a:p>
        </p:txBody>
      </p:sp>
    </p:spTree>
    <p:extLst>
      <p:ext uri="{BB962C8B-B14F-4D97-AF65-F5344CB8AC3E}">
        <p14:creationId xmlns:p14="http://schemas.microsoft.com/office/powerpoint/2010/main" val="126333097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35150"/>
            <a:ext cx="10639425" cy="4756150"/>
          </a:xfrm>
        </p:spPr>
        <p:txBody>
          <a:bodyPr>
            <a:normAutofit/>
          </a:bodyPr>
          <a:lstStyle/>
          <a:p>
            <a:pPr marL="0" indent="0">
              <a:buNone/>
            </a:pPr>
            <a:r>
              <a:rPr lang="en-US" sz="4400" i="1"/>
              <a:t>Controversial</a:t>
            </a:r>
            <a:r>
              <a:rPr lang="en-US" sz="4400"/>
              <a:t> C++26 Contracts MVP Feature</a:t>
            </a:r>
          </a:p>
          <a:p>
            <a:pPr>
              <a:buFont typeface="Wingdings" panose="05000000000000000000" pitchFamily="2" charset="2"/>
              <a:buChar char="Ø"/>
            </a:pPr>
            <a:r>
              <a:rPr lang="en-US" sz="4000">
                <a:cs typeface="Courier New" panose="02070309020205020404" pitchFamily="49" charset="0"/>
              </a:rPr>
              <a:t> </a:t>
            </a:r>
            <a:r>
              <a:rPr lang="en-US" sz="4000">
                <a:latin typeface="Courier New" panose="02070309020205020404" pitchFamily="49" charset="0"/>
                <a:cs typeface="Courier New" panose="02070309020205020404" pitchFamily="49" charset="0"/>
              </a:rPr>
              <a:t>const</a:t>
            </a:r>
            <a:r>
              <a:rPr lang="en-US" sz="4000"/>
              <a:t>-ification</a:t>
            </a:r>
          </a:p>
          <a:p>
            <a:pPr marL="0" indent="0">
              <a:buNone/>
            </a:pPr>
            <a:br>
              <a:rPr lang="en-US" sz="2000">
                <a:latin typeface="Courier New" panose="02070309020205020404" pitchFamily="49" charset="0"/>
                <a:cs typeface="Courier New" panose="02070309020205020404" pitchFamily="49" charset="0"/>
              </a:rPr>
            </a:br>
            <a:r>
              <a:rPr lang="en-US" sz="2000" b="1">
                <a:solidFill>
                  <a:schemeClr val="bg1"/>
                </a:solidFill>
                <a:latin typeface="Courier New" panose="02070309020205020404" pitchFamily="49" charset="0"/>
                <a:cs typeface="Courier New" panose="02070309020205020404" pitchFamily="49" charset="0"/>
              </a:rPr>
              <a:t>// some_utility_header.h </a:t>
            </a:r>
          </a:p>
          <a:p>
            <a:pPr marL="0" indent="0">
              <a:buNone/>
            </a:pPr>
            <a:r>
              <a:rPr lang="en-US" sz="2000" b="1">
                <a:solidFill>
                  <a:schemeClr val="bg1"/>
                </a:solidFill>
                <a:latin typeface="Courier New" panose="02070309020205020404" pitchFamily="49" charset="0"/>
                <a:cs typeface="Courier New" panose="02070309020205020404" pitchFamily="49" charset="0"/>
              </a:rPr>
              <a:t>#define UNCONST(x)\ const_cast&lt;std::add_lvalue_reference_t&lt;decltype(x)&gt;&gt;(x)</a:t>
            </a:r>
            <a:br>
              <a:rPr lang="en-US" sz="2000">
                <a:latin typeface="Courier New" panose="02070309020205020404" pitchFamily="49" charset="0"/>
                <a:cs typeface="Courier New" panose="02070309020205020404" pitchFamily="49" charset="0"/>
              </a:rPr>
            </a:br>
            <a:endParaRPr lang="en-US" sz="2000">
              <a:latin typeface="Courier New" panose="02070309020205020404" pitchFamily="49" charset="0"/>
              <a:cs typeface="Courier New" panose="02070309020205020404" pitchFamily="49" charset="0"/>
            </a:endParaRPr>
          </a:p>
          <a:p>
            <a:pPr marL="0" indent="0">
              <a:buNone/>
            </a:pPr>
            <a:r>
              <a:rPr lang="en-US" sz="2000">
                <a:latin typeface="Courier New" panose="02070309020205020404" pitchFamily="49" charset="0"/>
                <a:cs typeface="Courier New" panose="02070309020205020404" pitchFamily="49" charset="0"/>
              </a:rPr>
              <a:t>template &lt;typename K, typename V&gt;</a:t>
            </a:r>
          </a:p>
          <a:p>
            <a:pPr marL="0" indent="0">
              <a:buNone/>
            </a:pPr>
            <a:r>
              <a:rPr lang="en-US" sz="2000">
                <a:latin typeface="Courier New" panose="02070309020205020404" pitchFamily="49" charset="0"/>
                <a:cs typeface="Courier New" panose="02070309020205020404" pitchFamily="49" charset="0"/>
              </a:rPr>
              <a:t>void f(std::map&lt;K,V&gt; &amp;m, const K&amp; key)</a:t>
            </a:r>
          </a:p>
          <a:p>
            <a:pPr marL="0" indent="0">
              <a:buNone/>
            </a:pPr>
            <a:r>
              <a:rPr lang="en-US" sz="2000">
                <a:latin typeface="Courier New" panose="02070309020205020404" pitchFamily="49" charset="0"/>
                <a:cs typeface="Courier New" panose="02070309020205020404" pitchFamily="49" charset="0"/>
              </a:rPr>
              <a:t>  pre( </a:t>
            </a:r>
            <a:r>
              <a:rPr lang="en-US" sz="2000" b="1">
                <a:solidFill>
                  <a:srgbClr val="00B050"/>
                </a:solidFill>
                <a:latin typeface="Courier New" panose="02070309020205020404" pitchFamily="49" charset="0"/>
                <a:cs typeface="Courier New" panose="02070309020205020404" pitchFamily="49" charset="0"/>
              </a:rPr>
              <a:t>m.contains(key) </a:t>
            </a:r>
            <a:r>
              <a:rPr lang="en-US" sz="2000">
                <a:latin typeface="Courier New" panose="02070309020205020404" pitchFamily="49" charset="0"/>
                <a:cs typeface="Courier New" panose="02070309020205020404" pitchFamily="49" charset="0"/>
              </a:rPr>
              <a:t>&amp;&amp; </a:t>
            </a:r>
            <a:r>
              <a:rPr lang="en-US" sz="2000" b="1">
                <a:solidFill>
                  <a:srgbClr val="FF0000"/>
                </a:solidFill>
                <a:latin typeface="Courier New" panose="02070309020205020404" pitchFamily="49" charset="0"/>
                <a:cs typeface="Courier New" panose="02070309020205020404" pitchFamily="49" charset="0"/>
              </a:rPr>
              <a:t>m[key] </a:t>
            </a:r>
            <a:r>
              <a:rPr lang="en-US" sz="2000">
                <a:latin typeface="Courier New" panose="02070309020205020404" pitchFamily="49" charset="0"/>
                <a:cs typeface="Courier New" panose="02070309020205020404" pitchFamily="49" charset="0"/>
              </a:rPr>
              <a:t>== V{} );</a:t>
            </a:r>
            <a:endParaRPr lang="en-US" sz="4000"/>
          </a:p>
        </p:txBody>
      </p:sp>
      <p:sp>
        <p:nvSpPr>
          <p:cNvPr id="3" name="Slide Number Placeholder 2">
            <a:extLst>
              <a:ext uri="{FF2B5EF4-FFF2-40B4-BE49-F238E27FC236}">
                <a16:creationId xmlns:a16="http://schemas.microsoft.com/office/drawing/2014/main" id="{3B5F2776-A74B-4264-7D2F-BABB0D4B8A0A}"/>
              </a:ext>
            </a:extLst>
          </p:cNvPr>
          <p:cNvSpPr>
            <a:spLocks noGrp="1"/>
          </p:cNvSpPr>
          <p:nvPr>
            <p:ph type="sldNum" sz="quarter" idx="12"/>
          </p:nvPr>
        </p:nvSpPr>
        <p:spPr/>
        <p:txBody>
          <a:bodyPr/>
          <a:lstStyle/>
          <a:p>
            <a:fld id="{0BDE28F9-DF4C-4421-9B70-DBE64F175828}" type="slidenum">
              <a:rPr lang="en-US" smtClean="0"/>
              <a:t>117</a:t>
            </a:fld>
            <a:endParaRPr lang="en-US"/>
          </a:p>
        </p:txBody>
      </p:sp>
    </p:spTree>
    <p:extLst>
      <p:ext uri="{BB962C8B-B14F-4D97-AF65-F5344CB8AC3E}">
        <p14:creationId xmlns:p14="http://schemas.microsoft.com/office/powerpoint/2010/main" val="224194560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35150"/>
            <a:ext cx="10639425" cy="4756150"/>
          </a:xfrm>
        </p:spPr>
        <p:txBody>
          <a:bodyPr>
            <a:normAutofit/>
          </a:bodyPr>
          <a:lstStyle/>
          <a:p>
            <a:pPr marL="0" indent="0">
              <a:buNone/>
            </a:pPr>
            <a:r>
              <a:rPr lang="en-US" sz="4400" i="1"/>
              <a:t>Controversial</a:t>
            </a:r>
            <a:r>
              <a:rPr lang="en-US" sz="4400"/>
              <a:t> C++26 Contracts MVP Feature</a:t>
            </a:r>
          </a:p>
          <a:p>
            <a:pPr>
              <a:buFont typeface="Wingdings" panose="05000000000000000000" pitchFamily="2" charset="2"/>
              <a:buChar char="Ø"/>
            </a:pPr>
            <a:r>
              <a:rPr lang="en-US" sz="4000">
                <a:cs typeface="Courier New" panose="02070309020205020404" pitchFamily="49" charset="0"/>
              </a:rPr>
              <a:t> </a:t>
            </a:r>
            <a:r>
              <a:rPr lang="en-US" sz="4000">
                <a:latin typeface="Courier New" panose="02070309020205020404" pitchFamily="49" charset="0"/>
                <a:cs typeface="Courier New" panose="02070309020205020404" pitchFamily="49" charset="0"/>
              </a:rPr>
              <a:t>const</a:t>
            </a:r>
            <a:r>
              <a:rPr lang="en-US" sz="4000"/>
              <a:t>-ification</a:t>
            </a:r>
          </a:p>
          <a:p>
            <a:pPr marL="0" indent="0">
              <a:buNone/>
            </a:pPr>
            <a:br>
              <a:rPr lang="en-US" sz="2000">
                <a:latin typeface="Courier New" panose="02070309020205020404" pitchFamily="49" charset="0"/>
                <a:cs typeface="Courier New" panose="02070309020205020404" pitchFamily="49" charset="0"/>
              </a:rPr>
            </a:br>
            <a:r>
              <a:rPr lang="en-US" sz="2000" b="1">
                <a:solidFill>
                  <a:srgbClr val="00B050"/>
                </a:solidFill>
                <a:latin typeface="Courier New" panose="02070309020205020404" pitchFamily="49" charset="0"/>
                <a:cs typeface="Courier New" panose="02070309020205020404" pitchFamily="49" charset="0"/>
              </a:rPr>
              <a:t>// some_utility_header.h </a:t>
            </a:r>
          </a:p>
          <a:p>
            <a:pPr marL="0" indent="0">
              <a:buNone/>
            </a:pPr>
            <a:r>
              <a:rPr lang="en-US" sz="2000" b="1">
                <a:solidFill>
                  <a:srgbClr val="00B050"/>
                </a:solidFill>
                <a:latin typeface="Courier New" panose="02070309020205020404" pitchFamily="49" charset="0"/>
                <a:cs typeface="Courier New" panose="02070309020205020404" pitchFamily="49" charset="0"/>
              </a:rPr>
              <a:t>#define UNCONST(x)\ const_cast&lt;std::add_lvalue_reference_t&lt;decltype(x)&gt;&gt;(x)</a:t>
            </a:r>
            <a:br>
              <a:rPr lang="en-US" sz="2000">
                <a:latin typeface="Courier New" panose="02070309020205020404" pitchFamily="49" charset="0"/>
                <a:cs typeface="Courier New" panose="02070309020205020404" pitchFamily="49" charset="0"/>
              </a:rPr>
            </a:br>
            <a:endParaRPr lang="en-US" sz="2000">
              <a:latin typeface="Courier New" panose="02070309020205020404" pitchFamily="49" charset="0"/>
              <a:cs typeface="Courier New" panose="02070309020205020404" pitchFamily="49" charset="0"/>
            </a:endParaRPr>
          </a:p>
          <a:p>
            <a:pPr marL="0" indent="0">
              <a:buNone/>
            </a:pPr>
            <a:r>
              <a:rPr lang="en-US" sz="2000">
                <a:latin typeface="Courier New" panose="02070309020205020404" pitchFamily="49" charset="0"/>
                <a:cs typeface="Courier New" panose="02070309020205020404" pitchFamily="49" charset="0"/>
              </a:rPr>
              <a:t>template &lt;typename K, typename V&gt;</a:t>
            </a:r>
          </a:p>
          <a:p>
            <a:pPr marL="0" indent="0">
              <a:buNone/>
            </a:pPr>
            <a:r>
              <a:rPr lang="en-US" sz="2000">
                <a:latin typeface="Courier New" panose="02070309020205020404" pitchFamily="49" charset="0"/>
                <a:cs typeface="Courier New" panose="02070309020205020404" pitchFamily="49" charset="0"/>
              </a:rPr>
              <a:t>void f(std::map&lt;K,V&gt; &amp;m, const K&amp; key)</a:t>
            </a:r>
          </a:p>
          <a:p>
            <a:pPr marL="0" indent="0">
              <a:buNone/>
            </a:pPr>
            <a:r>
              <a:rPr lang="en-US" sz="2000">
                <a:latin typeface="Courier New" panose="02070309020205020404" pitchFamily="49" charset="0"/>
                <a:cs typeface="Courier New" panose="02070309020205020404" pitchFamily="49" charset="0"/>
              </a:rPr>
              <a:t>  pre( </a:t>
            </a:r>
            <a:r>
              <a:rPr lang="en-US" sz="2000">
                <a:solidFill>
                  <a:srgbClr val="00B050"/>
                </a:solidFill>
                <a:latin typeface="Courier New" panose="02070309020205020404" pitchFamily="49" charset="0"/>
                <a:cs typeface="Courier New" panose="02070309020205020404" pitchFamily="49" charset="0"/>
              </a:rPr>
              <a:t>m.contains(key) </a:t>
            </a:r>
            <a:r>
              <a:rPr lang="en-US" sz="2000">
                <a:latin typeface="Courier New" panose="02070309020205020404" pitchFamily="49" charset="0"/>
                <a:cs typeface="Courier New" panose="02070309020205020404" pitchFamily="49" charset="0"/>
              </a:rPr>
              <a:t>&amp;&amp; </a:t>
            </a:r>
            <a:r>
              <a:rPr lang="en-US" sz="2000" b="1">
                <a:solidFill>
                  <a:srgbClr val="FF0000"/>
                </a:solidFill>
                <a:latin typeface="Courier New" panose="02070309020205020404" pitchFamily="49" charset="0"/>
                <a:cs typeface="Courier New" panose="02070309020205020404" pitchFamily="49" charset="0"/>
              </a:rPr>
              <a:t>m[key] </a:t>
            </a:r>
            <a:r>
              <a:rPr lang="en-US" sz="2000">
                <a:latin typeface="Courier New" panose="02070309020205020404" pitchFamily="49" charset="0"/>
                <a:cs typeface="Courier New" panose="02070309020205020404" pitchFamily="49" charset="0"/>
              </a:rPr>
              <a:t>== V{} );</a:t>
            </a:r>
            <a:endParaRPr lang="en-US" sz="4000"/>
          </a:p>
        </p:txBody>
      </p:sp>
      <p:sp>
        <p:nvSpPr>
          <p:cNvPr id="3" name="Slide Number Placeholder 2">
            <a:extLst>
              <a:ext uri="{FF2B5EF4-FFF2-40B4-BE49-F238E27FC236}">
                <a16:creationId xmlns:a16="http://schemas.microsoft.com/office/drawing/2014/main" id="{83878A0E-0709-006B-F3B0-E8947DF61F3A}"/>
              </a:ext>
            </a:extLst>
          </p:cNvPr>
          <p:cNvSpPr>
            <a:spLocks noGrp="1"/>
          </p:cNvSpPr>
          <p:nvPr>
            <p:ph type="sldNum" sz="quarter" idx="12"/>
          </p:nvPr>
        </p:nvSpPr>
        <p:spPr/>
        <p:txBody>
          <a:bodyPr/>
          <a:lstStyle/>
          <a:p>
            <a:fld id="{0BDE28F9-DF4C-4421-9B70-DBE64F175828}" type="slidenum">
              <a:rPr lang="en-US" smtClean="0"/>
              <a:t>118</a:t>
            </a:fld>
            <a:endParaRPr lang="en-US"/>
          </a:p>
        </p:txBody>
      </p:sp>
    </p:spTree>
    <p:extLst>
      <p:ext uri="{BB962C8B-B14F-4D97-AF65-F5344CB8AC3E}">
        <p14:creationId xmlns:p14="http://schemas.microsoft.com/office/powerpoint/2010/main" val="162700260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35150"/>
            <a:ext cx="10639425" cy="4756150"/>
          </a:xfrm>
        </p:spPr>
        <p:txBody>
          <a:bodyPr>
            <a:normAutofit/>
          </a:bodyPr>
          <a:lstStyle/>
          <a:p>
            <a:pPr marL="0" indent="0">
              <a:buNone/>
            </a:pPr>
            <a:r>
              <a:rPr lang="en-US" sz="4400" i="1"/>
              <a:t>Controversial</a:t>
            </a:r>
            <a:r>
              <a:rPr lang="en-US" sz="4400"/>
              <a:t> C++26 Contracts MVP Feature</a:t>
            </a:r>
          </a:p>
          <a:p>
            <a:pPr>
              <a:buFont typeface="Wingdings" panose="05000000000000000000" pitchFamily="2" charset="2"/>
              <a:buChar char="Ø"/>
            </a:pPr>
            <a:r>
              <a:rPr lang="en-US" sz="4000">
                <a:cs typeface="Courier New" panose="02070309020205020404" pitchFamily="49" charset="0"/>
              </a:rPr>
              <a:t> </a:t>
            </a:r>
            <a:r>
              <a:rPr lang="en-US" sz="4000">
                <a:latin typeface="Courier New" panose="02070309020205020404" pitchFamily="49" charset="0"/>
                <a:cs typeface="Courier New" panose="02070309020205020404" pitchFamily="49" charset="0"/>
              </a:rPr>
              <a:t>const</a:t>
            </a:r>
            <a:r>
              <a:rPr lang="en-US" sz="4000"/>
              <a:t>-ification</a:t>
            </a:r>
          </a:p>
          <a:p>
            <a:pPr marL="0" indent="0">
              <a:buNone/>
            </a:pPr>
            <a:br>
              <a:rPr lang="en-US" sz="2000">
                <a:latin typeface="Courier New" panose="02070309020205020404" pitchFamily="49" charset="0"/>
                <a:cs typeface="Courier New" panose="02070309020205020404" pitchFamily="49" charset="0"/>
              </a:rPr>
            </a:br>
            <a:r>
              <a:rPr lang="en-US" sz="2000" b="1">
                <a:solidFill>
                  <a:srgbClr val="00B050"/>
                </a:solidFill>
                <a:latin typeface="Courier New" panose="02070309020205020404" pitchFamily="49" charset="0"/>
                <a:cs typeface="Courier New" panose="02070309020205020404" pitchFamily="49" charset="0"/>
              </a:rPr>
              <a:t>// some_utility_header.h </a:t>
            </a:r>
          </a:p>
          <a:p>
            <a:pPr marL="0" indent="0">
              <a:buNone/>
            </a:pPr>
            <a:r>
              <a:rPr lang="en-US" sz="2000" b="1">
                <a:solidFill>
                  <a:srgbClr val="00B050"/>
                </a:solidFill>
                <a:latin typeface="Courier New" panose="02070309020205020404" pitchFamily="49" charset="0"/>
                <a:cs typeface="Courier New" panose="02070309020205020404" pitchFamily="49" charset="0"/>
              </a:rPr>
              <a:t>#define UNCONST(x)\ const_cast&lt;std::add_lvalue_reference_t&lt;decltype(x)&gt;&gt;(x)</a:t>
            </a:r>
            <a:br>
              <a:rPr lang="en-US" sz="2000">
                <a:latin typeface="Courier New" panose="02070309020205020404" pitchFamily="49" charset="0"/>
                <a:cs typeface="Courier New" panose="02070309020205020404" pitchFamily="49" charset="0"/>
              </a:rPr>
            </a:br>
            <a:endParaRPr lang="en-US" sz="2000">
              <a:latin typeface="Courier New" panose="02070309020205020404" pitchFamily="49" charset="0"/>
              <a:cs typeface="Courier New" panose="02070309020205020404" pitchFamily="49" charset="0"/>
            </a:endParaRPr>
          </a:p>
          <a:p>
            <a:pPr marL="0" indent="0">
              <a:buNone/>
            </a:pPr>
            <a:r>
              <a:rPr lang="en-US" sz="2000">
                <a:latin typeface="Courier New" panose="02070309020205020404" pitchFamily="49" charset="0"/>
                <a:cs typeface="Courier New" panose="02070309020205020404" pitchFamily="49" charset="0"/>
              </a:rPr>
              <a:t>template &lt;typename K, typename V&gt;</a:t>
            </a:r>
          </a:p>
          <a:p>
            <a:pPr marL="0" indent="0">
              <a:buNone/>
            </a:pPr>
            <a:r>
              <a:rPr lang="en-US" sz="2000">
                <a:latin typeface="Courier New" panose="02070309020205020404" pitchFamily="49" charset="0"/>
                <a:cs typeface="Courier New" panose="02070309020205020404" pitchFamily="49" charset="0"/>
              </a:rPr>
              <a:t>void f(std::map&lt;K,V&gt; &amp;m, const K&amp; key)</a:t>
            </a:r>
          </a:p>
          <a:p>
            <a:pPr marL="0" indent="0">
              <a:buNone/>
            </a:pPr>
            <a:r>
              <a:rPr lang="en-US" sz="2000">
                <a:latin typeface="Courier New" panose="02070309020205020404" pitchFamily="49" charset="0"/>
                <a:cs typeface="Courier New" panose="02070309020205020404" pitchFamily="49" charset="0"/>
              </a:rPr>
              <a:t>  pre( </a:t>
            </a:r>
            <a:r>
              <a:rPr lang="en-US" sz="2000">
                <a:solidFill>
                  <a:srgbClr val="00B050"/>
                </a:solidFill>
                <a:latin typeface="Courier New" panose="02070309020205020404" pitchFamily="49" charset="0"/>
                <a:cs typeface="Courier New" panose="02070309020205020404" pitchFamily="49" charset="0"/>
              </a:rPr>
              <a:t>m.contains(key) </a:t>
            </a:r>
            <a:r>
              <a:rPr lang="en-US" sz="2000">
                <a:latin typeface="Courier New" panose="02070309020205020404" pitchFamily="49" charset="0"/>
                <a:cs typeface="Courier New" panose="02070309020205020404" pitchFamily="49" charset="0"/>
              </a:rPr>
              <a:t>&amp;&amp; </a:t>
            </a:r>
            <a:r>
              <a:rPr lang="en-US" sz="2000" b="1">
                <a:solidFill>
                  <a:srgbClr val="00B050"/>
                </a:solidFill>
                <a:latin typeface="Courier New" panose="02070309020205020404" pitchFamily="49" charset="0"/>
                <a:cs typeface="Courier New" panose="02070309020205020404" pitchFamily="49" charset="0"/>
              </a:rPr>
              <a:t>UNCONST(</a:t>
            </a:r>
            <a:r>
              <a:rPr lang="en-US" sz="2000" b="1">
                <a:solidFill>
                  <a:srgbClr val="FFC000"/>
                </a:solidFill>
                <a:latin typeface="Courier New" panose="02070309020205020404" pitchFamily="49" charset="0"/>
                <a:cs typeface="Courier New" panose="02070309020205020404" pitchFamily="49" charset="0"/>
              </a:rPr>
              <a:t>m</a:t>
            </a:r>
            <a:r>
              <a:rPr lang="en-US" sz="2000" b="1">
                <a:solidFill>
                  <a:srgbClr val="00B050"/>
                </a:solidFill>
                <a:latin typeface="Courier New" panose="02070309020205020404" pitchFamily="49" charset="0"/>
                <a:cs typeface="Courier New" panose="02070309020205020404" pitchFamily="49" charset="0"/>
              </a:rPr>
              <a:t>)</a:t>
            </a:r>
            <a:r>
              <a:rPr lang="en-US" sz="2000" b="1">
                <a:solidFill>
                  <a:srgbClr val="FFC000"/>
                </a:solidFill>
                <a:latin typeface="Courier New" panose="02070309020205020404" pitchFamily="49" charset="0"/>
                <a:cs typeface="Courier New" panose="02070309020205020404" pitchFamily="49" charset="0"/>
              </a:rPr>
              <a:t>[key] </a:t>
            </a:r>
            <a:r>
              <a:rPr lang="en-US" sz="2000">
                <a:latin typeface="Courier New" panose="02070309020205020404" pitchFamily="49" charset="0"/>
                <a:cs typeface="Courier New" panose="02070309020205020404" pitchFamily="49" charset="0"/>
              </a:rPr>
              <a:t>== V{} );</a:t>
            </a:r>
            <a:endParaRPr lang="en-US" sz="4000"/>
          </a:p>
        </p:txBody>
      </p:sp>
      <p:sp>
        <p:nvSpPr>
          <p:cNvPr id="3" name="Slide Number Placeholder 2">
            <a:extLst>
              <a:ext uri="{FF2B5EF4-FFF2-40B4-BE49-F238E27FC236}">
                <a16:creationId xmlns:a16="http://schemas.microsoft.com/office/drawing/2014/main" id="{15FA3F03-CF4C-5B2C-3D29-6F4809CB341B}"/>
              </a:ext>
            </a:extLst>
          </p:cNvPr>
          <p:cNvSpPr>
            <a:spLocks noGrp="1"/>
          </p:cNvSpPr>
          <p:nvPr>
            <p:ph type="sldNum" sz="quarter" idx="12"/>
          </p:nvPr>
        </p:nvSpPr>
        <p:spPr/>
        <p:txBody>
          <a:bodyPr/>
          <a:lstStyle/>
          <a:p>
            <a:fld id="{0BDE28F9-DF4C-4421-9B70-DBE64F175828}" type="slidenum">
              <a:rPr lang="en-US" smtClean="0"/>
              <a:t>119</a:t>
            </a:fld>
            <a:endParaRPr lang="en-US"/>
          </a:p>
        </p:txBody>
      </p:sp>
    </p:spTree>
    <p:extLst>
      <p:ext uri="{BB962C8B-B14F-4D97-AF65-F5344CB8AC3E}">
        <p14:creationId xmlns:p14="http://schemas.microsoft.com/office/powerpoint/2010/main" val="3274815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164CA-7588-83B9-BA97-AB129CC60802}"/>
              </a:ext>
            </a:extLst>
          </p:cNvPr>
          <p:cNvSpPr>
            <a:spLocks noGrp="1"/>
          </p:cNvSpPr>
          <p:nvPr>
            <p:ph type="title"/>
          </p:nvPr>
        </p:nvSpPr>
        <p:spPr/>
        <p:txBody>
          <a:bodyPr/>
          <a:lstStyle/>
          <a:p>
            <a:pPr marL="0" indent="0" algn="ctr">
              <a:lnSpc>
                <a:spcPct val="110000"/>
              </a:lnSpc>
              <a:buNone/>
            </a:pPr>
            <a:r>
              <a:rPr lang="en-US" sz="4400" b="1" i="1">
                <a:solidFill>
                  <a:srgbClr val="0070C0"/>
                </a:solidFill>
              </a:rPr>
              <a:t>S</a:t>
            </a:r>
            <a:r>
              <a:rPr lang="en-US" sz="4400" i="1">
                <a:solidFill>
                  <a:srgbClr val="0070C0"/>
                </a:solidFill>
                <a:latin typeface="+mj-lt"/>
              </a:rPr>
              <a:t>afe</a:t>
            </a:r>
            <a:r>
              <a:rPr lang="en-US" sz="4400" i="1"/>
              <a:t>, </a:t>
            </a:r>
            <a:r>
              <a:rPr lang="en-US" sz="4400" b="1" i="1">
                <a:solidFill>
                  <a:srgbClr val="00B050"/>
                </a:solidFill>
              </a:rPr>
              <a:t>H</a:t>
            </a:r>
            <a:r>
              <a:rPr lang="en-US" sz="4400" i="1">
                <a:solidFill>
                  <a:srgbClr val="00B050"/>
                </a:solidFill>
                <a:latin typeface="+mj-lt"/>
              </a:rPr>
              <a:t>ealthy</a:t>
            </a:r>
            <a:r>
              <a:rPr lang="en-US" sz="4400" i="1">
                <a:latin typeface="+mj-lt"/>
              </a:rPr>
              <a:t>, and </a:t>
            </a:r>
            <a:r>
              <a:rPr lang="en-US" sz="4400" b="1" i="1">
                <a:solidFill>
                  <a:srgbClr val="FF0000"/>
                </a:solidFill>
              </a:rPr>
              <a:t>E</a:t>
            </a:r>
            <a:r>
              <a:rPr lang="en-US" sz="4400" i="1">
                <a:solidFill>
                  <a:srgbClr val="FF0000"/>
                </a:solidFill>
                <a:latin typeface="+mj-lt"/>
              </a:rPr>
              <a:t>fficient</a:t>
            </a:r>
            <a:endParaRPr lang="en-US" sz="4400">
              <a:solidFill>
                <a:srgbClr val="FF0000"/>
              </a:solidFill>
              <a:latin typeface="+mj-lt"/>
            </a:endParaRPr>
          </a:p>
        </p:txBody>
      </p:sp>
      <p:sp>
        <p:nvSpPr>
          <p:cNvPr id="5" name="Rectangle: Rounded Corners 4">
            <a:extLst>
              <a:ext uri="{FF2B5EF4-FFF2-40B4-BE49-F238E27FC236}">
                <a16:creationId xmlns:a16="http://schemas.microsoft.com/office/drawing/2014/main" id="{BE210BE1-305A-C0F6-6CD2-4FB1B1EE4429}"/>
              </a:ext>
            </a:extLst>
          </p:cNvPr>
          <p:cNvSpPr/>
          <p:nvPr/>
        </p:nvSpPr>
        <p:spPr>
          <a:xfrm>
            <a:off x="5835722" y="5517222"/>
            <a:ext cx="5681609" cy="659741"/>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BECBC5D-590E-6AA1-600A-BB17B5CBDDF4}"/>
              </a:ext>
            </a:extLst>
          </p:cNvPr>
          <p:cNvSpPr>
            <a:spLocks noGrp="1"/>
          </p:cNvSpPr>
          <p:nvPr>
            <p:ph idx="1"/>
          </p:nvPr>
        </p:nvSpPr>
        <p:spPr>
          <a:xfrm>
            <a:off x="838200" y="1825625"/>
            <a:ext cx="11353800" cy="4351338"/>
          </a:xfrm>
        </p:spPr>
        <p:txBody>
          <a:bodyPr>
            <a:normAutofit/>
          </a:bodyPr>
          <a:lstStyle/>
          <a:p>
            <a:pPr marL="0" indent="0">
              <a:buNone/>
            </a:pPr>
            <a:r>
              <a:rPr lang="en-US" sz="4400" dirty="0"/>
              <a:t>What we aim to achieve:</a:t>
            </a:r>
          </a:p>
          <a:p>
            <a:pPr>
              <a:buFont typeface="Wingdings" panose="05000000000000000000" pitchFamily="2" charset="2"/>
              <a:buChar char="q"/>
            </a:pPr>
            <a:r>
              <a:rPr lang="en-US" sz="4400" dirty="0"/>
              <a:t> Make C++ easier to use </a:t>
            </a:r>
            <a:r>
              <a:rPr lang="en-US" sz="4400" i="1" dirty="0"/>
              <a:t>securely</a:t>
            </a:r>
            <a:r>
              <a:rPr lang="en-US" sz="4400" dirty="0"/>
              <a:t> and </a:t>
            </a:r>
            <a:r>
              <a:rPr lang="en-US" sz="4400" i="1" dirty="0"/>
              <a:t>correctly</a:t>
            </a:r>
            <a:r>
              <a:rPr lang="en-US" sz="4400" dirty="0"/>
              <a:t>.</a:t>
            </a:r>
          </a:p>
          <a:p>
            <a:pPr>
              <a:buFont typeface="Wingdings" panose="05000000000000000000" pitchFamily="2" charset="2"/>
              <a:buChar char="q"/>
            </a:pPr>
            <a:r>
              <a:rPr lang="en-US" sz="4400" dirty="0"/>
              <a:t> Close the gap with other “Safe” languages. </a:t>
            </a:r>
          </a:p>
          <a:p>
            <a:pPr>
              <a:buFont typeface="Wingdings" panose="05000000000000000000" pitchFamily="2" charset="2"/>
              <a:buChar char="q"/>
            </a:pPr>
            <a:r>
              <a:rPr lang="en-US" sz="4400" dirty="0"/>
              <a:t> Blunt any desire to migrate away from C++.</a:t>
            </a:r>
          </a:p>
          <a:p>
            <a:pPr>
              <a:buFont typeface="Wingdings" panose="05000000000000000000" pitchFamily="2" charset="2"/>
              <a:buChar char="q"/>
            </a:pPr>
            <a:r>
              <a:rPr lang="en-US" sz="4400" dirty="0"/>
              <a:t> Improve the typical C++ user’s experience.</a:t>
            </a:r>
          </a:p>
          <a:p>
            <a:pPr>
              <a:buFont typeface="Wingdings" panose="05000000000000000000" pitchFamily="2" charset="2"/>
              <a:buChar char="q"/>
            </a:pPr>
            <a:r>
              <a:rPr lang="en-US" sz="4400" dirty="0"/>
              <a:t> Set an example for other C++ organizations.</a:t>
            </a:r>
          </a:p>
          <a:p>
            <a:pPr marL="0" indent="0">
              <a:buNone/>
            </a:pPr>
            <a:endParaRPr lang="en-US" sz="4400" dirty="0"/>
          </a:p>
        </p:txBody>
      </p:sp>
      <p:sp>
        <p:nvSpPr>
          <p:cNvPr id="4" name="TextBox 3">
            <a:extLst>
              <a:ext uri="{FF2B5EF4-FFF2-40B4-BE49-F238E27FC236}">
                <a16:creationId xmlns:a16="http://schemas.microsoft.com/office/drawing/2014/main" id="{1DCFC4BF-7633-032C-3CEA-C85C8446F5DA}"/>
              </a:ext>
            </a:extLst>
          </p:cNvPr>
          <p:cNvSpPr txBox="1"/>
          <p:nvPr/>
        </p:nvSpPr>
        <p:spPr>
          <a:xfrm>
            <a:off x="6397350" y="1758950"/>
            <a:ext cx="4953000" cy="769441"/>
          </a:xfrm>
          <a:prstGeom prst="rect">
            <a:avLst/>
          </a:prstGeom>
          <a:solidFill>
            <a:schemeClr val="bg1"/>
          </a:solidFill>
        </p:spPr>
        <p:txBody>
          <a:bodyPr wrap="square" rtlCol="0">
            <a:spAutoFit/>
          </a:bodyPr>
          <a:lstStyle/>
          <a:p>
            <a:r>
              <a:rPr lang="en-US" sz="4400" b="1" i="1" u="sng" dirty="0">
                <a:solidFill>
                  <a:srgbClr val="7030A0"/>
                </a:solidFill>
                <a:effectLst>
                  <a:outerShdw blurRad="38100" dist="38100" dir="2700000" algn="tl">
                    <a:srgbClr val="000000">
                      <a:alpha val="43137"/>
                    </a:srgbClr>
                  </a:outerShdw>
                </a:effectLst>
                <a:highlight>
                  <a:srgbClr val="FFFF00"/>
                </a:highlight>
              </a:rPr>
              <a:t>medium</a:t>
            </a:r>
            <a:r>
              <a:rPr lang="en-US" sz="4400" b="1" i="1" dirty="0">
                <a:solidFill>
                  <a:srgbClr val="7030A0"/>
                </a:solidFill>
                <a:effectLst>
                  <a:outerShdw blurRad="38100" dist="38100" dir="2700000" algn="tl">
                    <a:srgbClr val="000000">
                      <a:alpha val="43137"/>
                    </a:srgbClr>
                  </a:outerShdw>
                </a:effectLst>
                <a:highlight>
                  <a:srgbClr val="FFFF00"/>
                </a:highlight>
              </a:rPr>
              <a:t>/</a:t>
            </a:r>
            <a:r>
              <a:rPr lang="en-US" sz="4400" b="1" i="1" u="sng" dirty="0">
                <a:solidFill>
                  <a:srgbClr val="7030A0"/>
                </a:solidFill>
                <a:effectLst>
                  <a:outerShdw blurRad="38100" dist="38100" dir="2700000" algn="tl">
                    <a:srgbClr val="000000">
                      <a:alpha val="43137"/>
                    </a:srgbClr>
                  </a:outerShdw>
                </a:effectLst>
                <a:highlight>
                  <a:srgbClr val="FFFF00"/>
                </a:highlight>
              </a:rPr>
              <a:t>long</a:t>
            </a:r>
            <a:r>
              <a:rPr lang="en-US" sz="4400" b="1" i="1" dirty="0">
                <a:solidFill>
                  <a:srgbClr val="7030A0"/>
                </a:solidFill>
                <a:effectLst>
                  <a:outerShdw blurRad="38100" dist="38100" dir="2700000" algn="tl">
                    <a:srgbClr val="000000">
                      <a:alpha val="43137"/>
                    </a:srgbClr>
                  </a:outerShdw>
                </a:effectLst>
                <a:highlight>
                  <a:srgbClr val="FFFF00"/>
                </a:highlight>
              </a:rPr>
              <a:t> term</a:t>
            </a:r>
            <a:r>
              <a:rPr lang="en-US" sz="4400" b="1" dirty="0">
                <a:effectLst>
                  <a:outerShdw blurRad="38100" dist="38100" dir="2700000" algn="tl">
                    <a:srgbClr val="000000">
                      <a:alpha val="43137"/>
                    </a:srgbClr>
                  </a:outerShdw>
                </a:effectLst>
              </a:rPr>
              <a:t>:</a:t>
            </a:r>
            <a:endParaRPr lang="en-US" sz="4400" dirty="0"/>
          </a:p>
        </p:txBody>
      </p:sp>
      <p:sp>
        <p:nvSpPr>
          <p:cNvPr id="6" name="Slide Number Placeholder 5">
            <a:extLst>
              <a:ext uri="{FF2B5EF4-FFF2-40B4-BE49-F238E27FC236}">
                <a16:creationId xmlns:a16="http://schemas.microsoft.com/office/drawing/2014/main" id="{6F7D7EE0-593C-B788-B9A8-33F9A7719D2C}"/>
              </a:ext>
            </a:extLst>
          </p:cNvPr>
          <p:cNvSpPr>
            <a:spLocks noGrp="1"/>
          </p:cNvSpPr>
          <p:nvPr>
            <p:ph type="sldNum" sz="quarter" idx="12"/>
          </p:nvPr>
        </p:nvSpPr>
        <p:spPr/>
        <p:txBody>
          <a:bodyPr/>
          <a:lstStyle/>
          <a:p>
            <a:fld id="{0BDE28F9-DF4C-4421-9B70-DBE64F175828}" type="slidenum">
              <a:rPr lang="en-US" smtClean="0"/>
              <a:t>12</a:t>
            </a:fld>
            <a:endParaRPr lang="en-US"/>
          </a:p>
        </p:txBody>
      </p:sp>
    </p:spTree>
    <p:extLst>
      <p:ext uri="{BB962C8B-B14F-4D97-AF65-F5344CB8AC3E}">
        <p14:creationId xmlns:p14="http://schemas.microsoft.com/office/powerpoint/2010/main" val="3959562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500" fill="hold"/>
                                        <p:tgtEl>
                                          <p:spTgt spid="5"/>
                                        </p:tgtEl>
                                        <p:attrNameLst>
                                          <p:attrName>ppt_w</p:attrName>
                                        </p:attrNameLst>
                                      </p:cBhvr>
                                      <p:tavLst>
                                        <p:tav tm="0">
                                          <p:val>
                                            <p:fltVal val="0"/>
                                          </p:val>
                                        </p:tav>
                                        <p:tav tm="100000">
                                          <p:val>
                                            <p:strVal val="#ppt_w"/>
                                          </p:val>
                                        </p:tav>
                                      </p:tavLst>
                                    </p:anim>
                                    <p:anim calcmode="lin" valueType="num">
                                      <p:cBhvr>
                                        <p:cTn id="38" dur="500" fill="hold"/>
                                        <p:tgtEl>
                                          <p:spTgt spid="5"/>
                                        </p:tgtEl>
                                        <p:attrNameLst>
                                          <p:attrName>ppt_h</p:attrName>
                                        </p:attrNameLst>
                                      </p:cBhvr>
                                      <p:tavLst>
                                        <p:tav tm="0">
                                          <p:val>
                                            <p:fltVal val="0"/>
                                          </p:val>
                                        </p:tav>
                                        <p:tav tm="100000">
                                          <p:val>
                                            <p:strVal val="#ppt_h"/>
                                          </p:val>
                                        </p:tav>
                                      </p:tavLst>
                                    </p:anim>
                                    <p:animEffect transition="in" filter="fade">
                                      <p:cBhvr>
                                        <p:cTn id="39" dur="500"/>
                                        <p:tgtEl>
                                          <p:spTgt spid="5"/>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3" fill="hold" grpId="0" nodeType="clickEffect">
                                  <p:stCondLst>
                                    <p:cond delay="0"/>
                                  </p:stCondLst>
                                  <p:childTnLst>
                                    <p:set>
                                      <p:cBhvr>
                                        <p:cTn id="43" dur="1" fill="hold">
                                          <p:stCondLst>
                                            <p:cond delay="0"/>
                                          </p:stCondLst>
                                        </p:cTn>
                                        <p:tgtEl>
                                          <p:spTgt spid="4"/>
                                        </p:tgtEl>
                                        <p:attrNameLst>
                                          <p:attrName>style.visibility</p:attrName>
                                        </p:attrNameLst>
                                      </p:cBhvr>
                                      <p:to>
                                        <p:strVal val="visible"/>
                                      </p:to>
                                    </p:set>
                                    <p:anim calcmode="lin" valueType="num">
                                      <p:cBhvr additive="base">
                                        <p:cTn id="44" dur="500" fill="hold"/>
                                        <p:tgtEl>
                                          <p:spTgt spid="4"/>
                                        </p:tgtEl>
                                        <p:attrNameLst>
                                          <p:attrName>ppt_x</p:attrName>
                                        </p:attrNameLst>
                                      </p:cBhvr>
                                      <p:tavLst>
                                        <p:tav tm="0">
                                          <p:val>
                                            <p:strVal val="1+#ppt_w/2"/>
                                          </p:val>
                                        </p:tav>
                                        <p:tav tm="100000">
                                          <p:val>
                                            <p:strVal val="#ppt_x"/>
                                          </p:val>
                                        </p:tav>
                                      </p:tavLst>
                                    </p:anim>
                                    <p:anim calcmode="lin" valueType="num">
                                      <p:cBhvr additive="base">
                                        <p:cTn id="45" dur="50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18A46C-C743-5C1E-A9AC-B5C6122CD0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1A2F4B-C8D9-E194-84EB-E21AD8D8F8F9}"/>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p>
        </p:txBody>
      </p:sp>
      <p:graphicFrame>
        <p:nvGraphicFramePr>
          <p:cNvPr id="6" name="Chart 5">
            <a:extLst>
              <a:ext uri="{FF2B5EF4-FFF2-40B4-BE49-F238E27FC236}">
                <a16:creationId xmlns:a16="http://schemas.microsoft.com/office/drawing/2014/main" id="{39400743-FC24-6D1C-0A5C-8CEC607FC19F}"/>
              </a:ext>
            </a:extLst>
          </p:cNvPr>
          <p:cNvGraphicFramePr/>
          <p:nvPr>
            <p:extLst>
              <p:ext uri="{D42A27DB-BD31-4B8C-83A1-F6EECF244321}">
                <p14:modId xmlns:p14="http://schemas.microsoft.com/office/powerpoint/2010/main" val="1475493846"/>
              </p:ext>
            </p:extLst>
          </p:nvPr>
        </p:nvGraphicFramePr>
        <p:xfrm>
          <a:off x="1851025" y="1952625"/>
          <a:ext cx="8881533" cy="5156200"/>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a:extLst>
              <a:ext uri="{FF2B5EF4-FFF2-40B4-BE49-F238E27FC236}">
                <a16:creationId xmlns:a16="http://schemas.microsoft.com/office/drawing/2014/main" id="{AC0E6E8E-B1D1-B67D-8729-57DD75AD94C0}"/>
              </a:ext>
            </a:extLst>
          </p:cNvPr>
          <p:cNvSpPr txBox="1"/>
          <p:nvPr/>
        </p:nvSpPr>
        <p:spPr>
          <a:xfrm>
            <a:off x="628650" y="1229350"/>
            <a:ext cx="4029075" cy="769441"/>
          </a:xfrm>
          <a:prstGeom prst="rect">
            <a:avLst/>
          </a:prstGeom>
          <a:noFill/>
        </p:spPr>
        <p:txBody>
          <a:bodyPr wrap="square" rtlCol="0">
            <a:spAutoFit/>
          </a:bodyPr>
          <a:lstStyle/>
          <a:p>
            <a:r>
              <a:rPr lang="en-US" sz="4400">
                <a:latin typeface="Courier New" panose="02070309020205020404" pitchFamily="49" charset="0"/>
                <a:cs typeface="Courier New" panose="02070309020205020404" pitchFamily="49" charset="0"/>
              </a:rPr>
              <a:t>const</a:t>
            </a:r>
            <a:r>
              <a:rPr lang="en-US" sz="4400"/>
              <a:t>-ification:</a:t>
            </a:r>
            <a:endParaRPr lang="en-US"/>
          </a:p>
        </p:txBody>
      </p:sp>
      <p:sp>
        <p:nvSpPr>
          <p:cNvPr id="5" name="Rectangle 4">
            <a:extLst>
              <a:ext uri="{FF2B5EF4-FFF2-40B4-BE49-F238E27FC236}">
                <a16:creationId xmlns:a16="http://schemas.microsoft.com/office/drawing/2014/main" id="{61F046BE-CCA1-4420-8353-9FB5365B0E3A}"/>
              </a:ext>
            </a:extLst>
          </p:cNvPr>
          <p:cNvSpPr/>
          <p:nvPr/>
        </p:nvSpPr>
        <p:spPr>
          <a:xfrm>
            <a:off x="5928254" y="3092598"/>
            <a:ext cx="5791200" cy="36853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allout: Line 2">
            <a:extLst>
              <a:ext uri="{FF2B5EF4-FFF2-40B4-BE49-F238E27FC236}">
                <a16:creationId xmlns:a16="http://schemas.microsoft.com/office/drawing/2014/main" id="{6BDD0173-CD5A-3602-8D0A-E7FC05C827C7}"/>
              </a:ext>
            </a:extLst>
          </p:cNvPr>
          <p:cNvSpPr/>
          <p:nvPr/>
        </p:nvSpPr>
        <p:spPr>
          <a:xfrm>
            <a:off x="5167841" y="1971675"/>
            <a:ext cx="3071090" cy="886619"/>
          </a:xfrm>
          <a:prstGeom prst="borderCallout1">
            <a:avLst>
              <a:gd name="adj1" fmla="val 97386"/>
              <a:gd name="adj2" fmla="val 50493"/>
              <a:gd name="adj3" fmla="val 251536"/>
              <a:gd name="adj4" fmla="val 18701"/>
            </a:avLst>
          </a:prstGeom>
          <a:solidFill>
            <a:srgbClr val="D885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Change in overload resolution, </a:t>
            </a:r>
          </a:p>
          <a:p>
            <a:pPr algn="ctr"/>
            <a:r>
              <a:rPr lang="en-US">
                <a:solidFill>
                  <a:schemeClr val="tx1"/>
                </a:solidFill>
              </a:rPr>
              <a:t>but no change in behavior </a:t>
            </a:r>
          </a:p>
          <a:p>
            <a:pPr algn="ctr"/>
            <a:r>
              <a:rPr lang="en-US">
                <a:solidFill>
                  <a:schemeClr val="tx1"/>
                </a:solidFill>
              </a:rPr>
              <a:t>0.8%</a:t>
            </a:r>
          </a:p>
        </p:txBody>
      </p:sp>
      <p:sp>
        <p:nvSpPr>
          <p:cNvPr id="4" name="Slide Number Placeholder 3">
            <a:extLst>
              <a:ext uri="{FF2B5EF4-FFF2-40B4-BE49-F238E27FC236}">
                <a16:creationId xmlns:a16="http://schemas.microsoft.com/office/drawing/2014/main" id="{B29FB902-A17E-BB58-9A69-A0F9C452D2A0}"/>
              </a:ext>
            </a:extLst>
          </p:cNvPr>
          <p:cNvSpPr>
            <a:spLocks noGrp="1"/>
          </p:cNvSpPr>
          <p:nvPr>
            <p:ph type="sldNum" sz="quarter" idx="12"/>
          </p:nvPr>
        </p:nvSpPr>
        <p:spPr/>
        <p:txBody>
          <a:bodyPr/>
          <a:lstStyle/>
          <a:p>
            <a:fld id="{0BDE28F9-DF4C-4421-9B70-DBE64F175828}" type="slidenum">
              <a:rPr lang="en-US" smtClean="0"/>
              <a:t>120</a:t>
            </a:fld>
            <a:endParaRPr lang="en-US"/>
          </a:p>
        </p:txBody>
      </p:sp>
    </p:spTree>
    <p:extLst>
      <p:ext uri="{BB962C8B-B14F-4D97-AF65-F5344CB8AC3E}">
        <p14:creationId xmlns:p14="http://schemas.microsoft.com/office/powerpoint/2010/main" val="3507084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3632B-6255-DB68-9701-E1C787F14117}"/>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endParaRPr lang="en-US"/>
          </a:p>
        </p:txBody>
      </p:sp>
      <p:sp>
        <p:nvSpPr>
          <p:cNvPr id="3" name="Content Placeholder 2">
            <a:extLst>
              <a:ext uri="{FF2B5EF4-FFF2-40B4-BE49-F238E27FC236}">
                <a16:creationId xmlns:a16="http://schemas.microsoft.com/office/drawing/2014/main" id="{6E48A26A-7147-0EFE-1CDF-7F587B909031}"/>
              </a:ext>
            </a:extLst>
          </p:cNvPr>
          <p:cNvSpPr>
            <a:spLocks noGrp="1"/>
          </p:cNvSpPr>
          <p:nvPr>
            <p:ph idx="1"/>
          </p:nvPr>
        </p:nvSpPr>
        <p:spPr/>
        <p:txBody>
          <a:bodyPr vert="horz" lIns="91440" tIns="45720" rIns="91440" bIns="45720" rtlCol="0" anchor="t">
            <a:normAutofit fontScale="85000" lnSpcReduction="20000"/>
          </a:bodyPr>
          <a:lstStyle/>
          <a:p>
            <a:pPr marL="0" indent="0">
              <a:buNone/>
            </a:pPr>
            <a:r>
              <a:rPr lang="en-US">
                <a:latin typeface="Courier New"/>
                <a:ea typeface="Calibri"/>
                <a:cs typeface="Courier New"/>
              </a:rPr>
              <a:t>template &lt;typename T, typename Allocator&gt;</a:t>
            </a:r>
            <a:endParaRPr lang="en-US"/>
          </a:p>
          <a:p>
            <a:pPr marL="0" indent="0">
              <a:buNone/>
            </a:pPr>
            <a:r>
              <a:rPr lang="en-US">
                <a:latin typeface="Courier New"/>
                <a:ea typeface="Calibri"/>
                <a:cs typeface="Courier New"/>
              </a:rPr>
              <a:t>class vector {</a:t>
            </a:r>
            <a:br>
              <a:rPr lang="en-US">
                <a:latin typeface="Courier New" panose="02070309020205020404" pitchFamily="49" charset="0"/>
                <a:ea typeface="Calibri"/>
                <a:cs typeface="Courier New" panose="02070309020205020404" pitchFamily="49" charset="0"/>
              </a:rPr>
            </a:br>
            <a:r>
              <a:rPr lang="en-US">
                <a:latin typeface="Courier New"/>
                <a:ea typeface="Calibri"/>
                <a:cs typeface="Courier New"/>
              </a:rPr>
              <a:t>    // …</a:t>
            </a:r>
            <a:endParaRPr lang="en-US">
              <a:latin typeface="Calibri" panose="020F0502020204030204"/>
              <a:ea typeface="Calibri"/>
              <a:cs typeface="Calibri" panose="020F0502020204030204"/>
            </a:endParaRPr>
          </a:p>
          <a:p>
            <a:pPr marL="0" indent="0">
              <a:buNone/>
            </a:pPr>
            <a:r>
              <a:rPr lang="en-US">
                <a:latin typeface="Courier New"/>
                <a:ea typeface="Calibri"/>
                <a:cs typeface="Courier New"/>
              </a:rPr>
              <a:t>    iterator begin();</a:t>
            </a:r>
            <a:endParaRPr lang="en-US">
              <a:latin typeface="Calibri" panose="020F0502020204030204"/>
              <a:ea typeface="Calibri"/>
              <a:cs typeface="Calibri"/>
            </a:endParaRPr>
          </a:p>
          <a:p>
            <a:pPr marL="0" indent="0">
              <a:buNone/>
            </a:pPr>
            <a:r>
              <a:rPr lang="en-US">
                <a:latin typeface="Courier New"/>
                <a:ea typeface="Calibri"/>
                <a:cs typeface="Courier New"/>
              </a:rPr>
              <a:t>    const_iterator begin() const;</a:t>
            </a:r>
            <a:endParaRPr lang="en-US">
              <a:latin typeface="Calibri" panose="020F0502020204030204"/>
              <a:ea typeface="Calibri"/>
              <a:cs typeface="Calibri"/>
            </a:endParaRPr>
          </a:p>
          <a:p>
            <a:pPr marL="0" indent="0">
              <a:buNone/>
            </a:pPr>
            <a:r>
              <a:rPr lang="en-US">
                <a:latin typeface="Courier New"/>
                <a:ea typeface="Calibri"/>
                <a:cs typeface="Courier New"/>
              </a:rPr>
              <a:t>    iterator end();</a:t>
            </a:r>
          </a:p>
          <a:p>
            <a:pPr marL="0" indent="0">
              <a:buNone/>
            </a:pPr>
            <a:r>
              <a:rPr lang="en-US">
                <a:latin typeface="Courier New"/>
                <a:ea typeface="Calibri"/>
                <a:cs typeface="Courier New"/>
              </a:rPr>
              <a:t>    const_iterator end() const;</a:t>
            </a:r>
          </a:p>
          <a:p>
            <a:pPr marL="0" indent="0">
              <a:buNone/>
            </a:pPr>
            <a:r>
              <a:rPr lang="en-US">
                <a:latin typeface="Courier New"/>
                <a:ea typeface="Calibri"/>
                <a:cs typeface="Courier New"/>
              </a:rPr>
              <a:t>    // … </a:t>
            </a:r>
            <a:br>
              <a:rPr lang="en-US">
                <a:latin typeface="Courier New" panose="02070309020205020404" pitchFamily="49" charset="0"/>
                <a:ea typeface="Calibri"/>
                <a:cs typeface="Courier New" panose="02070309020205020404" pitchFamily="49" charset="0"/>
              </a:rPr>
            </a:br>
            <a:r>
              <a:rPr lang="en-US">
                <a:latin typeface="Courier New"/>
                <a:ea typeface="Calibri"/>
                <a:cs typeface="Courier New"/>
              </a:rPr>
              <a:t>};</a:t>
            </a:r>
            <a:br>
              <a:rPr lang="en-US">
                <a:latin typeface="Courier New" panose="02070309020205020404" pitchFamily="49" charset="0"/>
                <a:ea typeface="Calibri"/>
                <a:cs typeface="Courier New" panose="02070309020205020404" pitchFamily="49" charset="0"/>
              </a:rPr>
            </a:br>
            <a:br>
              <a:rPr lang="en-US">
                <a:latin typeface="Courier New" panose="02070309020205020404" pitchFamily="49" charset="0"/>
                <a:ea typeface="Calibri"/>
                <a:cs typeface="Courier New" panose="02070309020205020404" pitchFamily="49" charset="0"/>
              </a:rPr>
            </a:br>
            <a:br>
              <a:rPr lang="en-US">
                <a:latin typeface="Courier New" panose="02070309020205020404" pitchFamily="49" charset="0"/>
                <a:ea typeface="Calibri"/>
                <a:cs typeface="Courier New" panose="02070309020205020404" pitchFamily="49" charset="0"/>
              </a:rPr>
            </a:br>
            <a:r>
              <a:rPr lang="en-US">
                <a:latin typeface="Courier New"/>
                <a:ea typeface="Calibri"/>
                <a:cs typeface="Courier New"/>
              </a:rPr>
              <a:t>void f(std::vector&lt;int&gt; &amp;v)</a:t>
            </a:r>
            <a:endParaRPr lang="en-US">
              <a:ea typeface="Calibri"/>
              <a:cs typeface="Calibri"/>
            </a:endParaRPr>
          </a:p>
          <a:p>
            <a:pPr marL="0" indent="0">
              <a:buNone/>
            </a:pPr>
            <a:r>
              <a:rPr lang="en-US">
                <a:latin typeface="Courier New"/>
                <a:ea typeface="Calibri"/>
                <a:cs typeface="Courier New"/>
              </a:rPr>
              <a:t>    pre( v.begin() &lt; v.end() );</a:t>
            </a:r>
          </a:p>
        </p:txBody>
      </p:sp>
      <p:sp>
        <p:nvSpPr>
          <p:cNvPr id="4" name="Slide Number Placeholder 3">
            <a:extLst>
              <a:ext uri="{FF2B5EF4-FFF2-40B4-BE49-F238E27FC236}">
                <a16:creationId xmlns:a16="http://schemas.microsoft.com/office/drawing/2014/main" id="{47433C2C-96A1-DCBD-652D-E960AB53D6CF}"/>
              </a:ext>
            </a:extLst>
          </p:cNvPr>
          <p:cNvSpPr>
            <a:spLocks noGrp="1"/>
          </p:cNvSpPr>
          <p:nvPr>
            <p:ph type="sldNum" sz="quarter" idx="12"/>
          </p:nvPr>
        </p:nvSpPr>
        <p:spPr/>
        <p:txBody>
          <a:bodyPr/>
          <a:lstStyle/>
          <a:p>
            <a:fld id="{0BDE28F9-DF4C-4421-9B70-DBE64F175828}" type="slidenum">
              <a:rPr lang="en-US" smtClean="0"/>
              <a:t>121</a:t>
            </a:fld>
            <a:endParaRPr lang="en-US"/>
          </a:p>
        </p:txBody>
      </p:sp>
    </p:spTree>
    <p:extLst>
      <p:ext uri="{BB962C8B-B14F-4D97-AF65-F5344CB8AC3E}">
        <p14:creationId xmlns:p14="http://schemas.microsoft.com/office/powerpoint/2010/main" val="4626324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005556-0CE8-B35B-A028-584EDB3841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6D8532-065C-2821-BE13-6ABA9E2ADEBA}"/>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p>
        </p:txBody>
      </p:sp>
      <p:graphicFrame>
        <p:nvGraphicFramePr>
          <p:cNvPr id="6" name="Chart 5">
            <a:extLst>
              <a:ext uri="{FF2B5EF4-FFF2-40B4-BE49-F238E27FC236}">
                <a16:creationId xmlns:a16="http://schemas.microsoft.com/office/drawing/2014/main" id="{6CAC5057-D6FD-4A2C-EA97-55B0E885F4FD}"/>
              </a:ext>
            </a:extLst>
          </p:cNvPr>
          <p:cNvGraphicFramePr/>
          <p:nvPr/>
        </p:nvGraphicFramePr>
        <p:xfrm>
          <a:off x="1851025" y="1952625"/>
          <a:ext cx="8881533" cy="5156200"/>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a:extLst>
              <a:ext uri="{FF2B5EF4-FFF2-40B4-BE49-F238E27FC236}">
                <a16:creationId xmlns:a16="http://schemas.microsoft.com/office/drawing/2014/main" id="{FE04109F-5D93-2021-CC93-0D2FAE0C46D4}"/>
              </a:ext>
            </a:extLst>
          </p:cNvPr>
          <p:cNvSpPr txBox="1"/>
          <p:nvPr/>
        </p:nvSpPr>
        <p:spPr>
          <a:xfrm>
            <a:off x="628650" y="1229350"/>
            <a:ext cx="4029075" cy="769441"/>
          </a:xfrm>
          <a:prstGeom prst="rect">
            <a:avLst/>
          </a:prstGeom>
          <a:noFill/>
        </p:spPr>
        <p:txBody>
          <a:bodyPr wrap="square" rtlCol="0">
            <a:spAutoFit/>
          </a:bodyPr>
          <a:lstStyle/>
          <a:p>
            <a:r>
              <a:rPr lang="en-US" sz="4400">
                <a:latin typeface="Courier New" panose="02070309020205020404" pitchFamily="49" charset="0"/>
                <a:cs typeface="Courier New" panose="02070309020205020404" pitchFamily="49" charset="0"/>
              </a:rPr>
              <a:t>const</a:t>
            </a:r>
            <a:r>
              <a:rPr lang="en-US" sz="4400"/>
              <a:t>-ification:</a:t>
            </a:r>
            <a:endParaRPr lang="en-US"/>
          </a:p>
        </p:txBody>
      </p:sp>
      <p:sp>
        <p:nvSpPr>
          <p:cNvPr id="5" name="Rectangle 4">
            <a:extLst>
              <a:ext uri="{FF2B5EF4-FFF2-40B4-BE49-F238E27FC236}">
                <a16:creationId xmlns:a16="http://schemas.microsoft.com/office/drawing/2014/main" id="{A0A0E192-7F1B-D307-07AE-8D85DC076321}"/>
              </a:ext>
            </a:extLst>
          </p:cNvPr>
          <p:cNvSpPr/>
          <p:nvPr/>
        </p:nvSpPr>
        <p:spPr>
          <a:xfrm>
            <a:off x="5931453" y="2877344"/>
            <a:ext cx="5791200" cy="36853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allout: Line 2">
            <a:extLst>
              <a:ext uri="{FF2B5EF4-FFF2-40B4-BE49-F238E27FC236}">
                <a16:creationId xmlns:a16="http://schemas.microsoft.com/office/drawing/2014/main" id="{EF8C4DDE-3CD6-1E62-24EF-04B352A08FC1}"/>
              </a:ext>
            </a:extLst>
          </p:cNvPr>
          <p:cNvSpPr/>
          <p:nvPr/>
        </p:nvSpPr>
        <p:spPr>
          <a:xfrm>
            <a:off x="5167841" y="1971675"/>
            <a:ext cx="3071090" cy="886619"/>
          </a:xfrm>
          <a:prstGeom prst="borderCallout1">
            <a:avLst>
              <a:gd name="adj1" fmla="val 97386"/>
              <a:gd name="adj2" fmla="val 50493"/>
              <a:gd name="adj3" fmla="val 251536"/>
              <a:gd name="adj4" fmla="val 18701"/>
            </a:avLst>
          </a:prstGeom>
          <a:solidFill>
            <a:srgbClr val="D885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Change in overload resolution, </a:t>
            </a:r>
          </a:p>
          <a:p>
            <a:pPr algn="ctr"/>
            <a:r>
              <a:rPr lang="en-US">
                <a:solidFill>
                  <a:schemeClr val="tx1"/>
                </a:solidFill>
              </a:rPr>
              <a:t>but no change in behavior </a:t>
            </a:r>
          </a:p>
          <a:p>
            <a:pPr algn="ctr"/>
            <a:r>
              <a:rPr lang="en-US">
                <a:solidFill>
                  <a:schemeClr val="tx1"/>
                </a:solidFill>
              </a:rPr>
              <a:t>0.8%</a:t>
            </a:r>
          </a:p>
        </p:txBody>
      </p:sp>
      <p:sp>
        <p:nvSpPr>
          <p:cNvPr id="4" name="Slide Number Placeholder 3">
            <a:extLst>
              <a:ext uri="{FF2B5EF4-FFF2-40B4-BE49-F238E27FC236}">
                <a16:creationId xmlns:a16="http://schemas.microsoft.com/office/drawing/2014/main" id="{0DB5C9BD-A6AD-0044-5323-B2C5B05F09F4}"/>
              </a:ext>
            </a:extLst>
          </p:cNvPr>
          <p:cNvSpPr>
            <a:spLocks noGrp="1"/>
          </p:cNvSpPr>
          <p:nvPr>
            <p:ph type="sldNum" sz="quarter" idx="12"/>
          </p:nvPr>
        </p:nvSpPr>
        <p:spPr/>
        <p:txBody>
          <a:bodyPr/>
          <a:lstStyle/>
          <a:p>
            <a:fld id="{0BDE28F9-DF4C-4421-9B70-DBE64F175828}" type="slidenum">
              <a:rPr lang="en-US" smtClean="0"/>
              <a:t>122</a:t>
            </a:fld>
            <a:endParaRPr lang="en-US"/>
          </a:p>
        </p:txBody>
      </p:sp>
    </p:spTree>
    <p:extLst>
      <p:ext uri="{BB962C8B-B14F-4D97-AF65-F5344CB8AC3E}">
        <p14:creationId xmlns:p14="http://schemas.microsoft.com/office/powerpoint/2010/main" val="1063272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8" fill="hold" grpId="0" nodeType="clickEffect">
                                  <p:stCondLst>
                                    <p:cond delay="0"/>
                                  </p:stCondLst>
                                  <p:childTnLst>
                                    <p:animEffect transition="out" filter="wipe(left)">
                                      <p:cBhvr>
                                        <p:cTn id="6" dur="1000"/>
                                        <p:tgtEl>
                                          <p:spTgt spid="5"/>
                                        </p:tgtEl>
                                      </p:cBhvr>
                                    </p:animEffect>
                                    <p:set>
                                      <p:cBhvr>
                                        <p:cTn id="7" dur="1" fill="hold">
                                          <p:stCondLst>
                                            <p:cond delay="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48A53-355C-C5E5-1F6D-58F85103672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9CD49C-BC88-BBE7-1F5C-BEAEE8C8B1EA}"/>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p>
        </p:txBody>
      </p:sp>
      <p:graphicFrame>
        <p:nvGraphicFramePr>
          <p:cNvPr id="6" name="Chart 5">
            <a:extLst>
              <a:ext uri="{FF2B5EF4-FFF2-40B4-BE49-F238E27FC236}">
                <a16:creationId xmlns:a16="http://schemas.microsoft.com/office/drawing/2014/main" id="{E1004517-AD64-87E9-FA7D-BC752ED6B888}"/>
              </a:ext>
            </a:extLst>
          </p:cNvPr>
          <p:cNvGraphicFramePr/>
          <p:nvPr/>
        </p:nvGraphicFramePr>
        <p:xfrm>
          <a:off x="1851025" y="1952625"/>
          <a:ext cx="8881533" cy="5156200"/>
        </p:xfrm>
        <a:graphic>
          <a:graphicData uri="http://schemas.openxmlformats.org/drawingml/2006/chart">
            <c:chart xmlns:c="http://schemas.openxmlformats.org/drawingml/2006/chart" xmlns:r="http://schemas.openxmlformats.org/officeDocument/2006/relationships" r:id="rId2"/>
          </a:graphicData>
        </a:graphic>
      </p:graphicFrame>
      <p:sp>
        <p:nvSpPr>
          <p:cNvPr id="3" name="Callout: Line 2">
            <a:extLst>
              <a:ext uri="{FF2B5EF4-FFF2-40B4-BE49-F238E27FC236}">
                <a16:creationId xmlns:a16="http://schemas.microsoft.com/office/drawing/2014/main" id="{F4522832-AB50-A005-83BF-E09CDE02743F}"/>
              </a:ext>
            </a:extLst>
          </p:cNvPr>
          <p:cNvSpPr/>
          <p:nvPr/>
        </p:nvSpPr>
        <p:spPr>
          <a:xfrm>
            <a:off x="5167841" y="1971675"/>
            <a:ext cx="3072384" cy="886619"/>
          </a:xfrm>
          <a:prstGeom prst="borderCallout1">
            <a:avLst>
              <a:gd name="adj1" fmla="val 97386"/>
              <a:gd name="adj2" fmla="val 50493"/>
              <a:gd name="adj3" fmla="val 251536"/>
              <a:gd name="adj4" fmla="val 18701"/>
            </a:avLst>
          </a:prstGeom>
          <a:solidFill>
            <a:srgbClr val="D885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Change in overload resolution, </a:t>
            </a:r>
          </a:p>
          <a:p>
            <a:pPr algn="ctr"/>
            <a:r>
              <a:rPr lang="en-US">
                <a:solidFill>
                  <a:schemeClr val="tx1"/>
                </a:solidFill>
              </a:rPr>
              <a:t>but no change in behavior </a:t>
            </a:r>
          </a:p>
          <a:p>
            <a:pPr algn="ctr"/>
            <a:r>
              <a:rPr lang="en-US">
                <a:solidFill>
                  <a:schemeClr val="tx1"/>
                </a:solidFill>
              </a:rPr>
              <a:t>0.8%</a:t>
            </a:r>
          </a:p>
        </p:txBody>
      </p:sp>
      <p:sp>
        <p:nvSpPr>
          <p:cNvPr id="9" name="TextBox 8">
            <a:extLst>
              <a:ext uri="{FF2B5EF4-FFF2-40B4-BE49-F238E27FC236}">
                <a16:creationId xmlns:a16="http://schemas.microsoft.com/office/drawing/2014/main" id="{9EAF1104-189E-B41A-431D-ABEEDF9EDFDF}"/>
              </a:ext>
            </a:extLst>
          </p:cNvPr>
          <p:cNvSpPr txBox="1"/>
          <p:nvPr/>
        </p:nvSpPr>
        <p:spPr>
          <a:xfrm>
            <a:off x="628650" y="1229350"/>
            <a:ext cx="4029075" cy="769441"/>
          </a:xfrm>
          <a:prstGeom prst="rect">
            <a:avLst/>
          </a:prstGeom>
          <a:noFill/>
        </p:spPr>
        <p:txBody>
          <a:bodyPr wrap="square" rtlCol="0">
            <a:spAutoFit/>
          </a:bodyPr>
          <a:lstStyle/>
          <a:p>
            <a:r>
              <a:rPr lang="en-US" sz="4400">
                <a:latin typeface="Courier New" panose="02070309020205020404" pitchFamily="49" charset="0"/>
                <a:cs typeface="Courier New" panose="02070309020205020404" pitchFamily="49" charset="0"/>
              </a:rPr>
              <a:t>const</a:t>
            </a:r>
            <a:r>
              <a:rPr lang="en-US" sz="4400"/>
              <a:t>-ification:</a:t>
            </a:r>
            <a:endParaRPr lang="en-US"/>
          </a:p>
        </p:txBody>
      </p:sp>
      <p:sp>
        <p:nvSpPr>
          <p:cNvPr id="4" name="Arrow: Down 3">
            <a:extLst>
              <a:ext uri="{FF2B5EF4-FFF2-40B4-BE49-F238E27FC236}">
                <a16:creationId xmlns:a16="http://schemas.microsoft.com/office/drawing/2014/main" id="{B0B21158-7BED-368A-F9D5-7BBD3B59DBDC}"/>
              </a:ext>
            </a:extLst>
          </p:cNvPr>
          <p:cNvSpPr/>
          <p:nvPr/>
        </p:nvSpPr>
        <p:spPr>
          <a:xfrm rot="7560815">
            <a:off x="9611828" y="5102537"/>
            <a:ext cx="520588" cy="891097"/>
          </a:xfrm>
          <a:prstGeom prst="downArrow">
            <a:avLst>
              <a:gd name="adj1" fmla="val 26389"/>
              <a:gd name="adj2" fmla="val 50000"/>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C17BD5AD-9ECB-21F9-374B-CBB07C62486D}"/>
              </a:ext>
            </a:extLst>
          </p:cNvPr>
          <p:cNvSpPr>
            <a:spLocks noGrp="1"/>
          </p:cNvSpPr>
          <p:nvPr>
            <p:ph type="sldNum" sz="quarter" idx="12"/>
          </p:nvPr>
        </p:nvSpPr>
        <p:spPr/>
        <p:txBody>
          <a:bodyPr/>
          <a:lstStyle/>
          <a:p>
            <a:fld id="{0BDE28F9-DF4C-4421-9B70-DBE64F175828}" type="slidenum">
              <a:rPr lang="en-US" smtClean="0"/>
              <a:t>123</a:t>
            </a:fld>
            <a:endParaRPr lang="en-US"/>
          </a:p>
        </p:txBody>
      </p:sp>
    </p:spTree>
    <p:extLst>
      <p:ext uri="{BB962C8B-B14F-4D97-AF65-F5344CB8AC3E}">
        <p14:creationId xmlns:p14="http://schemas.microsoft.com/office/powerpoint/2010/main" val="1303950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F811A-576D-7155-A9A7-8410D11CDE60}"/>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endParaRPr lang="en-US"/>
          </a:p>
        </p:txBody>
      </p:sp>
      <p:sp>
        <p:nvSpPr>
          <p:cNvPr id="3" name="Content Placeholder 2">
            <a:extLst>
              <a:ext uri="{FF2B5EF4-FFF2-40B4-BE49-F238E27FC236}">
                <a16:creationId xmlns:a16="http://schemas.microsoft.com/office/drawing/2014/main" id="{11DA7746-CF10-1338-75E0-589D4DC770EB}"/>
              </a:ext>
            </a:extLst>
          </p:cNvPr>
          <p:cNvSpPr>
            <a:spLocks noGrp="1"/>
          </p:cNvSpPr>
          <p:nvPr>
            <p:ph idx="1"/>
          </p:nvPr>
        </p:nvSpPr>
        <p:spPr/>
        <p:txBody>
          <a:bodyPr vert="horz" lIns="91440" tIns="45720" rIns="91440" bIns="45720" rtlCol="0" anchor="t">
            <a:normAutofit/>
          </a:bodyPr>
          <a:lstStyle/>
          <a:p>
            <a:pPr marL="0" indent="0">
              <a:buNone/>
            </a:pPr>
            <a:r>
              <a:rPr lang="en-US">
                <a:ea typeface="Calibri"/>
                <a:cs typeface="Calibri"/>
              </a:rPr>
              <a:t>class MyClass {</a:t>
            </a:r>
          </a:p>
          <a:p>
            <a:pPr marL="0" indent="0">
              <a:buNone/>
            </a:pPr>
            <a:r>
              <a:rPr lang="en-US">
                <a:ea typeface="Calibri"/>
                <a:cs typeface="Calibri"/>
              </a:rPr>
              <a:t>      bool d_validFlag;</a:t>
            </a:r>
          </a:p>
          <a:p>
            <a:pPr marL="0" indent="0">
              <a:buNone/>
            </a:pPr>
            <a:r>
              <a:rPr lang="en-US">
                <a:ea typeface="Calibri"/>
                <a:cs typeface="Calibri"/>
              </a:rPr>
              <a:t>  public:</a:t>
            </a:r>
          </a:p>
          <a:p>
            <a:pPr marL="0" indent="0">
              <a:buNone/>
            </a:pPr>
            <a:r>
              <a:rPr lang="en-US">
                <a:ea typeface="Calibri"/>
                <a:cs typeface="Calibri"/>
              </a:rPr>
              <a:t>       bool isValid() { return d_validFlag; }</a:t>
            </a:r>
            <a:endParaRPr lang="en-US"/>
          </a:p>
          <a:p>
            <a:pPr marL="0" indent="0">
              <a:buNone/>
            </a:pPr>
            <a:r>
              <a:rPr lang="en-US">
                <a:ea typeface="Calibri"/>
                <a:cs typeface="Calibri"/>
              </a:rPr>
              <a:t>};</a:t>
            </a:r>
          </a:p>
          <a:p>
            <a:pPr marL="0" indent="0">
              <a:buNone/>
            </a:pPr>
            <a:r>
              <a:rPr lang="en-US">
                <a:ea typeface="Calibri"/>
                <a:cs typeface="Calibri"/>
              </a:rPr>
              <a:t>void f(MyClass&amp; c)</a:t>
            </a:r>
          </a:p>
          <a:p>
            <a:pPr marL="0" indent="0">
              <a:buNone/>
            </a:pPr>
            <a:r>
              <a:rPr lang="en-US">
                <a:ea typeface="Calibri"/>
                <a:cs typeface="Calibri"/>
              </a:rPr>
              <a:t>      pre( c.isValid() );</a:t>
            </a:r>
          </a:p>
        </p:txBody>
      </p:sp>
      <p:sp>
        <p:nvSpPr>
          <p:cNvPr id="4" name="Thought Bubble: Cloud 3">
            <a:extLst>
              <a:ext uri="{FF2B5EF4-FFF2-40B4-BE49-F238E27FC236}">
                <a16:creationId xmlns:a16="http://schemas.microsoft.com/office/drawing/2014/main" id="{76255518-421F-3813-953E-65979D01E827}"/>
              </a:ext>
            </a:extLst>
          </p:cNvPr>
          <p:cNvSpPr/>
          <p:nvPr/>
        </p:nvSpPr>
        <p:spPr>
          <a:xfrm>
            <a:off x="6730409" y="1265275"/>
            <a:ext cx="2615610" cy="2163726"/>
          </a:xfrm>
          <a:prstGeom prst="cloudCallout">
            <a:avLst>
              <a:gd name="adj1" fmla="val -177040"/>
              <a:gd name="adj2" fmla="val 50420"/>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lgn="ctr">
              <a:buNone/>
            </a:pPr>
            <a:r>
              <a:rPr lang="en-US" sz="3000">
                <a:solidFill>
                  <a:srgbClr val="FFFF00"/>
                </a:solidFill>
                <a:ea typeface="Calibri"/>
                <a:cs typeface="Calibri"/>
              </a:rPr>
              <a:t>Missing </a:t>
            </a:r>
          </a:p>
          <a:p>
            <a:pPr marL="0" indent="0" algn="ctr">
              <a:buNone/>
            </a:pPr>
            <a:r>
              <a:rPr lang="en-US" sz="3000">
                <a:solidFill>
                  <a:srgbClr val="FFFF00"/>
                </a:solidFill>
                <a:latin typeface="Courier New" panose="02070309020205020404" pitchFamily="49" charset="0"/>
                <a:ea typeface="Calibri"/>
                <a:cs typeface="Courier New" panose="02070309020205020404" pitchFamily="49" charset="0"/>
              </a:rPr>
              <a:t>const</a:t>
            </a:r>
            <a:r>
              <a:rPr lang="en-US" sz="3000">
                <a:solidFill>
                  <a:srgbClr val="FFFF00"/>
                </a:solidFill>
                <a:ea typeface="Calibri"/>
                <a:cs typeface="Calibri"/>
              </a:rPr>
              <a:t> </a:t>
            </a:r>
          </a:p>
          <a:p>
            <a:pPr marL="0" indent="0" algn="ctr">
              <a:buNone/>
            </a:pPr>
            <a:r>
              <a:rPr lang="en-US" sz="3000">
                <a:solidFill>
                  <a:srgbClr val="FFFF00"/>
                </a:solidFill>
                <a:ea typeface="Calibri"/>
                <a:cs typeface="Calibri"/>
              </a:rPr>
              <a:t>qualifier</a:t>
            </a:r>
          </a:p>
        </p:txBody>
      </p:sp>
      <p:sp>
        <p:nvSpPr>
          <p:cNvPr id="5" name="Thought Bubble: Cloud 4">
            <a:extLst>
              <a:ext uri="{FF2B5EF4-FFF2-40B4-BE49-F238E27FC236}">
                <a16:creationId xmlns:a16="http://schemas.microsoft.com/office/drawing/2014/main" id="{5AB95C84-81E2-3359-A350-85FAEE1C914C}"/>
              </a:ext>
            </a:extLst>
          </p:cNvPr>
          <p:cNvSpPr/>
          <p:nvPr/>
        </p:nvSpPr>
        <p:spPr>
          <a:xfrm>
            <a:off x="6996222" y="3646967"/>
            <a:ext cx="4742122" cy="3009013"/>
          </a:xfrm>
          <a:prstGeom prst="cloudCallout">
            <a:avLst>
              <a:gd name="adj1" fmla="val -115104"/>
              <a:gd name="adj2" fmla="val 1369"/>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lgn="ctr">
              <a:buNone/>
            </a:pPr>
            <a:r>
              <a:rPr lang="en-US" sz="3200">
                <a:ea typeface="Calibri"/>
                <a:cs typeface="Calibri"/>
              </a:rPr>
              <a:t>This bug is detected via </a:t>
            </a:r>
            <a:r>
              <a:rPr lang="en-US" sz="3200">
                <a:latin typeface="Courier New" panose="02070309020205020404" pitchFamily="49" charset="0"/>
                <a:ea typeface="Calibri"/>
                <a:cs typeface="Courier New" panose="02070309020205020404" pitchFamily="49" charset="0"/>
              </a:rPr>
              <a:t>const</a:t>
            </a:r>
            <a:r>
              <a:rPr lang="en-US" sz="3200">
                <a:ea typeface="Calibri"/>
                <a:cs typeface="Calibri"/>
              </a:rPr>
              <a:t>-ification</a:t>
            </a:r>
          </a:p>
        </p:txBody>
      </p:sp>
      <p:sp>
        <p:nvSpPr>
          <p:cNvPr id="6" name="Slide Number Placeholder 5">
            <a:extLst>
              <a:ext uri="{FF2B5EF4-FFF2-40B4-BE49-F238E27FC236}">
                <a16:creationId xmlns:a16="http://schemas.microsoft.com/office/drawing/2014/main" id="{6112C372-E81F-8042-D6B6-618D2DD4A523}"/>
              </a:ext>
            </a:extLst>
          </p:cNvPr>
          <p:cNvSpPr>
            <a:spLocks noGrp="1"/>
          </p:cNvSpPr>
          <p:nvPr>
            <p:ph type="sldNum" sz="quarter" idx="12"/>
          </p:nvPr>
        </p:nvSpPr>
        <p:spPr/>
        <p:txBody>
          <a:bodyPr/>
          <a:lstStyle/>
          <a:p>
            <a:fld id="{0BDE28F9-DF4C-4421-9B70-DBE64F175828}" type="slidenum">
              <a:rPr lang="en-US" smtClean="0"/>
              <a:t>124</a:t>
            </a:fld>
            <a:endParaRPr lang="en-US"/>
          </a:p>
        </p:txBody>
      </p:sp>
    </p:spTree>
    <p:extLst>
      <p:ext uri="{BB962C8B-B14F-4D97-AF65-F5344CB8AC3E}">
        <p14:creationId xmlns:p14="http://schemas.microsoft.com/office/powerpoint/2010/main" val="4169432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A08FD8-4DF7-6720-64AF-AF580CB9A2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7402D6-C000-5007-5AFD-BDA09456E874}"/>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p>
        </p:txBody>
      </p:sp>
      <p:graphicFrame>
        <p:nvGraphicFramePr>
          <p:cNvPr id="6" name="Chart 5">
            <a:extLst>
              <a:ext uri="{FF2B5EF4-FFF2-40B4-BE49-F238E27FC236}">
                <a16:creationId xmlns:a16="http://schemas.microsoft.com/office/drawing/2014/main" id="{05118A59-715C-A73D-000A-DE85AF0CA9AF}"/>
              </a:ext>
            </a:extLst>
          </p:cNvPr>
          <p:cNvGraphicFramePr/>
          <p:nvPr/>
        </p:nvGraphicFramePr>
        <p:xfrm>
          <a:off x="1851025" y="1952625"/>
          <a:ext cx="8881533" cy="5156200"/>
        </p:xfrm>
        <a:graphic>
          <a:graphicData uri="http://schemas.openxmlformats.org/drawingml/2006/chart">
            <c:chart xmlns:c="http://schemas.openxmlformats.org/drawingml/2006/chart" xmlns:r="http://schemas.openxmlformats.org/officeDocument/2006/relationships" r:id="rId2"/>
          </a:graphicData>
        </a:graphic>
      </p:graphicFrame>
      <p:sp>
        <p:nvSpPr>
          <p:cNvPr id="3" name="Callout: Line 2">
            <a:extLst>
              <a:ext uri="{FF2B5EF4-FFF2-40B4-BE49-F238E27FC236}">
                <a16:creationId xmlns:a16="http://schemas.microsoft.com/office/drawing/2014/main" id="{C32DBA58-D559-8331-5A4F-06070BC09FF3}"/>
              </a:ext>
            </a:extLst>
          </p:cNvPr>
          <p:cNvSpPr/>
          <p:nvPr/>
        </p:nvSpPr>
        <p:spPr>
          <a:xfrm>
            <a:off x="5167841" y="1971675"/>
            <a:ext cx="3072384" cy="886619"/>
          </a:xfrm>
          <a:prstGeom prst="borderCallout1">
            <a:avLst>
              <a:gd name="adj1" fmla="val 97386"/>
              <a:gd name="adj2" fmla="val 50493"/>
              <a:gd name="adj3" fmla="val 251536"/>
              <a:gd name="adj4" fmla="val 18701"/>
            </a:avLst>
          </a:prstGeom>
          <a:solidFill>
            <a:srgbClr val="D885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Change in overload resolution, </a:t>
            </a:r>
          </a:p>
          <a:p>
            <a:pPr algn="ctr"/>
            <a:r>
              <a:rPr lang="en-US">
                <a:solidFill>
                  <a:schemeClr val="tx1"/>
                </a:solidFill>
              </a:rPr>
              <a:t>but no change in behavior </a:t>
            </a:r>
          </a:p>
          <a:p>
            <a:pPr algn="ctr"/>
            <a:r>
              <a:rPr lang="en-US">
                <a:solidFill>
                  <a:schemeClr val="tx1"/>
                </a:solidFill>
              </a:rPr>
              <a:t>0.8%</a:t>
            </a:r>
          </a:p>
        </p:txBody>
      </p:sp>
      <p:sp>
        <p:nvSpPr>
          <p:cNvPr id="7" name="Arrow: Down 6">
            <a:extLst>
              <a:ext uri="{FF2B5EF4-FFF2-40B4-BE49-F238E27FC236}">
                <a16:creationId xmlns:a16="http://schemas.microsoft.com/office/drawing/2014/main" id="{E208FD5F-86B0-50AE-7890-1DCC1446E004}"/>
              </a:ext>
            </a:extLst>
          </p:cNvPr>
          <p:cNvSpPr/>
          <p:nvPr/>
        </p:nvSpPr>
        <p:spPr>
          <a:xfrm rot="1811057">
            <a:off x="9053947" y="2565144"/>
            <a:ext cx="520588" cy="891097"/>
          </a:xfrm>
          <a:prstGeom prst="downArrow">
            <a:avLst>
              <a:gd name="adj1" fmla="val 26389"/>
              <a:gd name="adj2" fmla="val 50000"/>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0FD7413-E4B9-1A19-1F7B-A578D7D275CB}"/>
              </a:ext>
            </a:extLst>
          </p:cNvPr>
          <p:cNvSpPr txBox="1"/>
          <p:nvPr/>
        </p:nvSpPr>
        <p:spPr>
          <a:xfrm>
            <a:off x="628650" y="1229350"/>
            <a:ext cx="4029075" cy="769441"/>
          </a:xfrm>
          <a:prstGeom prst="rect">
            <a:avLst/>
          </a:prstGeom>
          <a:noFill/>
        </p:spPr>
        <p:txBody>
          <a:bodyPr wrap="square" rtlCol="0">
            <a:spAutoFit/>
          </a:bodyPr>
          <a:lstStyle/>
          <a:p>
            <a:r>
              <a:rPr lang="en-US" sz="4400">
                <a:latin typeface="Courier New" panose="02070309020205020404" pitchFamily="49" charset="0"/>
                <a:cs typeface="Courier New" panose="02070309020205020404" pitchFamily="49" charset="0"/>
              </a:rPr>
              <a:t>const</a:t>
            </a:r>
            <a:r>
              <a:rPr lang="en-US" sz="4400"/>
              <a:t>-ification:</a:t>
            </a:r>
            <a:endParaRPr lang="en-US"/>
          </a:p>
        </p:txBody>
      </p:sp>
      <p:sp>
        <p:nvSpPr>
          <p:cNvPr id="4" name="Slide Number Placeholder 3">
            <a:extLst>
              <a:ext uri="{FF2B5EF4-FFF2-40B4-BE49-F238E27FC236}">
                <a16:creationId xmlns:a16="http://schemas.microsoft.com/office/drawing/2014/main" id="{5413B658-EB5E-061B-8690-38A5DFD65114}"/>
              </a:ext>
            </a:extLst>
          </p:cNvPr>
          <p:cNvSpPr>
            <a:spLocks noGrp="1"/>
          </p:cNvSpPr>
          <p:nvPr>
            <p:ph type="sldNum" sz="quarter" idx="12"/>
          </p:nvPr>
        </p:nvSpPr>
        <p:spPr/>
        <p:txBody>
          <a:bodyPr/>
          <a:lstStyle/>
          <a:p>
            <a:fld id="{0BDE28F9-DF4C-4421-9B70-DBE64F175828}" type="slidenum">
              <a:rPr lang="en-US" smtClean="0"/>
              <a:t>125</a:t>
            </a:fld>
            <a:endParaRPr lang="en-US"/>
          </a:p>
        </p:txBody>
      </p:sp>
    </p:spTree>
    <p:extLst>
      <p:ext uri="{BB962C8B-B14F-4D97-AF65-F5344CB8AC3E}">
        <p14:creationId xmlns:p14="http://schemas.microsoft.com/office/powerpoint/2010/main" val="2963048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D9F00-FC9E-A359-DC2D-60BBA2D5902A}"/>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endParaRPr lang="en-US"/>
          </a:p>
        </p:txBody>
      </p:sp>
      <p:sp>
        <p:nvSpPr>
          <p:cNvPr id="3" name="Content Placeholder 2">
            <a:extLst>
              <a:ext uri="{FF2B5EF4-FFF2-40B4-BE49-F238E27FC236}">
                <a16:creationId xmlns:a16="http://schemas.microsoft.com/office/drawing/2014/main" id="{0C8C43CC-1CFA-2723-7F68-C98F3C687326}"/>
              </a:ext>
            </a:extLst>
          </p:cNvPr>
          <p:cNvSpPr>
            <a:spLocks noGrp="1"/>
          </p:cNvSpPr>
          <p:nvPr>
            <p:ph idx="1"/>
          </p:nvPr>
        </p:nvSpPr>
        <p:spPr/>
        <p:txBody>
          <a:bodyPr vert="horz" lIns="91440" tIns="45720" rIns="91440" bIns="45720" rtlCol="0" anchor="t">
            <a:normAutofit/>
          </a:bodyPr>
          <a:lstStyle/>
          <a:p>
            <a:pPr marL="0" indent="0">
              <a:buNone/>
            </a:pPr>
            <a:endParaRPr lang="en-US">
              <a:ea typeface="Calibri"/>
              <a:cs typeface="Calibri"/>
            </a:endParaRPr>
          </a:p>
          <a:p>
            <a:pPr marL="0" indent="0">
              <a:buNone/>
            </a:pPr>
            <a:r>
              <a:rPr lang="en-US" sz="4000">
                <a:ea typeface="Calibri"/>
                <a:cs typeface="Calibri"/>
              </a:rPr>
              <a:t>void f(std::map&lt;int,int&gt; &amp;m, int i)</a:t>
            </a:r>
          </a:p>
          <a:p>
            <a:pPr marL="0" indent="0">
              <a:buNone/>
            </a:pPr>
            <a:r>
              <a:rPr lang="en-US" sz="4000">
                <a:ea typeface="Calibri"/>
                <a:cs typeface="Calibri"/>
              </a:rPr>
              <a:t>      pre( m[i] == 0 );   </a:t>
            </a:r>
          </a:p>
        </p:txBody>
      </p:sp>
      <p:sp>
        <p:nvSpPr>
          <p:cNvPr id="6" name="Thought Bubble: Cloud 5">
            <a:extLst>
              <a:ext uri="{FF2B5EF4-FFF2-40B4-BE49-F238E27FC236}">
                <a16:creationId xmlns:a16="http://schemas.microsoft.com/office/drawing/2014/main" id="{EB6ACC45-EB0E-470D-130E-0BDE20E9C199}"/>
              </a:ext>
            </a:extLst>
          </p:cNvPr>
          <p:cNvSpPr/>
          <p:nvPr/>
        </p:nvSpPr>
        <p:spPr>
          <a:xfrm>
            <a:off x="7572147" y="2182333"/>
            <a:ext cx="5273749" cy="2163726"/>
          </a:xfrm>
          <a:prstGeom prst="cloudCallout">
            <a:avLst>
              <a:gd name="adj1" fmla="val -126838"/>
              <a:gd name="adj2" fmla="val -7565"/>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a:solidFill>
                  <a:srgbClr val="FFFF00"/>
                </a:solidFill>
                <a:ea typeface="Calibri"/>
                <a:cs typeface="Calibri"/>
              </a:rPr>
              <a:t>Error, operator[] will add entries into </a:t>
            </a:r>
            <a:r>
              <a:rPr lang="en-US" sz="3200">
                <a:solidFill>
                  <a:srgbClr val="FFFF00"/>
                </a:solidFill>
                <a:latin typeface="Courier New" panose="02070309020205020404" pitchFamily="49" charset="0"/>
                <a:ea typeface="Calibri"/>
                <a:cs typeface="Courier New" panose="02070309020205020404" pitchFamily="49" charset="0"/>
              </a:rPr>
              <a:t>m</a:t>
            </a:r>
            <a:endParaRPr lang="en-US" sz="3000">
              <a:solidFill>
                <a:srgbClr val="FFFF00"/>
              </a:solidFill>
              <a:latin typeface="Courier New" panose="02070309020205020404" pitchFamily="49" charset="0"/>
              <a:ea typeface="Calibri"/>
              <a:cs typeface="Courier New" panose="02070309020205020404" pitchFamily="49" charset="0"/>
            </a:endParaRPr>
          </a:p>
        </p:txBody>
      </p:sp>
      <p:sp>
        <p:nvSpPr>
          <p:cNvPr id="7" name="Thought Bubble: Cloud 6">
            <a:extLst>
              <a:ext uri="{FF2B5EF4-FFF2-40B4-BE49-F238E27FC236}">
                <a16:creationId xmlns:a16="http://schemas.microsoft.com/office/drawing/2014/main" id="{EFDB05EF-24F1-AC46-A46F-E00896774E84}"/>
              </a:ext>
            </a:extLst>
          </p:cNvPr>
          <p:cNvSpPr/>
          <p:nvPr/>
        </p:nvSpPr>
        <p:spPr>
          <a:xfrm>
            <a:off x="2966480" y="3687893"/>
            <a:ext cx="4412515" cy="3009013"/>
          </a:xfrm>
          <a:prstGeom prst="cloudCallout">
            <a:avLst>
              <a:gd name="adj1" fmla="val -43131"/>
              <a:gd name="adj2" fmla="val -50928"/>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lgn="ctr">
              <a:buNone/>
            </a:pPr>
            <a:r>
              <a:rPr lang="en-US" sz="3200">
                <a:ea typeface="Calibri"/>
                <a:cs typeface="Calibri"/>
              </a:rPr>
              <a:t>This bug is detected via </a:t>
            </a:r>
            <a:r>
              <a:rPr lang="en-US" sz="3200">
                <a:latin typeface="Courier New" panose="02070309020205020404" pitchFamily="49" charset="0"/>
                <a:ea typeface="Calibri"/>
                <a:cs typeface="Courier New" panose="02070309020205020404" pitchFamily="49" charset="0"/>
              </a:rPr>
              <a:t>const</a:t>
            </a:r>
            <a:r>
              <a:rPr lang="en-US" sz="3200">
                <a:ea typeface="Calibri"/>
                <a:cs typeface="Calibri"/>
              </a:rPr>
              <a:t>-ification</a:t>
            </a:r>
          </a:p>
        </p:txBody>
      </p:sp>
      <p:sp>
        <p:nvSpPr>
          <p:cNvPr id="4" name="Slide Number Placeholder 3">
            <a:extLst>
              <a:ext uri="{FF2B5EF4-FFF2-40B4-BE49-F238E27FC236}">
                <a16:creationId xmlns:a16="http://schemas.microsoft.com/office/drawing/2014/main" id="{2E84F094-62CE-F85B-114F-BE8A9AD3D6C5}"/>
              </a:ext>
            </a:extLst>
          </p:cNvPr>
          <p:cNvSpPr>
            <a:spLocks noGrp="1"/>
          </p:cNvSpPr>
          <p:nvPr>
            <p:ph type="sldNum" sz="quarter" idx="12"/>
          </p:nvPr>
        </p:nvSpPr>
        <p:spPr/>
        <p:txBody>
          <a:bodyPr/>
          <a:lstStyle/>
          <a:p>
            <a:fld id="{0BDE28F9-DF4C-4421-9B70-DBE64F175828}" type="slidenum">
              <a:rPr lang="en-US" smtClean="0"/>
              <a:t>126</a:t>
            </a:fld>
            <a:endParaRPr lang="en-US"/>
          </a:p>
        </p:txBody>
      </p:sp>
    </p:spTree>
    <p:extLst>
      <p:ext uri="{BB962C8B-B14F-4D97-AF65-F5344CB8AC3E}">
        <p14:creationId xmlns:p14="http://schemas.microsoft.com/office/powerpoint/2010/main" val="2086211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randombar(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C6143A-6A83-FAC8-D97C-6A577E1C48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D8A2CD-A3BA-7AB0-0BCA-58131E286EAE}"/>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p>
        </p:txBody>
      </p:sp>
      <p:graphicFrame>
        <p:nvGraphicFramePr>
          <p:cNvPr id="6" name="Chart 5">
            <a:extLst>
              <a:ext uri="{FF2B5EF4-FFF2-40B4-BE49-F238E27FC236}">
                <a16:creationId xmlns:a16="http://schemas.microsoft.com/office/drawing/2014/main" id="{5AC65768-26EA-C19D-C2F4-A3CC1270F579}"/>
              </a:ext>
            </a:extLst>
          </p:cNvPr>
          <p:cNvGraphicFramePr/>
          <p:nvPr/>
        </p:nvGraphicFramePr>
        <p:xfrm>
          <a:off x="1851025" y="1952625"/>
          <a:ext cx="8881533" cy="5156200"/>
        </p:xfrm>
        <a:graphic>
          <a:graphicData uri="http://schemas.openxmlformats.org/drawingml/2006/chart">
            <c:chart xmlns:c="http://schemas.openxmlformats.org/drawingml/2006/chart" xmlns:r="http://schemas.openxmlformats.org/officeDocument/2006/relationships" r:id="rId2"/>
          </a:graphicData>
        </a:graphic>
      </p:graphicFrame>
      <p:sp>
        <p:nvSpPr>
          <p:cNvPr id="3" name="Callout: Line 2">
            <a:extLst>
              <a:ext uri="{FF2B5EF4-FFF2-40B4-BE49-F238E27FC236}">
                <a16:creationId xmlns:a16="http://schemas.microsoft.com/office/drawing/2014/main" id="{E7B4B5FA-50C8-DABE-E0F7-C2A1F8B5DF7D}"/>
              </a:ext>
            </a:extLst>
          </p:cNvPr>
          <p:cNvSpPr/>
          <p:nvPr/>
        </p:nvSpPr>
        <p:spPr>
          <a:xfrm>
            <a:off x="5167841" y="1971675"/>
            <a:ext cx="3072384" cy="886619"/>
          </a:xfrm>
          <a:prstGeom prst="borderCallout1">
            <a:avLst>
              <a:gd name="adj1" fmla="val 97386"/>
              <a:gd name="adj2" fmla="val 50493"/>
              <a:gd name="adj3" fmla="val 251536"/>
              <a:gd name="adj4" fmla="val 18701"/>
            </a:avLst>
          </a:prstGeom>
          <a:solidFill>
            <a:srgbClr val="D885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Change in overload resolution, </a:t>
            </a:r>
          </a:p>
          <a:p>
            <a:pPr algn="ctr"/>
            <a:r>
              <a:rPr lang="en-US">
                <a:solidFill>
                  <a:schemeClr val="tx1"/>
                </a:solidFill>
              </a:rPr>
              <a:t>but no change in behavior </a:t>
            </a:r>
          </a:p>
          <a:p>
            <a:pPr algn="ctr"/>
            <a:r>
              <a:rPr lang="en-US">
                <a:solidFill>
                  <a:schemeClr val="tx1"/>
                </a:solidFill>
              </a:rPr>
              <a:t>0.8%</a:t>
            </a:r>
          </a:p>
        </p:txBody>
      </p:sp>
      <p:sp>
        <p:nvSpPr>
          <p:cNvPr id="5" name="Arrow: Down 4">
            <a:extLst>
              <a:ext uri="{FF2B5EF4-FFF2-40B4-BE49-F238E27FC236}">
                <a16:creationId xmlns:a16="http://schemas.microsoft.com/office/drawing/2014/main" id="{5F22D529-EE0B-AC00-C3B2-491C92FB95D2}"/>
              </a:ext>
            </a:extLst>
          </p:cNvPr>
          <p:cNvSpPr/>
          <p:nvPr/>
        </p:nvSpPr>
        <p:spPr>
          <a:xfrm rot="18969306">
            <a:off x="7663297" y="2983451"/>
            <a:ext cx="520588" cy="891097"/>
          </a:xfrm>
          <a:prstGeom prst="downArrow">
            <a:avLst>
              <a:gd name="adj1" fmla="val 26389"/>
              <a:gd name="adj2" fmla="val 50000"/>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56D8F78-064C-5262-B8C5-F60DFCD995DA}"/>
              </a:ext>
            </a:extLst>
          </p:cNvPr>
          <p:cNvSpPr txBox="1"/>
          <p:nvPr/>
        </p:nvSpPr>
        <p:spPr>
          <a:xfrm>
            <a:off x="628650" y="1229350"/>
            <a:ext cx="4029075" cy="769441"/>
          </a:xfrm>
          <a:prstGeom prst="rect">
            <a:avLst/>
          </a:prstGeom>
          <a:noFill/>
        </p:spPr>
        <p:txBody>
          <a:bodyPr wrap="square" rtlCol="0">
            <a:spAutoFit/>
          </a:bodyPr>
          <a:lstStyle/>
          <a:p>
            <a:r>
              <a:rPr lang="en-US" sz="4400">
                <a:latin typeface="Courier New" panose="02070309020205020404" pitchFamily="49" charset="0"/>
                <a:cs typeface="Courier New" panose="02070309020205020404" pitchFamily="49" charset="0"/>
              </a:rPr>
              <a:t>const</a:t>
            </a:r>
            <a:r>
              <a:rPr lang="en-US" sz="4400"/>
              <a:t>-ification:</a:t>
            </a:r>
            <a:endParaRPr lang="en-US"/>
          </a:p>
        </p:txBody>
      </p:sp>
      <p:sp>
        <p:nvSpPr>
          <p:cNvPr id="4" name="Slide Number Placeholder 3">
            <a:extLst>
              <a:ext uri="{FF2B5EF4-FFF2-40B4-BE49-F238E27FC236}">
                <a16:creationId xmlns:a16="http://schemas.microsoft.com/office/drawing/2014/main" id="{CEA32EFC-2A58-020F-6836-7682AC7F466F}"/>
              </a:ext>
            </a:extLst>
          </p:cNvPr>
          <p:cNvSpPr>
            <a:spLocks noGrp="1"/>
          </p:cNvSpPr>
          <p:nvPr>
            <p:ph type="sldNum" sz="quarter" idx="12"/>
          </p:nvPr>
        </p:nvSpPr>
        <p:spPr/>
        <p:txBody>
          <a:bodyPr/>
          <a:lstStyle/>
          <a:p>
            <a:fld id="{0BDE28F9-DF4C-4421-9B70-DBE64F175828}" type="slidenum">
              <a:rPr lang="en-US" smtClean="0"/>
              <a:t>127</a:t>
            </a:fld>
            <a:endParaRPr lang="en-US"/>
          </a:p>
        </p:txBody>
      </p:sp>
    </p:spTree>
    <p:extLst>
      <p:ext uri="{BB962C8B-B14F-4D97-AF65-F5344CB8AC3E}">
        <p14:creationId xmlns:p14="http://schemas.microsoft.com/office/powerpoint/2010/main" val="994960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0F6C7-9B4C-7F59-6B5C-741D5B97C3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B1B2B9-6E1D-3465-483F-B11C7EAA31B9}"/>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endParaRPr lang="en-US"/>
          </a:p>
        </p:txBody>
      </p:sp>
      <p:sp>
        <p:nvSpPr>
          <p:cNvPr id="3" name="Content Placeholder 2">
            <a:extLst>
              <a:ext uri="{FF2B5EF4-FFF2-40B4-BE49-F238E27FC236}">
                <a16:creationId xmlns:a16="http://schemas.microsoft.com/office/drawing/2014/main" id="{156A57CC-66B3-CE9D-CF6F-397A36E6706B}"/>
              </a:ext>
            </a:extLst>
          </p:cNvPr>
          <p:cNvSpPr>
            <a:spLocks noGrp="1"/>
          </p:cNvSpPr>
          <p:nvPr>
            <p:ph idx="1"/>
          </p:nvPr>
        </p:nvSpPr>
        <p:spPr/>
        <p:txBody>
          <a:bodyPr vert="horz" lIns="91440" tIns="45720" rIns="91440" bIns="45720" rtlCol="0" anchor="t">
            <a:normAutofit/>
          </a:bodyPr>
          <a:lstStyle/>
          <a:p>
            <a:pPr marL="0" indent="0">
              <a:buNone/>
            </a:pPr>
            <a:r>
              <a:rPr lang="en-US" sz="4000">
                <a:ea typeface="Calibri"/>
                <a:cs typeface="Calibri"/>
              </a:rPr>
              <a:t>void f(std::map&lt;int,int&gt; &amp;m, int i)</a:t>
            </a:r>
          </a:p>
          <a:p>
            <a:pPr marL="0" indent="0">
              <a:buNone/>
            </a:pPr>
            <a:r>
              <a:rPr lang="en-US" sz="4000">
                <a:ea typeface="Calibri"/>
                <a:cs typeface="Calibri"/>
              </a:rPr>
              <a:t>    pre( m.contains(i) &amp;&amp; m[i] == 17); </a:t>
            </a:r>
          </a:p>
          <a:p>
            <a:pPr marL="0" indent="0">
              <a:buNone/>
            </a:pPr>
            <a:r>
              <a:rPr lang="en-US">
                <a:ea typeface="Calibri"/>
                <a:cs typeface="Calibri"/>
              </a:rPr>
              <a:t>  </a:t>
            </a:r>
          </a:p>
        </p:txBody>
      </p:sp>
      <p:sp>
        <p:nvSpPr>
          <p:cNvPr id="4" name="Thought Bubble: Cloud 3">
            <a:extLst>
              <a:ext uri="{FF2B5EF4-FFF2-40B4-BE49-F238E27FC236}">
                <a16:creationId xmlns:a16="http://schemas.microsoft.com/office/drawing/2014/main" id="{47DC1A43-088F-AEAA-6DBE-299E6B95A1A2}"/>
              </a:ext>
            </a:extLst>
          </p:cNvPr>
          <p:cNvSpPr/>
          <p:nvPr/>
        </p:nvSpPr>
        <p:spPr>
          <a:xfrm>
            <a:off x="1433624" y="4288540"/>
            <a:ext cx="5539562" cy="3009013"/>
          </a:xfrm>
          <a:prstGeom prst="cloudCallout">
            <a:avLst>
              <a:gd name="adj1" fmla="val 35789"/>
              <a:gd name="adj2" fmla="val -8979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t>This is a function that, if used carefully, doesn’t modify what is touches – but it is not `const` because it has valid calls that do.</a:t>
            </a:r>
          </a:p>
        </p:txBody>
      </p:sp>
      <p:sp>
        <p:nvSpPr>
          <p:cNvPr id="9" name="Thought Bubble: Cloud 8">
            <a:extLst>
              <a:ext uri="{FF2B5EF4-FFF2-40B4-BE49-F238E27FC236}">
                <a16:creationId xmlns:a16="http://schemas.microsoft.com/office/drawing/2014/main" id="{9B11CA68-85D5-8CB1-4366-D1C49874858E}"/>
              </a:ext>
            </a:extLst>
          </p:cNvPr>
          <p:cNvSpPr/>
          <p:nvPr/>
        </p:nvSpPr>
        <p:spPr>
          <a:xfrm>
            <a:off x="8275674" y="3839829"/>
            <a:ext cx="4136066" cy="2472071"/>
          </a:xfrm>
          <a:prstGeom prst="cloudCallout">
            <a:avLst>
              <a:gd name="adj1" fmla="val -90408"/>
              <a:gd name="adj2" fmla="val -76461"/>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lgn="ctr">
              <a:buNone/>
            </a:pPr>
            <a:r>
              <a:rPr lang="en-US" sz="3000">
                <a:solidFill>
                  <a:srgbClr val="FFFF00"/>
                </a:solidFill>
                <a:ea typeface="Calibri"/>
                <a:cs typeface="Calibri"/>
              </a:rPr>
              <a:t>Error </a:t>
            </a:r>
            <a:r>
              <a:rPr lang="en-US" sz="3200">
                <a:ea typeface="Calibri"/>
                <a:cs typeface="Calibri"/>
              </a:rPr>
              <a:t> </a:t>
            </a:r>
            <a:r>
              <a:rPr lang="en-US" sz="3200">
                <a:solidFill>
                  <a:srgbClr val="FFFF00"/>
                </a:solidFill>
                <a:latin typeface="Courier New" panose="02070309020205020404" pitchFamily="49" charset="0"/>
                <a:ea typeface="Calibri"/>
                <a:cs typeface="Courier New" panose="02070309020205020404" pitchFamily="49" charset="0"/>
              </a:rPr>
              <a:t>operator[] </a:t>
            </a:r>
            <a:endParaRPr lang="en-US" sz="3000">
              <a:solidFill>
                <a:srgbClr val="FFFF00"/>
              </a:solidFill>
              <a:ea typeface="Calibri"/>
              <a:cs typeface="Calibri"/>
            </a:endParaRPr>
          </a:p>
          <a:p>
            <a:pPr algn="ctr"/>
            <a:r>
              <a:rPr lang="en-US" sz="3000">
                <a:solidFill>
                  <a:srgbClr val="FFFF00"/>
                </a:solidFill>
                <a:ea typeface="Calibri"/>
                <a:cs typeface="Calibri"/>
              </a:rPr>
              <a:t>is not </a:t>
            </a:r>
            <a:r>
              <a:rPr lang="en-US" sz="2800">
                <a:solidFill>
                  <a:srgbClr val="FFFF00"/>
                </a:solidFill>
                <a:latin typeface="Courier New" panose="02070309020205020404" pitchFamily="49" charset="0"/>
                <a:ea typeface="Calibri"/>
                <a:cs typeface="Courier New" panose="02070309020205020404" pitchFamily="49" charset="0"/>
              </a:rPr>
              <a:t>const</a:t>
            </a:r>
            <a:endParaRPr lang="en-US" sz="3000">
              <a:solidFill>
                <a:srgbClr val="FFFF00"/>
              </a:solidFill>
              <a:ea typeface="Calibri"/>
              <a:cs typeface="Calibri"/>
            </a:endParaRPr>
          </a:p>
        </p:txBody>
      </p:sp>
      <p:sp>
        <p:nvSpPr>
          <p:cNvPr id="5" name="Slide Number Placeholder 4">
            <a:extLst>
              <a:ext uri="{FF2B5EF4-FFF2-40B4-BE49-F238E27FC236}">
                <a16:creationId xmlns:a16="http://schemas.microsoft.com/office/drawing/2014/main" id="{DB85591B-7EE7-C345-AD5E-E50875D84493}"/>
              </a:ext>
            </a:extLst>
          </p:cNvPr>
          <p:cNvSpPr>
            <a:spLocks noGrp="1"/>
          </p:cNvSpPr>
          <p:nvPr>
            <p:ph type="sldNum" sz="quarter" idx="12"/>
          </p:nvPr>
        </p:nvSpPr>
        <p:spPr/>
        <p:txBody>
          <a:bodyPr/>
          <a:lstStyle/>
          <a:p>
            <a:fld id="{0BDE28F9-DF4C-4421-9B70-DBE64F175828}" type="slidenum">
              <a:rPr lang="en-US" smtClean="0"/>
              <a:t>128</a:t>
            </a:fld>
            <a:endParaRPr lang="en-US"/>
          </a:p>
        </p:txBody>
      </p:sp>
    </p:spTree>
    <p:extLst>
      <p:ext uri="{BB962C8B-B14F-4D97-AF65-F5344CB8AC3E}">
        <p14:creationId xmlns:p14="http://schemas.microsoft.com/office/powerpoint/2010/main" val="2492505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righ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extLst>
    <p:ext uri="{6950BFC3-D8DA-4A85-94F7-54DA5524770B}">
      <p188:commentRel xmlns:p188="http://schemas.microsoft.com/office/powerpoint/2018/8/main" r:id="rId2"/>
    </p:ext>
  </p:extLs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B6D023-DD8B-15A5-D42C-AAD0A102B5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05DF47-728A-F776-57AA-1B395087996D}"/>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endParaRPr lang="en-US"/>
          </a:p>
        </p:txBody>
      </p:sp>
      <p:sp>
        <p:nvSpPr>
          <p:cNvPr id="3" name="Content Placeholder 2">
            <a:extLst>
              <a:ext uri="{FF2B5EF4-FFF2-40B4-BE49-F238E27FC236}">
                <a16:creationId xmlns:a16="http://schemas.microsoft.com/office/drawing/2014/main" id="{15E2E68A-FC8E-59CC-2B9C-54BDC54B57B9}"/>
              </a:ext>
            </a:extLst>
          </p:cNvPr>
          <p:cNvSpPr>
            <a:spLocks noGrp="1"/>
          </p:cNvSpPr>
          <p:nvPr>
            <p:ph idx="1"/>
          </p:nvPr>
        </p:nvSpPr>
        <p:spPr>
          <a:xfrm>
            <a:off x="838200" y="1825625"/>
            <a:ext cx="11353800" cy="4351338"/>
          </a:xfrm>
        </p:spPr>
        <p:txBody>
          <a:bodyPr vert="horz" lIns="91440" tIns="45720" rIns="91440" bIns="45720" rtlCol="0" anchor="t">
            <a:normAutofit/>
          </a:bodyPr>
          <a:lstStyle/>
          <a:p>
            <a:pPr marL="0" indent="0">
              <a:buNone/>
            </a:pPr>
            <a:r>
              <a:rPr lang="en-US" sz="4000" dirty="0">
                <a:ea typeface="Calibri"/>
                <a:cs typeface="Calibri"/>
              </a:rPr>
              <a:t>void f(std::map&lt;</a:t>
            </a:r>
            <a:r>
              <a:rPr lang="en-US" sz="4000" dirty="0" err="1">
                <a:ea typeface="Calibri"/>
                <a:cs typeface="Calibri"/>
              </a:rPr>
              <a:t>int,int</a:t>
            </a:r>
            <a:r>
              <a:rPr lang="en-US" sz="4000" dirty="0">
                <a:ea typeface="Calibri"/>
                <a:cs typeface="Calibri"/>
              </a:rPr>
              <a:t>&gt; &amp;m, int </a:t>
            </a:r>
            <a:r>
              <a:rPr lang="en-US" sz="4000" dirty="0" err="1">
                <a:ea typeface="Calibri"/>
                <a:cs typeface="Calibri"/>
              </a:rPr>
              <a:t>i</a:t>
            </a:r>
            <a:r>
              <a:rPr lang="en-US" sz="4000" dirty="0">
                <a:ea typeface="Calibri"/>
                <a:cs typeface="Calibri"/>
              </a:rPr>
              <a:t>)</a:t>
            </a:r>
          </a:p>
          <a:p>
            <a:pPr marL="0" indent="0">
              <a:buNone/>
            </a:pPr>
            <a:r>
              <a:rPr lang="en-US" sz="4000" dirty="0">
                <a:ea typeface="Calibri"/>
                <a:cs typeface="Calibri"/>
              </a:rPr>
              <a:t>    pre( </a:t>
            </a:r>
            <a:r>
              <a:rPr lang="en-US" sz="4000" dirty="0" err="1">
                <a:ea typeface="Calibri"/>
                <a:cs typeface="Calibri"/>
              </a:rPr>
              <a:t>m.contains</a:t>
            </a:r>
            <a:r>
              <a:rPr lang="en-US" sz="4000" dirty="0">
                <a:ea typeface="Calibri"/>
                <a:cs typeface="Calibri"/>
              </a:rPr>
              <a:t>(</a:t>
            </a:r>
            <a:r>
              <a:rPr lang="en-US" sz="4000" dirty="0" err="1">
                <a:ea typeface="Calibri"/>
                <a:cs typeface="Calibri"/>
              </a:rPr>
              <a:t>i</a:t>
            </a:r>
            <a:r>
              <a:rPr lang="en-US" sz="4000" dirty="0">
                <a:ea typeface="Calibri"/>
                <a:cs typeface="Calibri"/>
              </a:rPr>
              <a:t>) &amp;&amp;</a:t>
            </a:r>
          </a:p>
          <a:p>
            <a:pPr marL="0" indent="0">
              <a:buNone/>
            </a:pPr>
            <a:r>
              <a:rPr lang="en-US" sz="4000" dirty="0">
                <a:solidFill>
                  <a:srgbClr val="00B050"/>
                </a:solidFill>
                <a:ea typeface="Calibri"/>
                <a:cs typeface="Calibri"/>
              </a:rPr>
              <a:t>             </a:t>
            </a:r>
            <a:r>
              <a:rPr lang="en-US" sz="4000" dirty="0" err="1">
                <a:solidFill>
                  <a:srgbClr val="00B050"/>
                </a:solidFill>
                <a:ea typeface="Calibri"/>
                <a:cs typeface="Calibri"/>
              </a:rPr>
              <a:t>const_cast</a:t>
            </a:r>
            <a:r>
              <a:rPr lang="en-US" sz="4000" dirty="0">
                <a:solidFill>
                  <a:srgbClr val="00B050"/>
                </a:solidFill>
                <a:ea typeface="Calibri"/>
                <a:cs typeface="Calibri"/>
              </a:rPr>
              <a:t>&lt;std::map&lt;</a:t>
            </a:r>
            <a:r>
              <a:rPr lang="en-US" sz="4000" dirty="0" err="1">
                <a:solidFill>
                  <a:srgbClr val="00B050"/>
                </a:solidFill>
                <a:ea typeface="Calibri"/>
                <a:cs typeface="Calibri"/>
              </a:rPr>
              <a:t>int,int</a:t>
            </a:r>
            <a:r>
              <a:rPr lang="en-US" sz="4000" dirty="0">
                <a:solidFill>
                  <a:srgbClr val="00B050"/>
                </a:solidFill>
                <a:ea typeface="Calibri"/>
                <a:cs typeface="Calibri"/>
              </a:rPr>
              <a:t>&gt;&amp;&gt;(</a:t>
            </a:r>
            <a:r>
              <a:rPr lang="en-US" sz="4000" dirty="0">
                <a:ea typeface="Calibri"/>
                <a:cs typeface="Calibri"/>
              </a:rPr>
              <a:t>m</a:t>
            </a:r>
            <a:r>
              <a:rPr lang="en-US" sz="4000" dirty="0">
                <a:solidFill>
                  <a:srgbClr val="00B050"/>
                </a:solidFill>
                <a:ea typeface="Calibri"/>
                <a:cs typeface="Calibri"/>
              </a:rPr>
              <a:t>)</a:t>
            </a:r>
            <a:r>
              <a:rPr lang="en-US" sz="4000" dirty="0">
                <a:ea typeface="Calibri"/>
                <a:cs typeface="Calibri"/>
              </a:rPr>
              <a:t>[</a:t>
            </a:r>
            <a:r>
              <a:rPr lang="en-US" sz="4000" dirty="0" err="1">
                <a:ea typeface="Calibri"/>
                <a:cs typeface="Calibri"/>
              </a:rPr>
              <a:t>i</a:t>
            </a:r>
            <a:r>
              <a:rPr lang="en-US" sz="4000" dirty="0">
                <a:ea typeface="Calibri"/>
                <a:cs typeface="Calibri"/>
              </a:rPr>
              <a:t>] == 17); </a:t>
            </a:r>
            <a:endParaRPr lang="en-US" dirty="0">
              <a:ea typeface="Calibri"/>
              <a:cs typeface="Calibri"/>
            </a:endParaRPr>
          </a:p>
        </p:txBody>
      </p:sp>
      <p:sp>
        <p:nvSpPr>
          <p:cNvPr id="7" name="Thought Bubble: Cloud 6">
            <a:extLst>
              <a:ext uri="{FF2B5EF4-FFF2-40B4-BE49-F238E27FC236}">
                <a16:creationId xmlns:a16="http://schemas.microsoft.com/office/drawing/2014/main" id="{6ECD6DF2-F22E-EE64-09F7-DC1A802BE0E7}"/>
              </a:ext>
            </a:extLst>
          </p:cNvPr>
          <p:cNvSpPr/>
          <p:nvPr/>
        </p:nvSpPr>
        <p:spPr>
          <a:xfrm>
            <a:off x="3926070" y="4139517"/>
            <a:ext cx="5178060" cy="1947363"/>
          </a:xfrm>
          <a:prstGeom prst="cloudCallout">
            <a:avLst>
              <a:gd name="adj1" fmla="val -49291"/>
              <a:gd name="adj2" fmla="val -66216"/>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lgn="ctr">
              <a:buNone/>
            </a:pPr>
            <a:r>
              <a:rPr lang="en-US" sz="2400">
                <a:ea typeface="Calibri"/>
                <a:cs typeface="Calibri"/>
              </a:rPr>
              <a:t>This rare issue can always easily be worked around using  </a:t>
            </a:r>
            <a:r>
              <a:rPr lang="en-US" sz="2400">
                <a:latin typeface="Courier New" panose="02070309020205020404" pitchFamily="49" charset="0"/>
                <a:ea typeface="Calibri"/>
                <a:cs typeface="Courier New" panose="02070309020205020404" pitchFamily="49" charset="0"/>
              </a:rPr>
              <a:t>const_cast</a:t>
            </a:r>
            <a:r>
              <a:rPr lang="en-US" sz="2400">
                <a:ea typeface="Calibri"/>
                <a:cs typeface="Courier New" panose="02070309020205020404" pitchFamily="49" charset="0"/>
              </a:rPr>
              <a:t>.</a:t>
            </a:r>
            <a:r>
              <a:rPr lang="en-US" sz="2400">
                <a:latin typeface="Courier New" panose="02070309020205020404" pitchFamily="49" charset="0"/>
                <a:ea typeface="Calibri"/>
                <a:cs typeface="Courier New" panose="02070309020205020404" pitchFamily="49" charset="0"/>
              </a:rPr>
              <a:t> </a:t>
            </a:r>
            <a:endParaRPr lang="en-US" sz="2400">
              <a:ea typeface="Calibri"/>
              <a:cs typeface="Calibri"/>
            </a:endParaRPr>
          </a:p>
        </p:txBody>
      </p:sp>
      <p:sp>
        <p:nvSpPr>
          <p:cNvPr id="4" name="Double Wave 3">
            <a:extLst>
              <a:ext uri="{FF2B5EF4-FFF2-40B4-BE49-F238E27FC236}">
                <a16:creationId xmlns:a16="http://schemas.microsoft.com/office/drawing/2014/main" id="{72C16AA4-4D76-39AA-663D-F824AD32B194}"/>
              </a:ext>
            </a:extLst>
          </p:cNvPr>
          <p:cNvSpPr/>
          <p:nvPr/>
        </p:nvSpPr>
        <p:spPr>
          <a:xfrm>
            <a:off x="7832993" y="5277080"/>
            <a:ext cx="3382178" cy="1445675"/>
          </a:xfrm>
          <a:prstGeom prst="doubleWave">
            <a:avLst>
              <a:gd name="adj1" fmla="val 6250"/>
              <a:gd name="adj2" fmla="val -127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t>We can do even better in C++29</a:t>
            </a:r>
          </a:p>
        </p:txBody>
      </p:sp>
      <p:sp>
        <p:nvSpPr>
          <p:cNvPr id="5" name="Slide Number Placeholder 4">
            <a:extLst>
              <a:ext uri="{FF2B5EF4-FFF2-40B4-BE49-F238E27FC236}">
                <a16:creationId xmlns:a16="http://schemas.microsoft.com/office/drawing/2014/main" id="{1D4B3048-C26B-67B8-9897-3AAE41EF7B24}"/>
              </a:ext>
            </a:extLst>
          </p:cNvPr>
          <p:cNvSpPr>
            <a:spLocks noGrp="1"/>
          </p:cNvSpPr>
          <p:nvPr>
            <p:ph type="sldNum" sz="quarter" idx="12"/>
          </p:nvPr>
        </p:nvSpPr>
        <p:spPr/>
        <p:txBody>
          <a:bodyPr/>
          <a:lstStyle/>
          <a:p>
            <a:fld id="{0BDE28F9-DF4C-4421-9B70-DBE64F175828}" type="slidenum">
              <a:rPr lang="en-US" smtClean="0"/>
              <a:t>129</a:t>
            </a:fld>
            <a:endParaRPr lang="en-US"/>
          </a:p>
        </p:txBody>
      </p:sp>
    </p:spTree>
    <p:extLst>
      <p:ext uri="{BB962C8B-B14F-4D97-AF65-F5344CB8AC3E}">
        <p14:creationId xmlns:p14="http://schemas.microsoft.com/office/powerpoint/2010/main" val="3669257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animBg="1"/>
    </p:bldLst>
  </p:timing>
  <p:extLst>
    <p:ext uri="{6950BFC3-D8DA-4A85-94F7-54DA5524770B}">
      <p188:commentRel xmlns:p188="http://schemas.microsoft.com/office/powerpoint/2018/8/main" r:id="rId2"/>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5B9F8-F31B-22C3-E303-733A2A122D44}"/>
              </a:ext>
            </a:extLst>
          </p:cNvPr>
          <p:cNvSpPr>
            <a:spLocks noGrp="1"/>
          </p:cNvSpPr>
          <p:nvPr>
            <p:ph type="title"/>
          </p:nvPr>
        </p:nvSpPr>
        <p:spPr/>
        <p:txBody>
          <a:bodyPr/>
          <a:lstStyle/>
          <a:p>
            <a:pPr algn="ctr"/>
            <a:r>
              <a:rPr lang="en-US"/>
              <a:t>From WG21 Proposal To Production</a:t>
            </a:r>
          </a:p>
        </p:txBody>
      </p:sp>
      <p:sp>
        <p:nvSpPr>
          <p:cNvPr id="3" name="Content Placeholder 2">
            <a:extLst>
              <a:ext uri="{FF2B5EF4-FFF2-40B4-BE49-F238E27FC236}">
                <a16:creationId xmlns:a16="http://schemas.microsoft.com/office/drawing/2014/main" id="{5C0B9792-289F-76FB-7FC1-7F67FBC709F4}"/>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From WG21 Proposal</a:t>
            </a:r>
            <a:br>
              <a:rPr lang="en-US" sz="11600"/>
            </a:br>
            <a:r>
              <a:rPr lang="en-US" sz="11600"/>
              <a:t>To Production</a:t>
            </a:r>
          </a:p>
        </p:txBody>
      </p:sp>
      <p:sp>
        <p:nvSpPr>
          <p:cNvPr id="4" name="Slide Number Placeholder 3">
            <a:extLst>
              <a:ext uri="{FF2B5EF4-FFF2-40B4-BE49-F238E27FC236}">
                <a16:creationId xmlns:a16="http://schemas.microsoft.com/office/drawing/2014/main" id="{216674CA-CC6C-D998-A06E-06CF18BCC3AD}"/>
              </a:ext>
            </a:extLst>
          </p:cNvPr>
          <p:cNvSpPr>
            <a:spLocks noGrp="1"/>
          </p:cNvSpPr>
          <p:nvPr>
            <p:ph type="sldNum" sz="quarter" idx="12"/>
          </p:nvPr>
        </p:nvSpPr>
        <p:spPr/>
        <p:txBody>
          <a:bodyPr/>
          <a:lstStyle/>
          <a:p>
            <a:fld id="{0BDE28F9-DF4C-4421-9B70-DBE64F175828}" type="slidenum">
              <a:rPr lang="en-US" smtClean="0"/>
              <a:t>13</a:t>
            </a:fld>
            <a:endParaRPr lang="en-US"/>
          </a:p>
        </p:txBody>
      </p:sp>
    </p:spTree>
    <p:extLst>
      <p:ext uri="{BB962C8B-B14F-4D97-AF65-F5344CB8AC3E}">
        <p14:creationId xmlns:p14="http://schemas.microsoft.com/office/powerpoint/2010/main" val="31010411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07AA7F-669C-D810-80A6-1DC4D29061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4740F5-52AC-BD9B-1A75-83ACDDF1F5FD}"/>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p>
        </p:txBody>
      </p:sp>
      <p:graphicFrame>
        <p:nvGraphicFramePr>
          <p:cNvPr id="6" name="Chart 5">
            <a:extLst>
              <a:ext uri="{FF2B5EF4-FFF2-40B4-BE49-F238E27FC236}">
                <a16:creationId xmlns:a16="http://schemas.microsoft.com/office/drawing/2014/main" id="{9988CB9A-CFA8-CCB8-4A75-0B912C14FD8F}"/>
              </a:ext>
            </a:extLst>
          </p:cNvPr>
          <p:cNvGraphicFramePr/>
          <p:nvPr/>
        </p:nvGraphicFramePr>
        <p:xfrm>
          <a:off x="1851025" y="1952625"/>
          <a:ext cx="8881533" cy="5156200"/>
        </p:xfrm>
        <a:graphic>
          <a:graphicData uri="http://schemas.openxmlformats.org/drawingml/2006/chart">
            <c:chart xmlns:c="http://schemas.openxmlformats.org/drawingml/2006/chart" xmlns:r="http://schemas.openxmlformats.org/officeDocument/2006/relationships" r:id="rId2"/>
          </a:graphicData>
        </a:graphic>
      </p:graphicFrame>
      <p:sp>
        <p:nvSpPr>
          <p:cNvPr id="3" name="Callout: Line 2">
            <a:extLst>
              <a:ext uri="{FF2B5EF4-FFF2-40B4-BE49-F238E27FC236}">
                <a16:creationId xmlns:a16="http://schemas.microsoft.com/office/drawing/2014/main" id="{CFA88C4B-810F-6D43-2D8C-50ABCBCC9033}"/>
              </a:ext>
            </a:extLst>
          </p:cNvPr>
          <p:cNvSpPr/>
          <p:nvPr/>
        </p:nvSpPr>
        <p:spPr>
          <a:xfrm>
            <a:off x="5167841" y="1971675"/>
            <a:ext cx="3072384" cy="886619"/>
          </a:xfrm>
          <a:prstGeom prst="borderCallout1">
            <a:avLst>
              <a:gd name="adj1" fmla="val 97386"/>
              <a:gd name="adj2" fmla="val 50493"/>
              <a:gd name="adj3" fmla="val 251536"/>
              <a:gd name="adj4" fmla="val 18701"/>
            </a:avLst>
          </a:prstGeom>
          <a:solidFill>
            <a:srgbClr val="D885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Change in overload resolution, </a:t>
            </a:r>
          </a:p>
          <a:p>
            <a:pPr algn="ctr"/>
            <a:r>
              <a:rPr lang="en-US">
                <a:solidFill>
                  <a:schemeClr val="tx1"/>
                </a:solidFill>
              </a:rPr>
              <a:t>but no change in behavior </a:t>
            </a:r>
          </a:p>
          <a:p>
            <a:pPr algn="ctr"/>
            <a:r>
              <a:rPr lang="en-US">
                <a:solidFill>
                  <a:schemeClr val="tx1"/>
                </a:solidFill>
              </a:rPr>
              <a:t>0.8%</a:t>
            </a:r>
          </a:p>
        </p:txBody>
      </p:sp>
      <p:sp>
        <p:nvSpPr>
          <p:cNvPr id="5" name="Arrow: Down 4">
            <a:extLst>
              <a:ext uri="{FF2B5EF4-FFF2-40B4-BE49-F238E27FC236}">
                <a16:creationId xmlns:a16="http://schemas.microsoft.com/office/drawing/2014/main" id="{3128932D-C1F3-8591-3D91-0C81FC27974A}"/>
              </a:ext>
            </a:extLst>
          </p:cNvPr>
          <p:cNvSpPr/>
          <p:nvPr/>
        </p:nvSpPr>
        <p:spPr>
          <a:xfrm rot="16696042">
            <a:off x="6895608" y="3685201"/>
            <a:ext cx="520588" cy="891097"/>
          </a:xfrm>
          <a:prstGeom prst="downArrow">
            <a:avLst>
              <a:gd name="adj1" fmla="val 26389"/>
              <a:gd name="adj2" fmla="val 50000"/>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6348FCF-FAAC-F06F-D843-A7A9A58A55B7}"/>
              </a:ext>
            </a:extLst>
          </p:cNvPr>
          <p:cNvSpPr txBox="1"/>
          <p:nvPr/>
        </p:nvSpPr>
        <p:spPr>
          <a:xfrm>
            <a:off x="628650" y="1229350"/>
            <a:ext cx="4029075" cy="769441"/>
          </a:xfrm>
          <a:prstGeom prst="rect">
            <a:avLst/>
          </a:prstGeom>
          <a:noFill/>
        </p:spPr>
        <p:txBody>
          <a:bodyPr wrap="square" rtlCol="0">
            <a:spAutoFit/>
          </a:bodyPr>
          <a:lstStyle/>
          <a:p>
            <a:r>
              <a:rPr lang="en-US" sz="4400">
                <a:latin typeface="Courier New" panose="02070309020205020404" pitchFamily="49" charset="0"/>
                <a:cs typeface="Courier New" panose="02070309020205020404" pitchFamily="49" charset="0"/>
              </a:rPr>
              <a:t>const</a:t>
            </a:r>
            <a:r>
              <a:rPr lang="en-US" sz="4400"/>
              <a:t>-ification:</a:t>
            </a:r>
            <a:endParaRPr lang="en-US"/>
          </a:p>
        </p:txBody>
      </p:sp>
      <p:sp>
        <p:nvSpPr>
          <p:cNvPr id="4" name="Slide Number Placeholder 3">
            <a:extLst>
              <a:ext uri="{FF2B5EF4-FFF2-40B4-BE49-F238E27FC236}">
                <a16:creationId xmlns:a16="http://schemas.microsoft.com/office/drawing/2014/main" id="{7CF77EA5-CBF4-76E6-65B2-B6C22A43AB7A}"/>
              </a:ext>
            </a:extLst>
          </p:cNvPr>
          <p:cNvSpPr>
            <a:spLocks noGrp="1"/>
          </p:cNvSpPr>
          <p:nvPr>
            <p:ph type="sldNum" sz="quarter" idx="12"/>
          </p:nvPr>
        </p:nvSpPr>
        <p:spPr/>
        <p:txBody>
          <a:bodyPr/>
          <a:lstStyle/>
          <a:p>
            <a:fld id="{0BDE28F9-DF4C-4421-9B70-DBE64F175828}" type="slidenum">
              <a:rPr lang="en-US" smtClean="0"/>
              <a:t>130</a:t>
            </a:fld>
            <a:endParaRPr lang="en-US"/>
          </a:p>
        </p:txBody>
      </p:sp>
    </p:spTree>
    <p:extLst>
      <p:ext uri="{BB962C8B-B14F-4D97-AF65-F5344CB8AC3E}">
        <p14:creationId xmlns:p14="http://schemas.microsoft.com/office/powerpoint/2010/main" val="280821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6002E1-33A4-637C-A58F-9C1B4F2131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1796A0-CFC0-2387-4647-E5EB612ACB38}"/>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p>
        </p:txBody>
      </p:sp>
      <p:sp>
        <p:nvSpPr>
          <p:cNvPr id="7" name="TextBox 6">
            <a:extLst>
              <a:ext uri="{FF2B5EF4-FFF2-40B4-BE49-F238E27FC236}">
                <a16:creationId xmlns:a16="http://schemas.microsoft.com/office/drawing/2014/main" id="{A9E0B5DA-C478-C0F9-5332-E8781E96A0F7}"/>
              </a:ext>
            </a:extLst>
          </p:cNvPr>
          <p:cNvSpPr txBox="1"/>
          <p:nvPr/>
        </p:nvSpPr>
        <p:spPr>
          <a:xfrm>
            <a:off x="628650" y="1229350"/>
            <a:ext cx="4029075" cy="769441"/>
          </a:xfrm>
          <a:prstGeom prst="rect">
            <a:avLst/>
          </a:prstGeom>
          <a:noFill/>
        </p:spPr>
        <p:txBody>
          <a:bodyPr wrap="square" rtlCol="0">
            <a:spAutoFit/>
          </a:bodyPr>
          <a:lstStyle/>
          <a:p>
            <a:r>
              <a:rPr lang="en-US" sz="4400">
                <a:latin typeface="Courier New" panose="02070309020205020404" pitchFamily="49" charset="0"/>
                <a:cs typeface="Courier New" panose="02070309020205020404" pitchFamily="49" charset="0"/>
              </a:rPr>
              <a:t>const</a:t>
            </a:r>
            <a:r>
              <a:rPr lang="en-US" sz="4400"/>
              <a:t>-ification:</a:t>
            </a:r>
            <a:endParaRPr lang="en-US"/>
          </a:p>
        </p:txBody>
      </p:sp>
      <p:sp>
        <p:nvSpPr>
          <p:cNvPr id="9" name="TextBox 8">
            <a:extLst>
              <a:ext uri="{FF2B5EF4-FFF2-40B4-BE49-F238E27FC236}">
                <a16:creationId xmlns:a16="http://schemas.microsoft.com/office/drawing/2014/main" id="{48EBBC5D-967E-356C-D3C3-8CC59F6BCE9F}"/>
              </a:ext>
            </a:extLst>
          </p:cNvPr>
          <p:cNvSpPr txBox="1"/>
          <p:nvPr/>
        </p:nvSpPr>
        <p:spPr>
          <a:xfrm rot="21303353">
            <a:off x="3083148" y="1851764"/>
            <a:ext cx="5626255" cy="2554545"/>
          </a:xfrm>
          <a:prstGeom prst="rect">
            <a:avLst/>
          </a:prstGeom>
          <a:solidFill>
            <a:schemeClr val="accent6">
              <a:lumMod val="40000"/>
              <a:lumOff val="60000"/>
            </a:schemeClr>
          </a:solidFill>
          <a:ln w="76200">
            <a:solidFill>
              <a:srgbClr val="FFFF00"/>
            </a:solidFill>
          </a:ln>
        </p:spPr>
        <p:txBody>
          <a:bodyPr wrap="square" rtlCol="0">
            <a:spAutoFit/>
          </a:bodyPr>
          <a:lstStyle/>
          <a:p>
            <a:r>
              <a:rPr lang="en-US" sz="16000">
                <a:solidFill>
                  <a:schemeClr val="accent5">
                    <a:lumMod val="20000"/>
                    <a:lumOff val="80000"/>
                  </a:schemeClr>
                </a:solidFill>
                <a:effectLst>
                  <a:outerShdw blurRad="38100" dist="38100" dir="2700000" algn="tl">
                    <a:srgbClr val="000000">
                      <a:alpha val="43137"/>
                    </a:srgbClr>
                  </a:outerShdw>
                </a:effectLst>
              </a:rPr>
              <a:t>ZER0!!</a:t>
            </a:r>
          </a:p>
        </p:txBody>
      </p:sp>
      <p:sp>
        <p:nvSpPr>
          <p:cNvPr id="8" name="TextBox 7">
            <a:extLst>
              <a:ext uri="{FF2B5EF4-FFF2-40B4-BE49-F238E27FC236}">
                <a16:creationId xmlns:a16="http://schemas.microsoft.com/office/drawing/2014/main" id="{B74C7738-44A2-12E7-FE38-B407C8CD5FE3}"/>
              </a:ext>
            </a:extLst>
          </p:cNvPr>
          <p:cNvSpPr txBox="1"/>
          <p:nvPr/>
        </p:nvSpPr>
        <p:spPr>
          <a:xfrm flipH="1">
            <a:off x="438750" y="2091670"/>
            <a:ext cx="10915050" cy="4401205"/>
          </a:xfrm>
          <a:prstGeom prst="rect">
            <a:avLst/>
          </a:prstGeom>
          <a:noFill/>
        </p:spPr>
        <p:txBody>
          <a:bodyPr wrap="square" rtlCol="0">
            <a:spAutoFit/>
          </a:bodyPr>
          <a:lstStyle/>
          <a:p>
            <a:pPr algn="ctr"/>
            <a:r>
              <a:rPr lang="en-US" sz="4000"/>
              <a:t>Percentage of times that </a:t>
            </a:r>
            <a:r>
              <a:rPr lang="en-US" sz="4000">
                <a:latin typeface="Courier New" panose="02070309020205020404" pitchFamily="49" charset="0"/>
                <a:cs typeface="Courier New" panose="02070309020205020404" pitchFamily="49" charset="0"/>
              </a:rPr>
              <a:t>const</a:t>
            </a:r>
            <a:r>
              <a:rPr lang="en-US" sz="4000"/>
              <a:t>-ification </a:t>
            </a:r>
          </a:p>
          <a:p>
            <a:pPr algn="ctr"/>
            <a:r>
              <a:rPr lang="en-US" sz="4000"/>
              <a:t>causes a program to compile with silently </a:t>
            </a:r>
          </a:p>
          <a:p>
            <a:pPr algn="ctr"/>
            <a:r>
              <a:rPr lang="en-US" sz="4000"/>
              <a:t>changed meaning?</a:t>
            </a:r>
          </a:p>
          <a:p>
            <a:pPr algn="ctr"/>
            <a:endParaRPr lang="en-US" sz="4000"/>
          </a:p>
          <a:p>
            <a:pPr algn="ctr"/>
            <a:r>
              <a:rPr lang="en-US" sz="4000"/>
              <a:t>Moreover, if a silent change were to occur, </a:t>
            </a:r>
          </a:p>
          <a:p>
            <a:pPr algn="ctr"/>
            <a:r>
              <a:rPr lang="en-US" sz="4000"/>
              <a:t>it would</a:t>
            </a:r>
            <a:r>
              <a:rPr lang="en-US" sz="4000" b="1"/>
              <a:t> </a:t>
            </a:r>
            <a:r>
              <a:rPr lang="en-US" sz="4000" b="1" i="1">
                <a:solidFill>
                  <a:srgbClr val="00B050"/>
                </a:solidFill>
              </a:rPr>
              <a:t>safely</a:t>
            </a:r>
            <a:r>
              <a:rPr lang="en-US" sz="4000" b="1"/>
              <a:t> </a:t>
            </a:r>
            <a:r>
              <a:rPr lang="en-US" sz="4000"/>
              <a:t>turn a </a:t>
            </a:r>
            <a:r>
              <a:rPr lang="en-US" sz="4000" i="1">
                <a:solidFill>
                  <a:srgbClr val="FF0000"/>
                </a:solidFill>
              </a:rPr>
              <a:t>modifying</a:t>
            </a:r>
            <a:r>
              <a:rPr lang="en-US" sz="4000"/>
              <a:t> predicate </a:t>
            </a:r>
          </a:p>
          <a:p>
            <a:pPr algn="ctr"/>
            <a:r>
              <a:rPr lang="en-US" sz="4000"/>
              <a:t>into a </a:t>
            </a:r>
            <a:r>
              <a:rPr lang="en-US" sz="4000" u="sng">
                <a:solidFill>
                  <a:srgbClr val="00B050"/>
                </a:solidFill>
              </a:rPr>
              <a:t>NON</a:t>
            </a:r>
            <a:r>
              <a:rPr lang="en-US" sz="4000">
                <a:solidFill>
                  <a:srgbClr val="00B050"/>
                </a:solidFill>
              </a:rPr>
              <a:t>-</a:t>
            </a:r>
            <a:r>
              <a:rPr lang="en-US" sz="4000" i="1">
                <a:solidFill>
                  <a:srgbClr val="00B050"/>
                </a:solidFill>
              </a:rPr>
              <a:t>modifying</a:t>
            </a:r>
            <a:r>
              <a:rPr lang="en-US" sz="4000"/>
              <a:t> one!</a:t>
            </a:r>
          </a:p>
        </p:txBody>
      </p:sp>
      <p:sp>
        <p:nvSpPr>
          <p:cNvPr id="3" name="Slide Number Placeholder 2">
            <a:extLst>
              <a:ext uri="{FF2B5EF4-FFF2-40B4-BE49-F238E27FC236}">
                <a16:creationId xmlns:a16="http://schemas.microsoft.com/office/drawing/2014/main" id="{C0E351FF-6136-D766-3D84-4DBE948F200A}"/>
              </a:ext>
            </a:extLst>
          </p:cNvPr>
          <p:cNvSpPr>
            <a:spLocks noGrp="1"/>
          </p:cNvSpPr>
          <p:nvPr>
            <p:ph type="sldNum" sz="quarter" idx="12"/>
          </p:nvPr>
        </p:nvSpPr>
        <p:spPr/>
        <p:txBody>
          <a:bodyPr/>
          <a:lstStyle/>
          <a:p>
            <a:fld id="{0BDE28F9-DF4C-4421-9B70-DBE64F175828}" type="slidenum">
              <a:rPr lang="en-US" smtClean="0"/>
              <a:t>131</a:t>
            </a:fld>
            <a:endParaRPr lang="en-US"/>
          </a:p>
        </p:txBody>
      </p:sp>
    </p:spTree>
    <p:extLst>
      <p:ext uri="{BB962C8B-B14F-4D97-AF65-F5344CB8AC3E}">
        <p14:creationId xmlns:p14="http://schemas.microsoft.com/office/powerpoint/2010/main" val="545683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wipe(up)">
                                      <p:cBhvr>
                                        <p:cTn id="7" dur="500"/>
                                        <p:tgtEl>
                                          <p:spTgt spid="8">
                                            <p:txEl>
                                              <p:pRg st="0" end="0"/>
                                            </p:txEl>
                                          </p:spTgt>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animEffect transition="in" filter="wipe(up)">
                                      <p:cBhvr>
                                        <p:cTn id="11" dur="500"/>
                                        <p:tgtEl>
                                          <p:spTgt spid="8">
                                            <p:txEl>
                                              <p:pRg st="1" end="1"/>
                                            </p:txEl>
                                          </p:spTgt>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wipe(up)">
                                      <p:cBhvr>
                                        <p:cTn id="15" dur="500"/>
                                        <p:tgtEl>
                                          <p:spTgt spid="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1000" fill="hold"/>
                                        <p:tgtEl>
                                          <p:spTgt spid="9"/>
                                        </p:tgtEl>
                                        <p:attrNameLst>
                                          <p:attrName>ppt_w</p:attrName>
                                        </p:attrNameLst>
                                      </p:cBhvr>
                                      <p:tavLst>
                                        <p:tav tm="0">
                                          <p:val>
                                            <p:fltVal val="0"/>
                                          </p:val>
                                        </p:tav>
                                        <p:tav tm="100000">
                                          <p:val>
                                            <p:strVal val="#ppt_w"/>
                                          </p:val>
                                        </p:tav>
                                      </p:tavLst>
                                    </p:anim>
                                    <p:anim calcmode="lin" valueType="num">
                                      <p:cBhvr>
                                        <p:cTn id="21" dur="1000" fill="hold"/>
                                        <p:tgtEl>
                                          <p:spTgt spid="9"/>
                                        </p:tgtEl>
                                        <p:attrNameLst>
                                          <p:attrName>ppt_h</p:attrName>
                                        </p:attrNameLst>
                                      </p:cBhvr>
                                      <p:tavLst>
                                        <p:tav tm="0">
                                          <p:val>
                                            <p:fltVal val="0"/>
                                          </p:val>
                                        </p:tav>
                                        <p:tav tm="100000">
                                          <p:val>
                                            <p:strVal val="#ppt_h"/>
                                          </p:val>
                                        </p:tav>
                                      </p:tavLst>
                                    </p:anim>
                                    <p:anim calcmode="lin" valueType="num">
                                      <p:cBhvr>
                                        <p:cTn id="22" dur="1000" fill="hold"/>
                                        <p:tgtEl>
                                          <p:spTgt spid="9"/>
                                        </p:tgtEl>
                                        <p:attrNameLst>
                                          <p:attrName>style.rotation</p:attrName>
                                        </p:attrNameLst>
                                      </p:cBhvr>
                                      <p:tavLst>
                                        <p:tav tm="0">
                                          <p:val>
                                            <p:fltVal val="90"/>
                                          </p:val>
                                        </p:tav>
                                        <p:tav tm="100000">
                                          <p:val>
                                            <p:fltVal val="0"/>
                                          </p:val>
                                        </p:tav>
                                      </p:tavLst>
                                    </p:anim>
                                    <p:animEffect transition="in" filter="fade">
                                      <p:cBhvr>
                                        <p:cTn id="23" dur="10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nodeType="clickEffect">
                                  <p:stCondLst>
                                    <p:cond delay="0"/>
                                  </p:stCondLst>
                                  <p:childTnLst>
                                    <p:set>
                                      <p:cBhvr>
                                        <p:cTn id="27" dur="1" fill="hold">
                                          <p:stCondLst>
                                            <p:cond delay="0"/>
                                          </p:stCondLst>
                                        </p:cTn>
                                        <p:tgtEl>
                                          <p:spTgt spid="8">
                                            <p:txEl>
                                              <p:pRg st="4" end="4"/>
                                            </p:txEl>
                                          </p:spTgt>
                                        </p:tgtEl>
                                        <p:attrNameLst>
                                          <p:attrName>style.visibility</p:attrName>
                                        </p:attrNameLst>
                                      </p:cBhvr>
                                      <p:to>
                                        <p:strVal val="visible"/>
                                      </p:to>
                                    </p:set>
                                    <p:animEffect transition="in" filter="wipe(up)">
                                      <p:cBhvr>
                                        <p:cTn id="28" dur="500"/>
                                        <p:tgtEl>
                                          <p:spTgt spid="8">
                                            <p:txEl>
                                              <p:pRg st="4" end="4"/>
                                            </p:txEl>
                                          </p:spTgt>
                                        </p:tgtEl>
                                      </p:cBhvr>
                                    </p:animEffect>
                                  </p:childTnLst>
                                </p:cTn>
                              </p:par>
                            </p:childTnLst>
                          </p:cTn>
                        </p:par>
                        <p:par>
                          <p:cTn id="29" fill="hold">
                            <p:stCondLst>
                              <p:cond delay="500"/>
                            </p:stCondLst>
                            <p:childTnLst>
                              <p:par>
                                <p:cTn id="30" presetID="22" presetClass="entr" presetSubtype="1" fill="hold" nodeType="after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wipe(up)">
                                      <p:cBhvr>
                                        <p:cTn id="32" dur="500"/>
                                        <p:tgtEl>
                                          <p:spTgt spid="8">
                                            <p:txEl>
                                              <p:pRg st="5" end="5"/>
                                            </p:txEl>
                                          </p:spTgt>
                                        </p:tgtEl>
                                      </p:cBhvr>
                                    </p:animEffect>
                                  </p:childTnLst>
                                </p:cTn>
                              </p:par>
                            </p:childTnLst>
                          </p:cTn>
                        </p:par>
                        <p:par>
                          <p:cTn id="33" fill="hold">
                            <p:stCondLst>
                              <p:cond delay="1000"/>
                            </p:stCondLst>
                            <p:childTnLst>
                              <p:par>
                                <p:cTn id="34" presetID="22" presetClass="entr" presetSubtype="1" fill="hold" nodeType="afterEffect">
                                  <p:stCondLst>
                                    <p:cond delay="0"/>
                                  </p:stCondLst>
                                  <p:childTnLst>
                                    <p:set>
                                      <p:cBhvr>
                                        <p:cTn id="35" dur="1" fill="hold">
                                          <p:stCondLst>
                                            <p:cond delay="0"/>
                                          </p:stCondLst>
                                        </p:cTn>
                                        <p:tgtEl>
                                          <p:spTgt spid="8">
                                            <p:txEl>
                                              <p:pRg st="6" end="6"/>
                                            </p:txEl>
                                          </p:spTgt>
                                        </p:tgtEl>
                                        <p:attrNameLst>
                                          <p:attrName>style.visibility</p:attrName>
                                        </p:attrNameLst>
                                      </p:cBhvr>
                                      <p:to>
                                        <p:strVal val="visible"/>
                                      </p:to>
                                    </p:set>
                                    <p:animEffect transition="in" filter="wipe(up)">
                                      <p:cBhvr>
                                        <p:cTn id="36"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691110-5B22-A3A6-EB51-44DA43E6F2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6D2F56-C197-D283-F250-DE5684CA46E5}"/>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endParaRPr lang="en-US"/>
          </a:p>
        </p:txBody>
      </p:sp>
      <p:sp>
        <p:nvSpPr>
          <p:cNvPr id="3" name="Content Placeholder 2">
            <a:extLst>
              <a:ext uri="{FF2B5EF4-FFF2-40B4-BE49-F238E27FC236}">
                <a16:creationId xmlns:a16="http://schemas.microsoft.com/office/drawing/2014/main" id="{74D06C7D-574B-8CFF-991B-EB2202A4F544}"/>
              </a:ext>
            </a:extLst>
          </p:cNvPr>
          <p:cNvSpPr>
            <a:spLocks noGrp="1"/>
          </p:cNvSpPr>
          <p:nvPr>
            <p:ph idx="1"/>
          </p:nvPr>
        </p:nvSpPr>
        <p:spPr>
          <a:xfrm>
            <a:off x="838200" y="1825625"/>
            <a:ext cx="10889512" cy="4351338"/>
          </a:xfrm>
        </p:spPr>
        <p:txBody>
          <a:bodyPr vert="horz" lIns="91440" tIns="45720" rIns="91440" bIns="45720" rtlCol="0" anchor="t">
            <a:normAutofit/>
          </a:bodyPr>
          <a:lstStyle/>
          <a:p>
            <a:pPr marL="0" indent="0">
              <a:buNone/>
            </a:pPr>
            <a:r>
              <a:rPr lang="en-US"/>
              <a:t>class MyMap {</a:t>
            </a:r>
            <a:endParaRPr lang="en-US">
              <a:ea typeface="Calibri"/>
              <a:cs typeface="Calibri"/>
            </a:endParaRPr>
          </a:p>
          <a:p>
            <a:pPr marL="0" indent="0">
              <a:buNone/>
            </a:pPr>
            <a:r>
              <a:rPr lang="en-US">
                <a:ea typeface="Calibri"/>
                <a:cs typeface="Calibri"/>
              </a:rPr>
              <a:t>    std::map&lt;int,int&gt; d_map;</a:t>
            </a:r>
          </a:p>
          <a:p>
            <a:pPr marL="0" indent="0">
              <a:buNone/>
            </a:pPr>
            <a:r>
              <a:rPr lang="en-US">
                <a:ea typeface="Calibri"/>
                <a:cs typeface="Calibri"/>
              </a:rPr>
              <a:t>    int&amp; operator[](int k) { return d_map[k]; }</a:t>
            </a:r>
          </a:p>
          <a:p>
            <a:pPr marL="0" indent="0">
              <a:buNone/>
            </a:pPr>
            <a:r>
              <a:rPr lang="en-US">
                <a:ea typeface="Calibri"/>
                <a:cs typeface="Calibri"/>
              </a:rPr>
              <a:t>    int operator[](int k) const { return d_map.contains(k) ? d_map[k] : 0; }</a:t>
            </a:r>
          </a:p>
          <a:p>
            <a:pPr marL="0" indent="0">
              <a:buNone/>
            </a:pPr>
            <a:r>
              <a:rPr lang="en-US">
                <a:ea typeface="Calibri"/>
                <a:cs typeface="Calibri"/>
              </a:rPr>
              <a:t>};</a:t>
            </a:r>
          </a:p>
          <a:p>
            <a:pPr marL="0" indent="0">
              <a:buNone/>
            </a:pPr>
            <a:r>
              <a:rPr lang="en-US">
                <a:ea typeface="Calibri"/>
                <a:cs typeface="Calibri"/>
              </a:rPr>
              <a:t>void f(MyMap&amp; map, int value)</a:t>
            </a:r>
          </a:p>
          <a:p>
            <a:pPr marL="0" indent="0">
              <a:buNone/>
            </a:pPr>
            <a:r>
              <a:rPr lang="en-US">
                <a:ea typeface="Calibri"/>
                <a:cs typeface="Calibri"/>
              </a:rPr>
              <a:t>      pre( map[value] == 0 );  </a:t>
            </a:r>
          </a:p>
          <a:p>
            <a:pPr marL="0" indent="0">
              <a:buNone/>
            </a:pPr>
            <a:endParaRPr lang="en-US">
              <a:ea typeface="Calibri"/>
              <a:cs typeface="Calibri"/>
            </a:endParaRPr>
          </a:p>
        </p:txBody>
      </p:sp>
      <p:sp>
        <p:nvSpPr>
          <p:cNvPr id="4" name="Thought Bubble: Cloud 3">
            <a:extLst>
              <a:ext uri="{FF2B5EF4-FFF2-40B4-BE49-F238E27FC236}">
                <a16:creationId xmlns:a16="http://schemas.microsoft.com/office/drawing/2014/main" id="{07F321B1-4E9F-CF2B-6AAA-058E14B710CE}"/>
              </a:ext>
            </a:extLst>
          </p:cNvPr>
          <p:cNvSpPr/>
          <p:nvPr/>
        </p:nvSpPr>
        <p:spPr>
          <a:xfrm>
            <a:off x="8282763" y="477357"/>
            <a:ext cx="4965405" cy="2696535"/>
          </a:xfrm>
          <a:prstGeom prst="cloudCallout">
            <a:avLst>
              <a:gd name="adj1" fmla="val -71122"/>
              <a:gd name="adj2" fmla="val 55367"/>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3000"/>
              </a:lnSpc>
            </a:pPr>
            <a:r>
              <a:rPr lang="en-US" sz="3000">
                <a:solidFill>
                  <a:srgbClr val="FFFF00"/>
                </a:solidFill>
                <a:ea typeface="Calibri"/>
                <a:cs typeface="Calibri"/>
              </a:rPr>
              <a:t> Non-viable </a:t>
            </a:r>
            <a:r>
              <a:rPr lang="en-US" sz="3000">
                <a:solidFill>
                  <a:srgbClr val="FFFF00"/>
                </a:solidFill>
                <a:latin typeface="Courier New" panose="02070309020205020404" pitchFamily="49" charset="0"/>
                <a:ea typeface="Calibri"/>
                <a:cs typeface="Courier New" panose="02070309020205020404" pitchFamily="49" charset="0"/>
              </a:rPr>
              <a:t>const</a:t>
            </a:r>
            <a:r>
              <a:rPr lang="en-US" sz="3000">
                <a:solidFill>
                  <a:srgbClr val="FFFF00"/>
                </a:solidFill>
                <a:ea typeface="Calibri"/>
                <a:cs typeface="Calibri"/>
              </a:rPr>
              <a:t> overload: </a:t>
            </a:r>
            <a:br>
              <a:rPr lang="en-US" sz="3000">
                <a:solidFill>
                  <a:srgbClr val="FFFF00"/>
                </a:solidFill>
                <a:ea typeface="Calibri"/>
                <a:cs typeface="Calibri"/>
              </a:rPr>
            </a:br>
            <a:r>
              <a:rPr lang="en-US" sz="3000">
                <a:solidFill>
                  <a:srgbClr val="FFFF00"/>
                </a:solidFill>
                <a:ea typeface="Calibri"/>
                <a:cs typeface="Calibri"/>
              </a:rPr>
              <a:t>The non-</a:t>
            </a:r>
            <a:r>
              <a:rPr lang="en-US" sz="3000">
                <a:solidFill>
                  <a:srgbClr val="FFFF00"/>
                </a:solidFill>
                <a:latin typeface="Courier New" panose="02070309020205020404" pitchFamily="49" charset="0"/>
                <a:ea typeface="Calibri"/>
                <a:cs typeface="Courier New" panose="02070309020205020404" pitchFamily="49" charset="0"/>
              </a:rPr>
              <a:t>const</a:t>
            </a:r>
            <a:endParaRPr lang="en-US" sz="3000">
              <a:solidFill>
                <a:srgbClr val="FFFF00"/>
              </a:solidFill>
              <a:ea typeface="Calibri"/>
              <a:cs typeface="Calibri"/>
            </a:endParaRPr>
          </a:p>
          <a:p>
            <a:pPr marL="0" indent="0" algn="ctr">
              <a:lnSpc>
                <a:spcPts val="3000"/>
              </a:lnSpc>
              <a:buNone/>
            </a:pPr>
            <a:r>
              <a:rPr lang="en-US" sz="3000">
                <a:solidFill>
                  <a:srgbClr val="FFFF00"/>
                </a:solidFill>
                <a:ea typeface="Calibri"/>
                <a:cs typeface="Calibri"/>
              </a:rPr>
              <a:t>version modifies the map! </a:t>
            </a:r>
          </a:p>
        </p:txBody>
      </p:sp>
      <p:sp>
        <p:nvSpPr>
          <p:cNvPr id="5" name="Thought Bubble: Cloud 4">
            <a:extLst>
              <a:ext uri="{FF2B5EF4-FFF2-40B4-BE49-F238E27FC236}">
                <a16:creationId xmlns:a16="http://schemas.microsoft.com/office/drawing/2014/main" id="{48D3182F-EE2E-B5D7-53D2-CACABD92DE03}"/>
              </a:ext>
            </a:extLst>
          </p:cNvPr>
          <p:cNvSpPr/>
          <p:nvPr/>
        </p:nvSpPr>
        <p:spPr>
          <a:xfrm>
            <a:off x="6096000" y="4221125"/>
            <a:ext cx="5084139" cy="1616149"/>
          </a:xfrm>
          <a:prstGeom prst="cloudCallout">
            <a:avLst>
              <a:gd name="adj1" fmla="val -75780"/>
              <a:gd name="adj2" fmla="val 6881"/>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latin typeface="Courier New" panose="02070309020205020404" pitchFamily="49" charset="0"/>
                <a:ea typeface="Calibri"/>
                <a:cs typeface="Courier New" panose="02070309020205020404" pitchFamily="49" charset="0"/>
              </a:rPr>
              <a:t>const</a:t>
            </a:r>
            <a:r>
              <a:rPr lang="en-US" sz="2400">
                <a:ea typeface="Calibri"/>
                <a:cs typeface="Calibri"/>
              </a:rPr>
              <a:t>-ification makes the destructive thing less likely to be destructive</a:t>
            </a:r>
          </a:p>
        </p:txBody>
      </p:sp>
      <p:sp>
        <p:nvSpPr>
          <p:cNvPr id="6" name="Slide Number Placeholder 5">
            <a:extLst>
              <a:ext uri="{FF2B5EF4-FFF2-40B4-BE49-F238E27FC236}">
                <a16:creationId xmlns:a16="http://schemas.microsoft.com/office/drawing/2014/main" id="{86825EC9-0A4D-A5E8-042F-3BC9780F71B1}"/>
              </a:ext>
            </a:extLst>
          </p:cNvPr>
          <p:cNvSpPr>
            <a:spLocks noGrp="1"/>
          </p:cNvSpPr>
          <p:nvPr>
            <p:ph type="sldNum" sz="quarter" idx="12"/>
          </p:nvPr>
        </p:nvSpPr>
        <p:spPr/>
        <p:txBody>
          <a:bodyPr/>
          <a:lstStyle/>
          <a:p>
            <a:fld id="{0BDE28F9-DF4C-4421-9B70-DBE64F175828}" type="slidenum">
              <a:rPr lang="en-US" smtClean="0"/>
              <a:t>132</a:t>
            </a:fld>
            <a:endParaRPr lang="en-US"/>
          </a:p>
        </p:txBody>
      </p:sp>
    </p:spTree>
    <p:extLst>
      <p:ext uri="{BB962C8B-B14F-4D97-AF65-F5344CB8AC3E}">
        <p14:creationId xmlns:p14="http://schemas.microsoft.com/office/powerpoint/2010/main" val="3066179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78127B-3C8F-A3E1-82A2-C50B27A46F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248522-B562-8D3A-D5A8-F3348C39326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a:t>
            </a:r>
            <a:endParaRPr lang="en-US"/>
          </a:p>
        </p:txBody>
      </p:sp>
      <p:sp>
        <p:nvSpPr>
          <p:cNvPr id="3" name="Content Placeholder 2">
            <a:extLst>
              <a:ext uri="{FF2B5EF4-FFF2-40B4-BE49-F238E27FC236}">
                <a16:creationId xmlns:a16="http://schemas.microsoft.com/office/drawing/2014/main" id="{F64BF6D8-2130-F6BE-62A0-85C6602281EE}"/>
              </a:ext>
            </a:extLst>
          </p:cNvPr>
          <p:cNvSpPr>
            <a:spLocks noGrp="1"/>
          </p:cNvSpPr>
          <p:nvPr>
            <p:ph idx="1"/>
          </p:nvPr>
        </p:nvSpPr>
        <p:spPr/>
        <p:txBody>
          <a:bodyPr vert="horz" lIns="91440" tIns="45720" rIns="91440" bIns="45720" rtlCol="0" anchor="t">
            <a:normAutofit/>
          </a:bodyPr>
          <a:lstStyle/>
          <a:p>
            <a:pPr marL="0" indent="0">
              <a:buNone/>
            </a:pPr>
            <a:r>
              <a:rPr lang="en-US"/>
              <a:t>class MyClass {</a:t>
            </a:r>
            <a:endParaRPr lang="en-US">
              <a:ea typeface="Calibri" panose="020F0502020204030204"/>
              <a:cs typeface="Calibri" panose="020F0502020204030204"/>
            </a:endParaRPr>
          </a:p>
          <a:p>
            <a:pPr marL="0" indent="0">
              <a:buNone/>
            </a:pPr>
            <a:r>
              <a:rPr lang="en-US">
                <a:ea typeface="Calibri" panose="020F0502020204030204"/>
                <a:cs typeface="Calibri" panose="020F0502020204030204"/>
              </a:rPr>
              <a:t>    bool isConst() { return false; }</a:t>
            </a:r>
          </a:p>
          <a:p>
            <a:pPr marL="0" indent="0">
              <a:buNone/>
            </a:pPr>
            <a:r>
              <a:rPr lang="en-US">
                <a:ea typeface="Calibri" panose="020F0502020204030204"/>
                <a:cs typeface="Calibri" panose="020F0502020204030204"/>
              </a:rPr>
              <a:t>    bool isConst() const { return true; } </a:t>
            </a:r>
          </a:p>
          <a:p>
            <a:pPr marL="0" indent="0">
              <a:buNone/>
            </a:pPr>
            <a:r>
              <a:rPr lang="en-US">
                <a:ea typeface="Calibri" panose="020F0502020204030204"/>
                <a:cs typeface="Calibri" panose="020F0502020204030204"/>
              </a:rPr>
              <a:t>};</a:t>
            </a:r>
          </a:p>
          <a:p>
            <a:pPr marL="0" indent="0">
              <a:buNone/>
            </a:pPr>
            <a:r>
              <a:rPr lang="en-US">
                <a:ea typeface="Calibri" panose="020F0502020204030204"/>
                <a:cs typeface="Calibri" panose="020F0502020204030204"/>
              </a:rPr>
              <a:t>void f(MyClass&amp; c)</a:t>
            </a:r>
          </a:p>
          <a:p>
            <a:pPr marL="0" indent="0">
              <a:buNone/>
            </a:pPr>
            <a:r>
              <a:rPr lang="en-US">
                <a:ea typeface="Calibri" panose="020F0502020204030204"/>
                <a:cs typeface="Calibri" panose="020F0502020204030204"/>
              </a:rPr>
              <a:t>    pre( !c.isConst() );  </a:t>
            </a:r>
            <a:endParaRPr lang="en-US"/>
          </a:p>
        </p:txBody>
      </p:sp>
      <p:sp>
        <p:nvSpPr>
          <p:cNvPr id="4" name="Thought Bubble: Cloud 3">
            <a:extLst>
              <a:ext uri="{FF2B5EF4-FFF2-40B4-BE49-F238E27FC236}">
                <a16:creationId xmlns:a16="http://schemas.microsoft.com/office/drawing/2014/main" id="{6F9F4025-4EF8-AF40-4946-B399CE484207}"/>
              </a:ext>
            </a:extLst>
          </p:cNvPr>
          <p:cNvSpPr/>
          <p:nvPr/>
        </p:nvSpPr>
        <p:spPr>
          <a:xfrm>
            <a:off x="7963787" y="1027906"/>
            <a:ext cx="4965405" cy="2331410"/>
          </a:xfrm>
          <a:prstGeom prst="cloudCallout">
            <a:avLst>
              <a:gd name="adj1" fmla="val -97460"/>
              <a:gd name="adj2" fmla="val 27733"/>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3000"/>
              </a:lnSpc>
            </a:pPr>
            <a:r>
              <a:rPr lang="en-US" sz="3000">
                <a:solidFill>
                  <a:srgbClr val="FFFF00"/>
                </a:solidFill>
                <a:ea typeface="Calibri"/>
                <a:cs typeface="Calibri"/>
              </a:rPr>
              <a:t> Non-viable </a:t>
            </a:r>
            <a:r>
              <a:rPr lang="en-US" sz="3000">
                <a:solidFill>
                  <a:srgbClr val="FFFF00"/>
                </a:solidFill>
                <a:latin typeface="Courier New" panose="02070309020205020404" pitchFamily="49" charset="0"/>
                <a:ea typeface="Calibri"/>
                <a:cs typeface="Courier New" panose="02070309020205020404" pitchFamily="49" charset="0"/>
              </a:rPr>
              <a:t>const</a:t>
            </a:r>
            <a:r>
              <a:rPr lang="en-US" sz="3000">
                <a:solidFill>
                  <a:srgbClr val="FFFF00"/>
                </a:solidFill>
                <a:ea typeface="Calibri"/>
                <a:cs typeface="Calibri"/>
              </a:rPr>
              <a:t> overload: </a:t>
            </a:r>
            <a:br>
              <a:rPr lang="en-US" sz="3000">
                <a:solidFill>
                  <a:srgbClr val="FFFF00"/>
                </a:solidFill>
                <a:ea typeface="Calibri"/>
                <a:cs typeface="Calibri"/>
              </a:rPr>
            </a:br>
            <a:r>
              <a:rPr lang="en-US" sz="3000">
                <a:solidFill>
                  <a:srgbClr val="FFFF00"/>
                </a:solidFill>
                <a:ea typeface="Calibri"/>
                <a:cs typeface="Calibri"/>
              </a:rPr>
              <a:t>The overloads have opposite meaning!</a:t>
            </a:r>
          </a:p>
        </p:txBody>
      </p:sp>
      <p:sp>
        <p:nvSpPr>
          <p:cNvPr id="5" name="Thought Bubble: Cloud 4">
            <a:extLst>
              <a:ext uri="{FF2B5EF4-FFF2-40B4-BE49-F238E27FC236}">
                <a16:creationId xmlns:a16="http://schemas.microsoft.com/office/drawing/2014/main" id="{66C6D860-4F17-35A2-1874-F0861769605F}"/>
              </a:ext>
            </a:extLst>
          </p:cNvPr>
          <p:cNvSpPr/>
          <p:nvPr/>
        </p:nvSpPr>
        <p:spPr>
          <a:xfrm>
            <a:off x="5436777" y="5022019"/>
            <a:ext cx="5397800" cy="1616149"/>
          </a:xfrm>
          <a:prstGeom prst="cloudCallout">
            <a:avLst>
              <a:gd name="adj1" fmla="val -78447"/>
              <a:gd name="adj2" fmla="val -68777"/>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solidFill>
                  <a:srgbClr val="FF0000"/>
                </a:solidFill>
                <a:ea typeface="Calibri"/>
                <a:cs typeface="Courier New" panose="02070309020205020404" pitchFamily="49" charset="0"/>
              </a:rPr>
              <a:t>Changes meaning because of  </a:t>
            </a:r>
            <a:r>
              <a:rPr lang="en-US" sz="2400">
                <a:solidFill>
                  <a:srgbClr val="FF0000"/>
                </a:solidFill>
                <a:latin typeface="Courier New" panose="02070309020205020404" pitchFamily="49" charset="0"/>
                <a:ea typeface="Calibri"/>
                <a:cs typeface="Courier New" panose="02070309020205020404" pitchFamily="49" charset="0"/>
              </a:rPr>
              <a:t>const</a:t>
            </a:r>
            <a:r>
              <a:rPr lang="en-US" sz="2400">
                <a:solidFill>
                  <a:srgbClr val="FF0000"/>
                </a:solidFill>
                <a:ea typeface="Calibri"/>
                <a:cs typeface="Calibri"/>
              </a:rPr>
              <a:t>-ification  </a:t>
            </a:r>
          </a:p>
        </p:txBody>
      </p:sp>
      <p:sp>
        <p:nvSpPr>
          <p:cNvPr id="6" name="Thought Bubble: Cloud 5">
            <a:extLst>
              <a:ext uri="{FF2B5EF4-FFF2-40B4-BE49-F238E27FC236}">
                <a16:creationId xmlns:a16="http://schemas.microsoft.com/office/drawing/2014/main" id="{0293BFE6-FC10-3CBF-E90B-A4AE31A137BF}"/>
              </a:ext>
            </a:extLst>
          </p:cNvPr>
          <p:cNvSpPr/>
          <p:nvPr/>
        </p:nvSpPr>
        <p:spPr>
          <a:xfrm>
            <a:off x="6005615" y="3486353"/>
            <a:ext cx="5913481" cy="1281786"/>
          </a:xfrm>
          <a:prstGeom prst="cloudCallout">
            <a:avLst>
              <a:gd name="adj1" fmla="val -51089"/>
              <a:gd name="adj2" fmla="val -101055"/>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lgn="ctr">
              <a:buNone/>
            </a:pPr>
            <a:r>
              <a:rPr lang="en-US" sz="2400">
                <a:ea typeface="Calibri"/>
                <a:cs typeface="Calibri"/>
              </a:rPr>
              <a:t> No reasonable developers would ever do such things!</a:t>
            </a:r>
          </a:p>
        </p:txBody>
      </p:sp>
      <p:sp>
        <p:nvSpPr>
          <p:cNvPr id="7" name="Slide Number Placeholder 6">
            <a:extLst>
              <a:ext uri="{FF2B5EF4-FFF2-40B4-BE49-F238E27FC236}">
                <a16:creationId xmlns:a16="http://schemas.microsoft.com/office/drawing/2014/main" id="{B38DB0D8-B768-05A7-AAA6-28F2B273B224}"/>
              </a:ext>
            </a:extLst>
          </p:cNvPr>
          <p:cNvSpPr>
            <a:spLocks noGrp="1"/>
          </p:cNvSpPr>
          <p:nvPr>
            <p:ph type="sldNum" sz="quarter" idx="12"/>
          </p:nvPr>
        </p:nvSpPr>
        <p:spPr/>
        <p:txBody>
          <a:bodyPr/>
          <a:lstStyle/>
          <a:p>
            <a:fld id="{0BDE28F9-DF4C-4421-9B70-DBE64F175828}" type="slidenum">
              <a:rPr lang="en-US" smtClean="0"/>
              <a:t>133</a:t>
            </a:fld>
            <a:endParaRPr lang="en-US"/>
          </a:p>
        </p:txBody>
      </p:sp>
    </p:spTree>
    <p:extLst>
      <p:ext uri="{BB962C8B-B14F-4D97-AF65-F5344CB8AC3E}">
        <p14:creationId xmlns:p14="http://schemas.microsoft.com/office/powerpoint/2010/main" val="4157165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0184D-DB37-16D6-9B5A-7FAD625080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1A3BEF-A5D9-1EFB-AAFD-54AA1143D8E9}"/>
              </a:ext>
            </a:extLst>
          </p:cNvPr>
          <p:cNvSpPr>
            <a:spLocks noGrp="1"/>
          </p:cNvSpPr>
          <p:nvPr>
            <p:ph type="title"/>
          </p:nvPr>
        </p:nvSpPr>
        <p:spPr/>
        <p:txBody>
          <a:bodyPr/>
          <a:lstStyle/>
          <a:p>
            <a:pPr algn="ctr"/>
            <a:r>
              <a:rPr lang="en-US"/>
              <a:t>Thank You Again For Coming; The End</a:t>
            </a:r>
          </a:p>
        </p:txBody>
      </p:sp>
      <p:sp>
        <p:nvSpPr>
          <p:cNvPr id="3" name="Content Placeholder 2">
            <a:extLst>
              <a:ext uri="{FF2B5EF4-FFF2-40B4-BE49-F238E27FC236}">
                <a16:creationId xmlns:a16="http://schemas.microsoft.com/office/drawing/2014/main" id="{DB0CF965-E67F-DDB7-2708-8D9E695F8BAB}"/>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Thank You Again</a:t>
            </a:r>
          </a:p>
          <a:p>
            <a:pPr marL="0" indent="0" algn="ctr">
              <a:lnSpc>
                <a:spcPts val="12000"/>
              </a:lnSpc>
              <a:buNone/>
            </a:pPr>
            <a:r>
              <a:rPr lang="en-US" sz="11600"/>
              <a:t>For Coming; </a:t>
            </a:r>
          </a:p>
          <a:p>
            <a:pPr marL="0" indent="0" algn="ctr">
              <a:lnSpc>
                <a:spcPts val="12000"/>
              </a:lnSpc>
              <a:buNone/>
            </a:pPr>
            <a:r>
              <a:rPr lang="en-US" sz="11600"/>
              <a:t>The End</a:t>
            </a:r>
          </a:p>
        </p:txBody>
      </p:sp>
      <p:sp>
        <p:nvSpPr>
          <p:cNvPr id="4" name="Slide Number Placeholder 3">
            <a:extLst>
              <a:ext uri="{FF2B5EF4-FFF2-40B4-BE49-F238E27FC236}">
                <a16:creationId xmlns:a16="http://schemas.microsoft.com/office/drawing/2014/main" id="{6D8F2382-26B5-EED7-C5C9-20850C4342C5}"/>
              </a:ext>
            </a:extLst>
          </p:cNvPr>
          <p:cNvSpPr>
            <a:spLocks noGrp="1"/>
          </p:cNvSpPr>
          <p:nvPr>
            <p:ph type="sldNum" sz="quarter" idx="12"/>
          </p:nvPr>
        </p:nvSpPr>
        <p:spPr/>
        <p:txBody>
          <a:bodyPr/>
          <a:lstStyle/>
          <a:p>
            <a:fld id="{0BDE28F9-DF4C-4421-9B70-DBE64F175828}" type="slidenum">
              <a:rPr lang="en-US" smtClean="0"/>
              <a:t>134</a:t>
            </a:fld>
            <a:endParaRPr lang="en-US"/>
          </a:p>
        </p:txBody>
      </p:sp>
    </p:spTree>
    <p:extLst>
      <p:ext uri="{BB962C8B-B14F-4D97-AF65-F5344CB8AC3E}">
        <p14:creationId xmlns:p14="http://schemas.microsoft.com/office/powerpoint/2010/main" val="2202860294"/>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538784" y="378337"/>
            <a:ext cx="6179671" cy="3559181"/>
          </a:xfrm>
        </p:spPr>
        <p:txBody>
          <a:bodyPr>
            <a:normAutofit fontScale="90000"/>
          </a:bodyPr>
          <a:lstStyle/>
          <a:p>
            <a:r>
              <a:rPr lang="en-US"/>
              <a:t>We are hiring!</a:t>
            </a:r>
            <a:br>
              <a:rPr lang="en-US"/>
            </a:br>
            <a:br>
              <a:rPr lang="en-US"/>
            </a:br>
            <a:br>
              <a:rPr lang="en-US"/>
            </a:br>
            <a:r>
              <a:rPr lang="en-US"/>
              <a:t>Questions?</a:t>
            </a:r>
          </a:p>
        </p:txBody>
      </p:sp>
      <p:sp>
        <p:nvSpPr>
          <p:cNvPr id="7" name="Text Placeholder 6"/>
          <p:cNvSpPr txBox="1">
            <a:spLocks noGrp="1"/>
          </p:cNvSpPr>
          <p:nvPr>
            <p:ph type="body" sz="quarter" idx="13"/>
          </p:nvPr>
        </p:nvSpPr>
        <p:spPr>
          <a:xfrm>
            <a:off x="539422" y="1302205"/>
            <a:ext cx="7897996" cy="307777"/>
          </a:xfrm>
          <a:prstGeom prst="rect">
            <a:avLst/>
          </a:prstGeom>
          <a:noFill/>
        </p:spPr>
        <p:txBody>
          <a:bodyPr wrap="square" lIns="0" tIns="0" rIns="0" bIns="0" rtlCol="0">
            <a:spAutoFit/>
          </a:bodyPr>
          <a:lstStyle/>
          <a:p>
            <a:r>
              <a:rPr lang="en-US" sz="2000">
                <a:latin typeface="Arial" panose="020B0604020202020204" pitchFamily="34" charset="0"/>
                <a:hlinkClick r:id="rId2"/>
              </a:rPr>
              <a:t>https://www.bloomberg.com/careers</a:t>
            </a:r>
            <a:endParaRPr lang="en-US" sz="2200" b="1">
              <a:latin typeface="Arial" panose="020B0604020202020204" pitchFamily="34" charset="0"/>
            </a:endParaRPr>
          </a:p>
        </p:txBody>
      </p:sp>
    </p:spTree>
    <p:extLst>
      <p:ext uri="{BB962C8B-B14F-4D97-AF65-F5344CB8AC3E}">
        <p14:creationId xmlns:p14="http://schemas.microsoft.com/office/powerpoint/2010/main" val="6334370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DA7FEE-F050-B33D-38E0-E8707FF20B5A}"/>
            </a:ext>
          </a:extLst>
        </p:cNvPr>
        <p:cNvGrpSpPr/>
        <p:nvPr/>
      </p:nvGrpSpPr>
      <p:grpSpPr>
        <a:xfrm>
          <a:off x="0" y="0"/>
          <a:ext cx="0" cy="0"/>
          <a:chOff x="0" y="0"/>
          <a:chExt cx="0" cy="0"/>
        </a:xfrm>
      </p:grpSpPr>
      <p:sp>
        <p:nvSpPr>
          <p:cNvPr id="29" name="Thought Bubble: Cloud 28">
            <a:extLst>
              <a:ext uri="{FF2B5EF4-FFF2-40B4-BE49-F238E27FC236}">
                <a16:creationId xmlns:a16="http://schemas.microsoft.com/office/drawing/2014/main" id="{20DA7EB2-35EC-22DD-AFDD-23A88C50C4FA}"/>
              </a:ext>
            </a:extLst>
          </p:cNvPr>
          <p:cNvSpPr/>
          <p:nvPr/>
        </p:nvSpPr>
        <p:spPr>
          <a:xfrm>
            <a:off x="-599557" y="2909815"/>
            <a:ext cx="3696026" cy="3446535"/>
          </a:xfrm>
          <a:prstGeom prst="cloudCallout">
            <a:avLst>
              <a:gd name="adj1" fmla="val 52236"/>
              <a:gd name="adj2" fmla="val 53469"/>
            </a:avLst>
          </a:prstGeom>
          <a:solidFill>
            <a:srgbClr val="FFFF0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solidFill>
                  <a:srgbClr val="00B0F0"/>
                </a:solidFill>
              </a:rPr>
              <a:t>Herb’s </a:t>
            </a:r>
            <a:r>
              <a:rPr lang="en-US" sz="3000" i="1" dirty="0">
                <a:solidFill>
                  <a:srgbClr val="00B0F0"/>
                </a:solidFill>
              </a:rPr>
              <a:t>excellent</a:t>
            </a:r>
            <a:r>
              <a:rPr lang="en-US" sz="3000" dirty="0">
                <a:solidFill>
                  <a:srgbClr val="00B0F0"/>
                </a:solidFill>
              </a:rPr>
              <a:t> talk</a:t>
            </a:r>
          </a:p>
          <a:p>
            <a:pPr algn="ctr"/>
            <a:r>
              <a:rPr lang="en-US" sz="3000" dirty="0">
                <a:solidFill>
                  <a:srgbClr val="00B0F0"/>
                </a:solidFill>
              </a:rPr>
              <a:t>at CppCon’25 was at 11am on Monday.</a:t>
            </a:r>
          </a:p>
        </p:txBody>
      </p:sp>
      <p:pic>
        <p:nvPicPr>
          <p:cNvPr id="5" name="Content Placeholder 4">
            <a:extLst>
              <a:ext uri="{FF2B5EF4-FFF2-40B4-BE49-F238E27FC236}">
                <a16:creationId xmlns:a16="http://schemas.microsoft.com/office/drawing/2014/main" id="{C8D9DE00-6B07-3494-0B0E-C5E14A5FF35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19014" y="1551305"/>
            <a:ext cx="7777120" cy="4351338"/>
          </a:xfrm>
        </p:spPr>
      </p:pic>
      <p:sp>
        <p:nvSpPr>
          <p:cNvPr id="2" name="Title 1">
            <a:extLst>
              <a:ext uri="{FF2B5EF4-FFF2-40B4-BE49-F238E27FC236}">
                <a16:creationId xmlns:a16="http://schemas.microsoft.com/office/drawing/2014/main" id="{17AF3AC6-8A91-4474-EB4F-4FFB6515E644}"/>
              </a:ext>
            </a:extLst>
          </p:cNvPr>
          <p:cNvSpPr>
            <a:spLocks noGrp="1"/>
          </p:cNvSpPr>
          <p:nvPr>
            <p:ph type="title"/>
          </p:nvPr>
        </p:nvSpPr>
        <p:spPr/>
        <p:txBody>
          <a:bodyPr/>
          <a:lstStyle/>
          <a:p>
            <a:pPr algn="ctr"/>
            <a:r>
              <a:rPr lang="en-US"/>
              <a:t>History of Contracts Proposals  for C++</a:t>
            </a:r>
          </a:p>
        </p:txBody>
      </p:sp>
      <p:sp>
        <p:nvSpPr>
          <p:cNvPr id="6" name="TextBox 5">
            <a:extLst>
              <a:ext uri="{FF2B5EF4-FFF2-40B4-BE49-F238E27FC236}">
                <a16:creationId xmlns:a16="http://schemas.microsoft.com/office/drawing/2014/main" id="{1010944C-7963-3E79-27C1-9A20277A4FF5}"/>
              </a:ext>
            </a:extLst>
          </p:cNvPr>
          <p:cNvSpPr txBox="1"/>
          <p:nvPr/>
        </p:nvSpPr>
        <p:spPr>
          <a:xfrm>
            <a:off x="0" y="6370643"/>
            <a:ext cx="12191992" cy="430887"/>
          </a:xfrm>
          <a:prstGeom prst="rect">
            <a:avLst/>
          </a:prstGeom>
          <a:noFill/>
        </p:spPr>
        <p:txBody>
          <a:bodyPr wrap="square" rtlCol="0">
            <a:spAutoFit/>
          </a:bodyPr>
          <a:lstStyle/>
          <a:p>
            <a:pPr algn="ctr"/>
            <a:r>
              <a:rPr lang="en-US" sz="2200" dirty="0"/>
              <a:t>Slide courtesy of Timur Doumler (ACCU 2025: Tuesday, 2-APR-25, 14:00 BST): “</a:t>
            </a:r>
            <a:r>
              <a:rPr lang="en-US" sz="2200" b="1" i="1" dirty="0"/>
              <a:t>Contracts for C++</a:t>
            </a:r>
            <a:r>
              <a:rPr lang="en-US" sz="2200" i="1" dirty="0"/>
              <a:t>” </a:t>
            </a:r>
            <a:r>
              <a:rPr lang="en-US" sz="2200" b="1" i="1" dirty="0"/>
              <a:t> </a:t>
            </a:r>
          </a:p>
        </p:txBody>
      </p:sp>
      <p:sp>
        <p:nvSpPr>
          <p:cNvPr id="7" name="Arrow: Down 6">
            <a:extLst>
              <a:ext uri="{FF2B5EF4-FFF2-40B4-BE49-F238E27FC236}">
                <a16:creationId xmlns:a16="http://schemas.microsoft.com/office/drawing/2014/main" id="{678CAA42-04C1-04FE-4A54-A0DE18763814}"/>
              </a:ext>
            </a:extLst>
          </p:cNvPr>
          <p:cNvSpPr/>
          <p:nvPr/>
        </p:nvSpPr>
        <p:spPr>
          <a:xfrm rot="10800000">
            <a:off x="2192951" y="5964304"/>
            <a:ext cx="283701" cy="330504"/>
          </a:xfrm>
          <a:prstGeom prst="downArrow">
            <a:avLst>
              <a:gd name="adj1" fmla="val 50000"/>
              <a:gd name="adj2" fmla="val 52273"/>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Down 7">
            <a:extLst>
              <a:ext uri="{FF2B5EF4-FFF2-40B4-BE49-F238E27FC236}">
                <a16:creationId xmlns:a16="http://schemas.microsoft.com/office/drawing/2014/main" id="{DFB99AB0-13EC-539D-628F-247E39ED2313}"/>
              </a:ext>
            </a:extLst>
          </p:cNvPr>
          <p:cNvSpPr/>
          <p:nvPr/>
        </p:nvSpPr>
        <p:spPr>
          <a:xfrm rot="10800000">
            <a:off x="5222629" y="5964303"/>
            <a:ext cx="283701" cy="330504"/>
          </a:xfrm>
          <a:prstGeom prst="downArrow">
            <a:avLst>
              <a:gd name="adj1" fmla="val 50000"/>
              <a:gd name="adj2" fmla="val 52273"/>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44234A7F-4C69-C3FC-B6A5-643293BB3E68}"/>
              </a:ext>
            </a:extLst>
          </p:cNvPr>
          <p:cNvSpPr/>
          <p:nvPr/>
        </p:nvSpPr>
        <p:spPr>
          <a:xfrm rot="10800000">
            <a:off x="5911988" y="5964303"/>
            <a:ext cx="283701" cy="330504"/>
          </a:xfrm>
          <a:prstGeom prst="downArrow">
            <a:avLst>
              <a:gd name="adj1" fmla="val 50000"/>
              <a:gd name="adj2" fmla="val 52273"/>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0A9CF31B-928A-DC04-05F1-DA482CBDDD4A}"/>
              </a:ext>
            </a:extLst>
          </p:cNvPr>
          <p:cNvSpPr/>
          <p:nvPr/>
        </p:nvSpPr>
        <p:spPr>
          <a:xfrm rot="10800000">
            <a:off x="2783864" y="5964304"/>
            <a:ext cx="283701" cy="330504"/>
          </a:xfrm>
          <a:prstGeom prst="downArrow">
            <a:avLst>
              <a:gd name="adj1" fmla="val 50000"/>
              <a:gd name="adj2" fmla="val 52273"/>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Down 12">
            <a:extLst>
              <a:ext uri="{FF2B5EF4-FFF2-40B4-BE49-F238E27FC236}">
                <a16:creationId xmlns:a16="http://schemas.microsoft.com/office/drawing/2014/main" id="{4888B025-D483-73CC-107A-5FCF46C1451C}"/>
              </a:ext>
            </a:extLst>
          </p:cNvPr>
          <p:cNvSpPr/>
          <p:nvPr/>
        </p:nvSpPr>
        <p:spPr>
          <a:xfrm rot="10800000">
            <a:off x="7279042" y="5964303"/>
            <a:ext cx="283701" cy="330504"/>
          </a:xfrm>
          <a:prstGeom prst="downArrow">
            <a:avLst>
              <a:gd name="adj1" fmla="val 50000"/>
              <a:gd name="adj2" fmla="val 52273"/>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Down 13">
            <a:extLst>
              <a:ext uri="{FF2B5EF4-FFF2-40B4-BE49-F238E27FC236}">
                <a16:creationId xmlns:a16="http://schemas.microsoft.com/office/drawing/2014/main" id="{413BBF9C-322E-7D3B-995D-92F7D2860DA8}"/>
              </a:ext>
            </a:extLst>
          </p:cNvPr>
          <p:cNvSpPr/>
          <p:nvPr/>
        </p:nvSpPr>
        <p:spPr>
          <a:xfrm rot="10800000">
            <a:off x="7355093" y="5964303"/>
            <a:ext cx="283701" cy="330504"/>
          </a:xfrm>
          <a:prstGeom prst="downArrow">
            <a:avLst>
              <a:gd name="adj1" fmla="val 50000"/>
              <a:gd name="adj2" fmla="val 5227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Down 15">
            <a:extLst>
              <a:ext uri="{FF2B5EF4-FFF2-40B4-BE49-F238E27FC236}">
                <a16:creationId xmlns:a16="http://schemas.microsoft.com/office/drawing/2014/main" id="{E02D50C6-DE4E-56C1-C0F7-C51AC0E8F67B}"/>
              </a:ext>
            </a:extLst>
          </p:cNvPr>
          <p:cNvSpPr/>
          <p:nvPr/>
        </p:nvSpPr>
        <p:spPr>
          <a:xfrm rot="10800000">
            <a:off x="8684450" y="5964303"/>
            <a:ext cx="283701" cy="330504"/>
          </a:xfrm>
          <a:prstGeom prst="downArrow">
            <a:avLst>
              <a:gd name="adj1" fmla="val 50000"/>
              <a:gd name="adj2" fmla="val 5227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F4D0F982-9521-2973-C682-BC872B036707}"/>
              </a:ext>
            </a:extLst>
          </p:cNvPr>
          <p:cNvGrpSpPr/>
          <p:nvPr/>
        </p:nvGrpSpPr>
        <p:grpSpPr>
          <a:xfrm>
            <a:off x="9826775" y="2187694"/>
            <a:ext cx="1520733" cy="1444242"/>
            <a:chOff x="9719195" y="2187694"/>
            <a:chExt cx="1520733" cy="1444242"/>
          </a:xfrm>
        </p:grpSpPr>
        <p:sp>
          <p:nvSpPr>
            <p:cNvPr id="27" name="TextBox 26">
              <a:extLst>
                <a:ext uri="{FF2B5EF4-FFF2-40B4-BE49-F238E27FC236}">
                  <a16:creationId xmlns:a16="http://schemas.microsoft.com/office/drawing/2014/main" id="{04876D37-AD72-20FE-FA09-8D821D96FC22}"/>
                </a:ext>
              </a:extLst>
            </p:cNvPr>
            <p:cNvSpPr txBox="1"/>
            <p:nvPr/>
          </p:nvSpPr>
          <p:spPr>
            <a:xfrm>
              <a:off x="10273073" y="2187694"/>
              <a:ext cx="966855" cy="1444242"/>
            </a:xfrm>
            <a:prstGeom prst="rect">
              <a:avLst/>
            </a:prstGeom>
            <a:solidFill>
              <a:srgbClr val="FFFF00"/>
            </a:solidFill>
            <a:ln w="19050">
              <a:solidFill>
                <a:srgbClr val="00B050"/>
              </a:solidFill>
            </a:ln>
          </p:spPr>
          <p:txBody>
            <a:bodyPr wrap="square" lIns="91440" tIns="45720" rIns="91440" bIns="45720" rtlCol="0" anchor="t">
              <a:spAutoFit/>
            </a:bodyPr>
            <a:lstStyle/>
            <a:p>
              <a:pPr algn="ctr">
                <a:lnSpc>
                  <a:spcPts val="2600"/>
                </a:lnSpc>
              </a:pPr>
              <a:r>
                <a:rPr lang="en-US" sz="3000" b="1" dirty="0">
                  <a:solidFill>
                    <a:srgbClr val="00B050"/>
                  </a:solidFill>
                </a:rPr>
                <a:t>2025</a:t>
              </a:r>
            </a:p>
            <a:p>
              <a:pPr algn="ctr">
                <a:lnSpc>
                  <a:spcPts val="2600"/>
                </a:lnSpc>
              </a:pPr>
              <a:r>
                <a:rPr lang="en-US" sz="3000" b="1" i="1" dirty="0">
                  <a:solidFill>
                    <a:srgbClr val="00B050"/>
                  </a:solidFill>
                </a:rPr>
                <a:t>You </a:t>
              </a:r>
            </a:p>
            <a:p>
              <a:pPr algn="ctr">
                <a:lnSpc>
                  <a:spcPts val="2600"/>
                </a:lnSpc>
              </a:pPr>
              <a:r>
                <a:rPr lang="en-US" sz="3000" b="1" i="1" dirty="0">
                  <a:solidFill>
                    <a:srgbClr val="00B050"/>
                  </a:solidFill>
                </a:rPr>
                <a:t>are </a:t>
              </a:r>
            </a:p>
            <a:p>
              <a:pPr algn="ctr">
                <a:lnSpc>
                  <a:spcPts val="2600"/>
                </a:lnSpc>
              </a:pPr>
              <a:r>
                <a:rPr lang="en-US" sz="3000" b="1" i="1" dirty="0">
                  <a:solidFill>
                    <a:srgbClr val="00B050"/>
                  </a:solidFill>
                </a:rPr>
                <a:t>here</a:t>
              </a:r>
            </a:p>
          </p:txBody>
        </p:sp>
        <p:cxnSp>
          <p:nvCxnSpPr>
            <p:cNvPr id="39" name="Straight Connector 38">
              <a:extLst>
                <a:ext uri="{FF2B5EF4-FFF2-40B4-BE49-F238E27FC236}">
                  <a16:creationId xmlns:a16="http://schemas.microsoft.com/office/drawing/2014/main" id="{B0242ED2-EDBC-FAF9-4979-1BA319B3CCDF}"/>
                </a:ext>
              </a:extLst>
            </p:cNvPr>
            <p:cNvCxnSpPr>
              <a:cxnSpLocks/>
            </p:cNvCxnSpPr>
            <p:nvPr/>
          </p:nvCxnSpPr>
          <p:spPr>
            <a:xfrm flipH="1">
              <a:off x="9719195" y="2909815"/>
              <a:ext cx="553878" cy="406339"/>
            </a:xfrm>
            <a:prstGeom prst="line">
              <a:avLst/>
            </a:prstGeom>
            <a:ln w="28575">
              <a:solidFill>
                <a:srgbClr val="00B050"/>
              </a:solidFill>
              <a:tailEnd type="oval" w="lg" len="lg"/>
            </a:ln>
          </p:spPr>
          <p:style>
            <a:lnRef idx="1">
              <a:schemeClr val="accent1"/>
            </a:lnRef>
            <a:fillRef idx="0">
              <a:schemeClr val="accent1"/>
            </a:fillRef>
            <a:effectRef idx="0">
              <a:schemeClr val="accent1"/>
            </a:effectRef>
            <a:fontRef idx="minor">
              <a:schemeClr val="tx1"/>
            </a:fontRef>
          </p:style>
        </p:cxnSp>
      </p:grpSp>
      <p:sp>
        <p:nvSpPr>
          <p:cNvPr id="3" name="Slide Number Placeholder 2">
            <a:extLst>
              <a:ext uri="{FF2B5EF4-FFF2-40B4-BE49-F238E27FC236}">
                <a16:creationId xmlns:a16="http://schemas.microsoft.com/office/drawing/2014/main" id="{4943ACEA-5DBF-F321-FF2A-1AA55155CC26}"/>
              </a:ext>
            </a:extLst>
          </p:cNvPr>
          <p:cNvSpPr>
            <a:spLocks noGrp="1"/>
          </p:cNvSpPr>
          <p:nvPr>
            <p:ph type="sldNum" sz="quarter" idx="12"/>
          </p:nvPr>
        </p:nvSpPr>
        <p:spPr/>
        <p:txBody>
          <a:bodyPr/>
          <a:lstStyle/>
          <a:p>
            <a:fld id="{0BDE28F9-DF4C-4421-9B70-DBE64F175828}" type="slidenum">
              <a:rPr lang="en-US" smtClean="0"/>
              <a:t>14</a:t>
            </a:fld>
            <a:endParaRPr lang="en-US"/>
          </a:p>
        </p:txBody>
      </p:sp>
      <p:sp>
        <p:nvSpPr>
          <p:cNvPr id="4" name="Arrow: Down 3">
            <a:extLst>
              <a:ext uri="{FF2B5EF4-FFF2-40B4-BE49-F238E27FC236}">
                <a16:creationId xmlns:a16="http://schemas.microsoft.com/office/drawing/2014/main" id="{9DF34918-9E2C-473B-9078-8571D15B2E8A}"/>
              </a:ext>
            </a:extLst>
          </p:cNvPr>
          <p:cNvSpPr/>
          <p:nvPr/>
        </p:nvSpPr>
        <p:spPr>
          <a:xfrm rot="10800000">
            <a:off x="9055810" y="5964303"/>
            <a:ext cx="283701" cy="330504"/>
          </a:xfrm>
          <a:prstGeom prst="downArrow">
            <a:avLst>
              <a:gd name="adj1" fmla="val 50000"/>
              <a:gd name="adj2" fmla="val 5227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Down 10">
            <a:extLst>
              <a:ext uri="{FF2B5EF4-FFF2-40B4-BE49-F238E27FC236}">
                <a16:creationId xmlns:a16="http://schemas.microsoft.com/office/drawing/2014/main" id="{4D222A7F-256B-608E-AFBD-C89D920B9DF9}"/>
              </a:ext>
            </a:extLst>
          </p:cNvPr>
          <p:cNvSpPr/>
          <p:nvPr/>
        </p:nvSpPr>
        <p:spPr>
          <a:xfrm rot="10800000">
            <a:off x="9393196" y="5964303"/>
            <a:ext cx="283701" cy="330504"/>
          </a:xfrm>
          <a:prstGeom prst="downArrow">
            <a:avLst>
              <a:gd name="adj1" fmla="val 50000"/>
              <a:gd name="adj2" fmla="val 5227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Down 17">
            <a:extLst>
              <a:ext uri="{FF2B5EF4-FFF2-40B4-BE49-F238E27FC236}">
                <a16:creationId xmlns:a16="http://schemas.microsoft.com/office/drawing/2014/main" id="{3FAA61D8-ACB8-FC4C-7262-CBB074358D89}"/>
              </a:ext>
            </a:extLst>
          </p:cNvPr>
          <p:cNvSpPr/>
          <p:nvPr/>
        </p:nvSpPr>
        <p:spPr>
          <a:xfrm rot="10800000">
            <a:off x="5553757" y="5964303"/>
            <a:ext cx="283701" cy="330504"/>
          </a:xfrm>
          <a:prstGeom prst="downArrow">
            <a:avLst>
              <a:gd name="adj1" fmla="val 50000"/>
              <a:gd name="adj2" fmla="val 52273"/>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00EE0425-209D-1957-6E84-9908E786CD7D}"/>
              </a:ext>
            </a:extLst>
          </p:cNvPr>
          <p:cNvSpPr/>
          <p:nvPr/>
        </p:nvSpPr>
        <p:spPr>
          <a:xfrm rot="10800000">
            <a:off x="5621522" y="5964303"/>
            <a:ext cx="283701" cy="330504"/>
          </a:xfrm>
          <a:prstGeom prst="downArrow">
            <a:avLst>
              <a:gd name="adj1" fmla="val 50000"/>
              <a:gd name="adj2" fmla="val 52273"/>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Down 20">
            <a:extLst>
              <a:ext uri="{FF2B5EF4-FFF2-40B4-BE49-F238E27FC236}">
                <a16:creationId xmlns:a16="http://schemas.microsoft.com/office/drawing/2014/main" id="{51FCB938-F12A-DE80-CC7B-D61FBC4FC107}"/>
              </a:ext>
            </a:extLst>
          </p:cNvPr>
          <p:cNvSpPr/>
          <p:nvPr/>
        </p:nvSpPr>
        <p:spPr>
          <a:xfrm rot="10800000">
            <a:off x="5663629" y="5964303"/>
            <a:ext cx="283701" cy="330504"/>
          </a:xfrm>
          <a:prstGeom prst="downArrow">
            <a:avLst>
              <a:gd name="adj1" fmla="val 50000"/>
              <a:gd name="adj2" fmla="val 52273"/>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Down 21">
            <a:extLst>
              <a:ext uri="{FF2B5EF4-FFF2-40B4-BE49-F238E27FC236}">
                <a16:creationId xmlns:a16="http://schemas.microsoft.com/office/drawing/2014/main" id="{55F76D0B-6124-5B8A-A600-9CAAD06F966F}"/>
              </a:ext>
            </a:extLst>
          </p:cNvPr>
          <p:cNvSpPr/>
          <p:nvPr/>
        </p:nvSpPr>
        <p:spPr>
          <a:xfrm rot="10800000">
            <a:off x="3279164" y="5964303"/>
            <a:ext cx="283701" cy="330504"/>
          </a:xfrm>
          <a:prstGeom prst="downArrow">
            <a:avLst>
              <a:gd name="adj1" fmla="val 50000"/>
              <a:gd name="adj2" fmla="val 52273"/>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Down 22">
            <a:extLst>
              <a:ext uri="{FF2B5EF4-FFF2-40B4-BE49-F238E27FC236}">
                <a16:creationId xmlns:a16="http://schemas.microsoft.com/office/drawing/2014/main" id="{59ECAC43-7ED4-B40E-C744-312DF83E7305}"/>
              </a:ext>
            </a:extLst>
          </p:cNvPr>
          <p:cNvSpPr/>
          <p:nvPr/>
        </p:nvSpPr>
        <p:spPr>
          <a:xfrm rot="10800000">
            <a:off x="9681601" y="5964303"/>
            <a:ext cx="283701" cy="330504"/>
          </a:xfrm>
          <a:prstGeom prst="downArrow">
            <a:avLst>
              <a:gd name="adj1" fmla="val 50000"/>
              <a:gd name="adj2" fmla="val 52273"/>
            </a:avLst>
          </a:prstGeom>
          <a:solidFill>
            <a:srgbClr val="92D050"/>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Down 25">
            <a:extLst>
              <a:ext uri="{FF2B5EF4-FFF2-40B4-BE49-F238E27FC236}">
                <a16:creationId xmlns:a16="http://schemas.microsoft.com/office/drawing/2014/main" id="{C9B571EF-D9CF-2780-BFC3-FF359CE26CFF}"/>
              </a:ext>
            </a:extLst>
          </p:cNvPr>
          <p:cNvSpPr/>
          <p:nvPr/>
        </p:nvSpPr>
        <p:spPr>
          <a:xfrm rot="10800000">
            <a:off x="6997838" y="5964303"/>
            <a:ext cx="283701" cy="330504"/>
          </a:xfrm>
          <a:prstGeom prst="downArrow">
            <a:avLst>
              <a:gd name="adj1" fmla="val 50000"/>
              <a:gd name="adj2" fmla="val 52273"/>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Down 27">
            <a:extLst>
              <a:ext uri="{FF2B5EF4-FFF2-40B4-BE49-F238E27FC236}">
                <a16:creationId xmlns:a16="http://schemas.microsoft.com/office/drawing/2014/main" id="{03F1FE8A-251D-A576-1F47-9E39405A59B5}"/>
              </a:ext>
            </a:extLst>
          </p:cNvPr>
          <p:cNvSpPr/>
          <p:nvPr/>
        </p:nvSpPr>
        <p:spPr>
          <a:xfrm rot="10800000">
            <a:off x="4796814" y="5964303"/>
            <a:ext cx="283701" cy="330504"/>
          </a:xfrm>
          <a:prstGeom prst="downArrow">
            <a:avLst>
              <a:gd name="adj1" fmla="val 50000"/>
              <a:gd name="adj2" fmla="val 52273"/>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1726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25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25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down)">
                                      <p:cBhvr>
                                        <p:cTn id="24" dur="25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wipe(down)">
                                      <p:cBhvr>
                                        <p:cTn id="29" dur="250"/>
                                        <p:tgtEl>
                                          <p:spTgt spid="28"/>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wipe(down)">
                                      <p:cBhvr>
                                        <p:cTn id="34" dur="25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wipe(down)">
                                      <p:cBhvr>
                                        <p:cTn id="39" dur="250"/>
                                        <p:tgtEl>
                                          <p:spTgt spid="18"/>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wipe(down)">
                                      <p:cBhvr>
                                        <p:cTn id="44" dur="250"/>
                                        <p:tgtEl>
                                          <p:spTgt spid="9"/>
                                        </p:tgtEl>
                                      </p:cBhvr>
                                    </p:animEffect>
                                  </p:childTnLst>
                                </p:cTn>
                              </p:par>
                            </p:childTnLst>
                          </p:cTn>
                        </p:par>
                        <p:par>
                          <p:cTn id="45" fill="hold">
                            <p:stCondLst>
                              <p:cond delay="250"/>
                            </p:stCondLst>
                            <p:childTnLst>
                              <p:par>
                                <p:cTn id="46" presetID="22" presetClass="entr" presetSubtype="4" fill="hold" grpId="0" nodeType="after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wipe(down)">
                                      <p:cBhvr>
                                        <p:cTn id="48" dur="250"/>
                                        <p:tgtEl>
                                          <p:spTgt spid="21"/>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wipe(down)">
                                      <p:cBhvr>
                                        <p:cTn id="53" dur="250"/>
                                        <p:tgtEl>
                                          <p:spTgt spid="10"/>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4" fill="hold" grpId="0" nodeType="click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wipe(down)">
                                      <p:cBhvr>
                                        <p:cTn id="58" dur="250"/>
                                        <p:tgtEl>
                                          <p:spTgt spid="26"/>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4" fill="hold" grpId="0" nodeType="clickEffect">
                                  <p:stCondLst>
                                    <p:cond delay="0"/>
                                  </p:stCondLst>
                                  <p:childTnLst>
                                    <p:set>
                                      <p:cBhvr>
                                        <p:cTn id="62" dur="1" fill="hold">
                                          <p:stCondLst>
                                            <p:cond delay="0"/>
                                          </p:stCondLst>
                                        </p:cTn>
                                        <p:tgtEl>
                                          <p:spTgt spid="13"/>
                                        </p:tgtEl>
                                        <p:attrNameLst>
                                          <p:attrName>style.visibility</p:attrName>
                                        </p:attrNameLst>
                                      </p:cBhvr>
                                      <p:to>
                                        <p:strVal val="visible"/>
                                      </p:to>
                                    </p:set>
                                    <p:animEffect transition="in" filter="wipe(down)">
                                      <p:cBhvr>
                                        <p:cTn id="63" dur="250"/>
                                        <p:tgtEl>
                                          <p:spTgt spid="13"/>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4" fill="hold" grpId="0" nodeType="clickEffect">
                                  <p:stCondLst>
                                    <p:cond delay="0"/>
                                  </p:stCondLst>
                                  <p:childTnLst>
                                    <p:set>
                                      <p:cBhvr>
                                        <p:cTn id="67" dur="1" fill="hold">
                                          <p:stCondLst>
                                            <p:cond delay="0"/>
                                          </p:stCondLst>
                                        </p:cTn>
                                        <p:tgtEl>
                                          <p:spTgt spid="14"/>
                                        </p:tgtEl>
                                        <p:attrNameLst>
                                          <p:attrName>style.visibility</p:attrName>
                                        </p:attrNameLst>
                                      </p:cBhvr>
                                      <p:to>
                                        <p:strVal val="visible"/>
                                      </p:to>
                                    </p:set>
                                    <p:animEffect transition="in" filter="wipe(down)">
                                      <p:cBhvr>
                                        <p:cTn id="68" dur="250"/>
                                        <p:tgtEl>
                                          <p:spTgt spid="14"/>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4" fill="hold" grpId="0" nodeType="click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wipe(down)">
                                      <p:cBhvr>
                                        <p:cTn id="73" dur="250"/>
                                        <p:tgtEl>
                                          <p:spTgt spid="16"/>
                                        </p:tgtEl>
                                      </p:cBhvr>
                                    </p:animEffect>
                                  </p:childTnLst>
                                </p:cTn>
                              </p:par>
                            </p:childTnLst>
                          </p:cTn>
                        </p:par>
                      </p:childTnLst>
                    </p:cTn>
                  </p:par>
                  <p:par>
                    <p:cTn id="74" fill="hold">
                      <p:stCondLst>
                        <p:cond delay="indefinite"/>
                      </p:stCondLst>
                      <p:childTnLst>
                        <p:par>
                          <p:cTn id="75" fill="hold">
                            <p:stCondLst>
                              <p:cond delay="0"/>
                            </p:stCondLst>
                            <p:childTnLst>
                              <p:par>
                                <p:cTn id="76" presetID="22" presetClass="entr" presetSubtype="4" fill="hold" grpId="0" nodeType="clickEffect">
                                  <p:stCondLst>
                                    <p:cond delay="0"/>
                                  </p:stCondLst>
                                  <p:childTnLst>
                                    <p:set>
                                      <p:cBhvr>
                                        <p:cTn id="77" dur="1" fill="hold">
                                          <p:stCondLst>
                                            <p:cond delay="0"/>
                                          </p:stCondLst>
                                        </p:cTn>
                                        <p:tgtEl>
                                          <p:spTgt spid="4"/>
                                        </p:tgtEl>
                                        <p:attrNameLst>
                                          <p:attrName>style.visibility</p:attrName>
                                        </p:attrNameLst>
                                      </p:cBhvr>
                                      <p:to>
                                        <p:strVal val="visible"/>
                                      </p:to>
                                    </p:set>
                                    <p:animEffect transition="in" filter="wipe(down)">
                                      <p:cBhvr>
                                        <p:cTn id="78" dur="250"/>
                                        <p:tgtEl>
                                          <p:spTgt spid="4"/>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4" fill="hold" grpId="0" nodeType="clickEffect">
                                  <p:stCondLst>
                                    <p:cond delay="0"/>
                                  </p:stCondLst>
                                  <p:childTnLst>
                                    <p:set>
                                      <p:cBhvr>
                                        <p:cTn id="82" dur="1" fill="hold">
                                          <p:stCondLst>
                                            <p:cond delay="0"/>
                                          </p:stCondLst>
                                        </p:cTn>
                                        <p:tgtEl>
                                          <p:spTgt spid="11"/>
                                        </p:tgtEl>
                                        <p:attrNameLst>
                                          <p:attrName>style.visibility</p:attrName>
                                        </p:attrNameLst>
                                      </p:cBhvr>
                                      <p:to>
                                        <p:strVal val="visible"/>
                                      </p:to>
                                    </p:set>
                                    <p:animEffect transition="in" filter="wipe(down)">
                                      <p:cBhvr>
                                        <p:cTn id="83" dur="250"/>
                                        <p:tgtEl>
                                          <p:spTgt spid="11"/>
                                        </p:tgtEl>
                                      </p:cBhvr>
                                    </p:animEffect>
                                  </p:childTnLst>
                                </p:cTn>
                              </p:par>
                            </p:childTnLst>
                          </p:cTn>
                        </p:par>
                      </p:childTnLst>
                    </p:cTn>
                  </p:par>
                  <p:par>
                    <p:cTn id="84" fill="hold">
                      <p:stCondLst>
                        <p:cond delay="indefinite"/>
                      </p:stCondLst>
                      <p:childTnLst>
                        <p:par>
                          <p:cTn id="85" fill="hold">
                            <p:stCondLst>
                              <p:cond delay="0"/>
                            </p:stCondLst>
                            <p:childTnLst>
                              <p:par>
                                <p:cTn id="86" presetID="2" presetClass="entr" presetSubtype="4" fill="hold" grpId="0" nodeType="clickEffect">
                                  <p:stCondLst>
                                    <p:cond delay="0"/>
                                  </p:stCondLst>
                                  <p:childTnLst>
                                    <p:set>
                                      <p:cBhvr>
                                        <p:cTn id="87" dur="1" fill="hold">
                                          <p:stCondLst>
                                            <p:cond delay="0"/>
                                          </p:stCondLst>
                                        </p:cTn>
                                        <p:tgtEl>
                                          <p:spTgt spid="23"/>
                                        </p:tgtEl>
                                        <p:attrNameLst>
                                          <p:attrName>style.visibility</p:attrName>
                                        </p:attrNameLst>
                                      </p:cBhvr>
                                      <p:to>
                                        <p:strVal val="visible"/>
                                      </p:to>
                                    </p:set>
                                    <p:anim calcmode="lin" valueType="num">
                                      <p:cBhvr additive="base">
                                        <p:cTn id="88" dur="500" fill="hold"/>
                                        <p:tgtEl>
                                          <p:spTgt spid="23"/>
                                        </p:tgtEl>
                                        <p:attrNameLst>
                                          <p:attrName>ppt_x</p:attrName>
                                        </p:attrNameLst>
                                      </p:cBhvr>
                                      <p:tavLst>
                                        <p:tav tm="0">
                                          <p:val>
                                            <p:strVal val="#ppt_x"/>
                                          </p:val>
                                        </p:tav>
                                        <p:tav tm="100000">
                                          <p:val>
                                            <p:strVal val="#ppt_x"/>
                                          </p:val>
                                        </p:tav>
                                      </p:tavLst>
                                    </p:anim>
                                    <p:anim calcmode="lin" valueType="num">
                                      <p:cBhvr additive="base">
                                        <p:cTn id="89" dur="500" fill="hold"/>
                                        <p:tgtEl>
                                          <p:spTgt spid="23"/>
                                        </p:tgtEl>
                                        <p:attrNameLst>
                                          <p:attrName>ppt_y</p:attrName>
                                        </p:attrNameLst>
                                      </p:cBhvr>
                                      <p:tavLst>
                                        <p:tav tm="0">
                                          <p:val>
                                            <p:strVal val="1+#ppt_h/2"/>
                                          </p:val>
                                        </p:tav>
                                        <p:tav tm="100000">
                                          <p:val>
                                            <p:strVal val="#ppt_y"/>
                                          </p:val>
                                        </p:tav>
                                      </p:tavLst>
                                    </p:anim>
                                  </p:childTnLst>
                                </p:cTn>
                              </p:par>
                            </p:childTnLst>
                          </p:cTn>
                        </p:par>
                        <p:par>
                          <p:cTn id="90" fill="hold">
                            <p:stCondLst>
                              <p:cond delay="500"/>
                            </p:stCondLst>
                            <p:childTnLst>
                              <p:par>
                                <p:cTn id="91" presetID="22" presetClass="entr" presetSubtype="8" fill="hold" nodeType="afterEffect">
                                  <p:stCondLst>
                                    <p:cond delay="0"/>
                                  </p:stCondLst>
                                  <p:childTnLst>
                                    <p:set>
                                      <p:cBhvr>
                                        <p:cTn id="92" dur="1" fill="hold">
                                          <p:stCondLst>
                                            <p:cond delay="0"/>
                                          </p:stCondLst>
                                        </p:cTn>
                                        <p:tgtEl>
                                          <p:spTgt spid="42"/>
                                        </p:tgtEl>
                                        <p:attrNameLst>
                                          <p:attrName>style.visibility</p:attrName>
                                        </p:attrNameLst>
                                      </p:cBhvr>
                                      <p:to>
                                        <p:strVal val="visible"/>
                                      </p:to>
                                    </p:set>
                                    <p:animEffect transition="in" filter="wipe(left)">
                                      <p:cBhvr>
                                        <p:cTn id="93" dur="500"/>
                                        <p:tgtEl>
                                          <p:spTgt spid="42"/>
                                        </p:tgtEl>
                                      </p:cBhvr>
                                    </p:animEffect>
                                  </p:childTnLst>
                                </p:cTn>
                              </p:par>
                            </p:childTnLst>
                          </p:cTn>
                        </p:par>
                      </p:childTnLst>
                    </p:cTn>
                  </p:par>
                  <p:par>
                    <p:cTn id="94" fill="hold">
                      <p:stCondLst>
                        <p:cond delay="indefinite"/>
                      </p:stCondLst>
                      <p:childTnLst>
                        <p:par>
                          <p:cTn id="95" fill="hold">
                            <p:stCondLst>
                              <p:cond delay="0"/>
                            </p:stCondLst>
                            <p:childTnLst>
                              <p:par>
                                <p:cTn id="96" presetID="22" presetClass="entr" presetSubtype="1" fill="hold" grpId="0" nodeType="clickEffect">
                                  <p:stCondLst>
                                    <p:cond delay="0"/>
                                  </p:stCondLst>
                                  <p:childTnLst>
                                    <p:set>
                                      <p:cBhvr>
                                        <p:cTn id="97" dur="1" fill="hold">
                                          <p:stCondLst>
                                            <p:cond delay="0"/>
                                          </p:stCondLst>
                                        </p:cTn>
                                        <p:tgtEl>
                                          <p:spTgt spid="29"/>
                                        </p:tgtEl>
                                        <p:attrNameLst>
                                          <p:attrName>style.visibility</p:attrName>
                                        </p:attrNameLst>
                                      </p:cBhvr>
                                      <p:to>
                                        <p:strVal val="visible"/>
                                      </p:to>
                                    </p:set>
                                    <p:animEffect transition="in" filter="wipe(up)">
                                      <p:cBhvr>
                                        <p:cTn id="98"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6" grpId="0"/>
      <p:bldP spid="7" grpId="0" animBg="1"/>
      <p:bldP spid="8" grpId="0" animBg="1"/>
      <p:bldP spid="10" grpId="0" animBg="1"/>
      <p:bldP spid="12" grpId="0" animBg="1"/>
      <p:bldP spid="13" grpId="0" animBg="1"/>
      <p:bldP spid="14" grpId="0" animBg="1"/>
      <p:bldP spid="16" grpId="0" animBg="1"/>
      <p:bldP spid="4" grpId="0" animBg="1"/>
      <p:bldP spid="11" grpId="0" animBg="1"/>
      <p:bldP spid="18" grpId="0" animBg="1"/>
      <p:bldP spid="9" grpId="0" animBg="1"/>
      <p:bldP spid="21" grpId="0" animBg="1"/>
      <p:bldP spid="22" grpId="0" animBg="1"/>
      <p:bldP spid="23" grpId="0" animBg="1"/>
      <p:bldP spid="26" grpId="0" animBg="1"/>
      <p:bldP spid="2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D62A180-1D56-6CCD-5BF4-C03DE47FED33}"/>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219014" y="1551305"/>
            <a:ext cx="7777120" cy="4351338"/>
          </a:xfrm>
        </p:spPr>
      </p:pic>
      <p:sp>
        <p:nvSpPr>
          <p:cNvPr id="2" name="Title 1">
            <a:extLst>
              <a:ext uri="{FF2B5EF4-FFF2-40B4-BE49-F238E27FC236}">
                <a16:creationId xmlns:a16="http://schemas.microsoft.com/office/drawing/2014/main" id="{41FC663D-4A56-CF72-8A1C-66ED3270EE6E}"/>
              </a:ext>
            </a:extLst>
          </p:cNvPr>
          <p:cNvSpPr>
            <a:spLocks noGrp="1"/>
          </p:cNvSpPr>
          <p:nvPr>
            <p:ph type="title"/>
          </p:nvPr>
        </p:nvSpPr>
        <p:spPr/>
        <p:txBody>
          <a:bodyPr/>
          <a:lstStyle/>
          <a:p>
            <a:pPr algn="ctr"/>
            <a:r>
              <a:rPr lang="en-US"/>
              <a:t>History of Contracts Proposals  for C++</a:t>
            </a:r>
          </a:p>
        </p:txBody>
      </p:sp>
      <p:sp>
        <p:nvSpPr>
          <p:cNvPr id="6" name="TextBox 5">
            <a:extLst>
              <a:ext uri="{FF2B5EF4-FFF2-40B4-BE49-F238E27FC236}">
                <a16:creationId xmlns:a16="http://schemas.microsoft.com/office/drawing/2014/main" id="{3F983E31-7723-9102-8E16-1A3F8128056A}"/>
              </a:ext>
            </a:extLst>
          </p:cNvPr>
          <p:cNvSpPr txBox="1"/>
          <p:nvPr/>
        </p:nvSpPr>
        <p:spPr>
          <a:xfrm>
            <a:off x="0" y="6399649"/>
            <a:ext cx="12191992" cy="430887"/>
          </a:xfrm>
          <a:prstGeom prst="rect">
            <a:avLst/>
          </a:prstGeom>
          <a:noFill/>
        </p:spPr>
        <p:txBody>
          <a:bodyPr wrap="square" rtlCol="0">
            <a:spAutoFit/>
          </a:bodyPr>
          <a:lstStyle/>
          <a:p>
            <a:pPr algn="ctr"/>
            <a:r>
              <a:rPr lang="en-US" sz="2200"/>
              <a:t>Slide courtesy of Timur Doumler (ACCU 2025: Tuesday, 2-APR-25, 14:00 BST): “</a:t>
            </a:r>
            <a:r>
              <a:rPr lang="en-US" sz="2200" b="1" i="1"/>
              <a:t>Contracts for C++</a:t>
            </a:r>
            <a:r>
              <a:rPr lang="en-US" sz="2200" i="1"/>
              <a:t>” </a:t>
            </a:r>
            <a:r>
              <a:rPr lang="en-US" sz="2200" b="1" i="1"/>
              <a:t> </a:t>
            </a:r>
          </a:p>
        </p:txBody>
      </p:sp>
      <p:grpSp>
        <p:nvGrpSpPr>
          <p:cNvPr id="14" name="Group 13">
            <a:extLst>
              <a:ext uri="{FF2B5EF4-FFF2-40B4-BE49-F238E27FC236}">
                <a16:creationId xmlns:a16="http://schemas.microsoft.com/office/drawing/2014/main" id="{960C666D-C57A-A8B3-AFE3-57B13B53D683}"/>
              </a:ext>
            </a:extLst>
          </p:cNvPr>
          <p:cNvGrpSpPr/>
          <p:nvPr/>
        </p:nvGrpSpPr>
        <p:grpSpPr>
          <a:xfrm>
            <a:off x="320184" y="3754792"/>
            <a:ext cx="1635574" cy="1432042"/>
            <a:chOff x="320184" y="3754792"/>
            <a:chExt cx="1635574" cy="1432042"/>
          </a:xfrm>
        </p:grpSpPr>
        <p:sp>
          <p:nvSpPr>
            <p:cNvPr id="18" name="TextBox 17">
              <a:extLst>
                <a:ext uri="{FF2B5EF4-FFF2-40B4-BE49-F238E27FC236}">
                  <a16:creationId xmlns:a16="http://schemas.microsoft.com/office/drawing/2014/main" id="{49B52620-63D8-A97B-5045-5912E4EB07A2}"/>
                </a:ext>
              </a:extLst>
            </p:cNvPr>
            <p:cNvSpPr txBox="1"/>
            <p:nvPr/>
          </p:nvSpPr>
          <p:spPr>
            <a:xfrm>
              <a:off x="320184" y="3835246"/>
              <a:ext cx="1635574" cy="1351588"/>
            </a:xfrm>
            <a:prstGeom prst="rect">
              <a:avLst/>
            </a:prstGeom>
            <a:noFill/>
          </p:spPr>
          <p:txBody>
            <a:bodyPr wrap="square" rtlCol="0">
              <a:spAutoFit/>
            </a:bodyPr>
            <a:lstStyle/>
            <a:p>
              <a:pPr>
                <a:lnSpc>
                  <a:spcPts val="1400"/>
                </a:lnSpc>
              </a:pPr>
              <a:r>
                <a:rPr lang="en-US" sz="1400" b="1" dirty="0">
                  <a:solidFill>
                    <a:schemeClr val="accent1"/>
                  </a:solidFill>
                </a:rPr>
                <a:t>2003</a:t>
              </a:r>
            </a:p>
            <a:p>
              <a:pPr>
                <a:lnSpc>
                  <a:spcPts val="1400"/>
                </a:lnSpc>
              </a:pPr>
              <a:r>
                <a:rPr lang="en-US" sz="1400" dirty="0">
                  <a:solidFill>
                    <a:schemeClr val="accent1"/>
                  </a:solidFill>
                </a:rPr>
                <a:t>Bloomberg’s BDE team invents what</a:t>
              </a:r>
            </a:p>
            <a:p>
              <a:pPr>
                <a:lnSpc>
                  <a:spcPts val="1400"/>
                </a:lnSpc>
              </a:pPr>
              <a:r>
                <a:rPr lang="en-US" sz="1400" dirty="0">
                  <a:solidFill>
                    <a:schemeClr val="accent1"/>
                  </a:solidFill>
                </a:rPr>
                <a:t>(a subset of which) will evolve into </a:t>
              </a:r>
              <a:r>
                <a:rPr lang="en-US" sz="1400" spc="-20" dirty="0">
                  <a:solidFill>
                    <a:schemeClr val="accent1"/>
                  </a:solidFill>
                </a:rPr>
                <a:t>today’s C++26 MVP</a:t>
              </a:r>
            </a:p>
            <a:p>
              <a:pPr>
                <a:lnSpc>
                  <a:spcPts val="1400"/>
                </a:lnSpc>
              </a:pPr>
              <a:r>
                <a:rPr lang="en-US" sz="1400" i="1" dirty="0">
                  <a:solidFill>
                    <a:schemeClr val="accent1"/>
                  </a:solidFill>
                </a:rPr>
                <a:t>Lakos</a:t>
              </a:r>
            </a:p>
          </p:txBody>
        </p:sp>
        <p:cxnSp>
          <p:nvCxnSpPr>
            <p:cNvPr id="15" name="Straight Connector 14">
              <a:extLst>
                <a:ext uri="{FF2B5EF4-FFF2-40B4-BE49-F238E27FC236}">
                  <a16:creationId xmlns:a16="http://schemas.microsoft.com/office/drawing/2014/main" id="{ABC1A202-9B6E-FE43-94DD-49C871FB1787}"/>
                </a:ext>
              </a:extLst>
            </p:cNvPr>
            <p:cNvCxnSpPr>
              <a:cxnSpLocks/>
            </p:cNvCxnSpPr>
            <p:nvPr/>
          </p:nvCxnSpPr>
          <p:spPr>
            <a:xfrm flipV="1">
              <a:off x="1836233" y="3754792"/>
              <a:ext cx="0" cy="1371600"/>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A945F25B-C173-63BD-4C52-BDEFADF324E0}"/>
              </a:ext>
            </a:extLst>
          </p:cNvPr>
          <p:cNvGrpSpPr/>
          <p:nvPr/>
        </p:nvGrpSpPr>
        <p:grpSpPr>
          <a:xfrm>
            <a:off x="2347504" y="2406480"/>
            <a:ext cx="1286421" cy="1043238"/>
            <a:chOff x="2347504" y="2406480"/>
            <a:chExt cx="1286421" cy="1043238"/>
          </a:xfrm>
        </p:grpSpPr>
        <p:cxnSp>
          <p:nvCxnSpPr>
            <p:cNvPr id="11" name="Straight Connector 10">
              <a:extLst>
                <a:ext uri="{FF2B5EF4-FFF2-40B4-BE49-F238E27FC236}">
                  <a16:creationId xmlns:a16="http://schemas.microsoft.com/office/drawing/2014/main" id="{D3580C6B-026D-B7B8-2511-6C7C7AD8DED1}"/>
                </a:ext>
              </a:extLst>
            </p:cNvPr>
            <p:cNvCxnSpPr>
              <a:cxnSpLocks/>
            </p:cNvCxnSpPr>
            <p:nvPr/>
          </p:nvCxnSpPr>
          <p:spPr>
            <a:xfrm>
              <a:off x="2381340" y="2489598"/>
              <a:ext cx="0" cy="960120"/>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0EAE7BC2-BA14-A49E-AE98-D2C4D4FA277C}"/>
                </a:ext>
              </a:extLst>
            </p:cNvPr>
            <p:cNvSpPr txBox="1"/>
            <p:nvPr/>
          </p:nvSpPr>
          <p:spPr>
            <a:xfrm>
              <a:off x="2347504" y="2406480"/>
              <a:ext cx="1286421" cy="992516"/>
            </a:xfrm>
            <a:prstGeom prst="rect">
              <a:avLst/>
            </a:prstGeom>
            <a:noFill/>
          </p:spPr>
          <p:txBody>
            <a:bodyPr wrap="square" rtlCol="0">
              <a:spAutoFit/>
            </a:bodyPr>
            <a:lstStyle/>
            <a:p>
              <a:pPr>
                <a:lnSpc>
                  <a:spcPts val="1400"/>
                </a:lnSpc>
              </a:pPr>
              <a:r>
                <a:rPr lang="en-US" sz="1400" b="1">
                  <a:solidFill>
                    <a:schemeClr val="accent1"/>
                  </a:solidFill>
                </a:rPr>
                <a:t>2004</a:t>
              </a:r>
            </a:p>
            <a:p>
              <a:pPr>
                <a:lnSpc>
                  <a:spcPts val="1400"/>
                </a:lnSpc>
              </a:pPr>
              <a:r>
                <a:rPr lang="en-US" sz="1400">
                  <a:solidFill>
                    <a:schemeClr val="accent1"/>
                  </a:solidFill>
                </a:rPr>
                <a:t>BDE Contracts </a:t>
              </a:r>
              <a:br>
                <a:rPr lang="en-US" sz="1400">
                  <a:solidFill>
                    <a:schemeClr val="accent1"/>
                  </a:solidFill>
                </a:rPr>
              </a:br>
              <a:r>
                <a:rPr lang="en-US" sz="1400">
                  <a:solidFill>
                    <a:schemeClr val="accent1"/>
                  </a:solidFill>
                </a:rPr>
                <a:t>in wide use </a:t>
              </a:r>
              <a:br>
                <a:rPr lang="en-US" sz="1400">
                  <a:solidFill>
                    <a:schemeClr val="accent1"/>
                  </a:solidFill>
                </a:rPr>
              </a:br>
              <a:r>
                <a:rPr lang="en-US" sz="1400">
                  <a:solidFill>
                    <a:schemeClr val="accent1"/>
                  </a:solidFill>
                </a:rPr>
                <a:t>throughout Bloomberg</a:t>
              </a:r>
            </a:p>
          </p:txBody>
        </p:sp>
      </p:grpSp>
      <p:grpSp>
        <p:nvGrpSpPr>
          <p:cNvPr id="20" name="Group 19">
            <a:extLst>
              <a:ext uri="{FF2B5EF4-FFF2-40B4-BE49-F238E27FC236}">
                <a16:creationId xmlns:a16="http://schemas.microsoft.com/office/drawing/2014/main" id="{BA25E249-053A-A927-05F2-2683A06E5D49}"/>
              </a:ext>
            </a:extLst>
          </p:cNvPr>
          <p:cNvGrpSpPr/>
          <p:nvPr/>
        </p:nvGrpSpPr>
        <p:grpSpPr>
          <a:xfrm>
            <a:off x="5003165" y="1589714"/>
            <a:ext cx="1067194" cy="1839286"/>
            <a:chOff x="5003165" y="1589714"/>
            <a:chExt cx="1067194" cy="1839286"/>
          </a:xfrm>
        </p:grpSpPr>
        <p:sp>
          <p:nvSpPr>
            <p:cNvPr id="41" name="TextBox 40">
              <a:extLst>
                <a:ext uri="{FF2B5EF4-FFF2-40B4-BE49-F238E27FC236}">
                  <a16:creationId xmlns:a16="http://schemas.microsoft.com/office/drawing/2014/main" id="{A5D3BBC3-275C-330B-47F2-52B0373472F2}"/>
                </a:ext>
              </a:extLst>
            </p:cNvPr>
            <p:cNvSpPr txBox="1"/>
            <p:nvPr/>
          </p:nvSpPr>
          <p:spPr>
            <a:xfrm>
              <a:off x="5003165" y="1589714"/>
              <a:ext cx="1067194" cy="954107"/>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400" b="1">
                  <a:solidFill>
                    <a:srgbClr val="7030A0"/>
                  </a:solidFill>
                </a:rPr>
                <a:t>2015</a:t>
              </a:r>
            </a:p>
            <a:p>
              <a:r>
                <a:rPr lang="en-US" sz="1400" i="1">
                  <a:solidFill>
                    <a:srgbClr val="7030A0"/>
                  </a:solidFill>
                </a:rPr>
                <a:t>“Uniform” </a:t>
              </a:r>
              <a:br>
                <a:rPr lang="en-US" sz="1400">
                  <a:solidFill>
                    <a:srgbClr val="7030A0"/>
                  </a:solidFill>
                </a:rPr>
              </a:br>
              <a:r>
                <a:rPr lang="en-US" sz="1400">
                  <a:solidFill>
                    <a:srgbClr val="7030A0"/>
                  </a:solidFill>
                </a:rPr>
                <a:t>contracts</a:t>
              </a:r>
            </a:p>
            <a:p>
              <a:r>
                <a:rPr lang="en-US" sz="1400" spc="-100">
                  <a:solidFill>
                    <a:srgbClr val="7030A0"/>
                  </a:solidFill>
                </a:rPr>
                <a:t>problematic</a:t>
              </a:r>
            </a:p>
          </p:txBody>
        </p:sp>
        <p:cxnSp>
          <p:nvCxnSpPr>
            <p:cNvPr id="28" name="Straight Connector 27">
              <a:extLst>
                <a:ext uri="{FF2B5EF4-FFF2-40B4-BE49-F238E27FC236}">
                  <a16:creationId xmlns:a16="http://schemas.microsoft.com/office/drawing/2014/main" id="{C35971AC-22AA-A995-57A8-8A990C64EBBD}"/>
                </a:ext>
              </a:extLst>
            </p:cNvPr>
            <p:cNvCxnSpPr>
              <a:cxnSpLocks/>
            </p:cNvCxnSpPr>
            <p:nvPr/>
          </p:nvCxnSpPr>
          <p:spPr>
            <a:xfrm>
              <a:off x="5886540" y="1620918"/>
              <a:ext cx="0" cy="1808082"/>
            </a:xfrm>
            <a:prstGeom prst="line">
              <a:avLst/>
            </a:prstGeom>
            <a:ln w="28575">
              <a:solidFill>
                <a:srgbClr val="7030A0"/>
              </a:solidFill>
              <a:tailEnd type="oval" w="lg" len="lg"/>
            </a:ln>
          </p:spPr>
          <p:style>
            <a:lnRef idx="1">
              <a:schemeClr val="accent2"/>
            </a:lnRef>
            <a:fillRef idx="0">
              <a:schemeClr val="accent2"/>
            </a:fillRef>
            <a:effectRef idx="0">
              <a:schemeClr val="accent2"/>
            </a:effectRef>
            <a:fontRef idx="minor">
              <a:schemeClr val="tx1"/>
            </a:fontRef>
          </p:style>
        </p:cxnSp>
      </p:grpSp>
      <p:grpSp>
        <p:nvGrpSpPr>
          <p:cNvPr id="19" name="Group 18">
            <a:extLst>
              <a:ext uri="{FF2B5EF4-FFF2-40B4-BE49-F238E27FC236}">
                <a16:creationId xmlns:a16="http://schemas.microsoft.com/office/drawing/2014/main" id="{65149BEA-01A9-988C-A241-3CA1ABA44CD1}"/>
              </a:ext>
            </a:extLst>
          </p:cNvPr>
          <p:cNvGrpSpPr/>
          <p:nvPr/>
        </p:nvGrpSpPr>
        <p:grpSpPr>
          <a:xfrm>
            <a:off x="3600540" y="3770740"/>
            <a:ext cx="1615440" cy="829760"/>
            <a:chOff x="3600540" y="3770740"/>
            <a:chExt cx="1615440" cy="829760"/>
          </a:xfrm>
        </p:grpSpPr>
        <p:sp>
          <p:nvSpPr>
            <p:cNvPr id="32" name="TextBox 31">
              <a:extLst>
                <a:ext uri="{FF2B5EF4-FFF2-40B4-BE49-F238E27FC236}">
                  <a16:creationId xmlns:a16="http://schemas.microsoft.com/office/drawing/2014/main" id="{EE27CC7B-BDCB-FADE-8482-84C3D19DCB8B}"/>
                </a:ext>
              </a:extLst>
            </p:cNvPr>
            <p:cNvSpPr txBox="1"/>
            <p:nvPr/>
          </p:nvSpPr>
          <p:spPr>
            <a:xfrm>
              <a:off x="3600540" y="4146593"/>
              <a:ext cx="1615440" cy="453907"/>
            </a:xfrm>
            <a:prstGeom prst="rect">
              <a:avLst/>
            </a:prstGeom>
            <a:noFill/>
          </p:spPr>
          <p:txBody>
            <a:bodyPr wrap="square" rtlCol="0">
              <a:spAutoFit/>
            </a:bodyPr>
            <a:lstStyle/>
            <a:p>
              <a:pPr>
                <a:lnSpc>
                  <a:spcPts val="1400"/>
                </a:lnSpc>
              </a:pPr>
              <a:r>
                <a:rPr lang="en-US" sz="1400" b="1">
                  <a:solidFill>
                    <a:schemeClr val="accent1"/>
                  </a:solidFill>
                </a:rPr>
                <a:t>2012</a:t>
              </a:r>
            </a:p>
            <a:p>
              <a:pPr>
                <a:lnSpc>
                  <a:spcPts val="1400"/>
                </a:lnSpc>
              </a:pPr>
              <a:r>
                <a:rPr lang="en-US" sz="1400">
                  <a:solidFill>
                    <a:schemeClr val="accent1"/>
                  </a:solidFill>
                </a:rPr>
                <a:t>BDE open-sourced </a:t>
              </a:r>
              <a:endParaRPr lang="en-US" sz="1400" i="1">
                <a:solidFill>
                  <a:schemeClr val="accent1"/>
                </a:solidFill>
              </a:endParaRPr>
            </a:p>
          </p:txBody>
        </p:sp>
        <p:cxnSp>
          <p:nvCxnSpPr>
            <p:cNvPr id="33" name="Straight Connector 32">
              <a:extLst>
                <a:ext uri="{FF2B5EF4-FFF2-40B4-BE49-F238E27FC236}">
                  <a16:creationId xmlns:a16="http://schemas.microsoft.com/office/drawing/2014/main" id="{89D04596-34D4-D05E-0ED5-7A4F4996B7E6}"/>
                </a:ext>
              </a:extLst>
            </p:cNvPr>
            <p:cNvCxnSpPr>
              <a:cxnSpLocks/>
            </p:cNvCxnSpPr>
            <p:nvPr/>
          </p:nvCxnSpPr>
          <p:spPr>
            <a:xfrm flipV="1">
              <a:off x="5073740" y="3770740"/>
              <a:ext cx="0" cy="756248"/>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6E973CE2-AE02-F2E8-4446-142CBAC8E461}"/>
              </a:ext>
            </a:extLst>
          </p:cNvPr>
          <p:cNvGrpSpPr/>
          <p:nvPr/>
        </p:nvGrpSpPr>
        <p:grpSpPr>
          <a:xfrm>
            <a:off x="4057935" y="1744356"/>
            <a:ext cx="1067191" cy="1705362"/>
            <a:chOff x="4057935" y="1744356"/>
            <a:chExt cx="1067191" cy="1705362"/>
          </a:xfrm>
        </p:grpSpPr>
        <p:sp>
          <p:nvSpPr>
            <p:cNvPr id="30" name="TextBox 29">
              <a:extLst>
                <a:ext uri="{FF2B5EF4-FFF2-40B4-BE49-F238E27FC236}">
                  <a16:creationId xmlns:a16="http://schemas.microsoft.com/office/drawing/2014/main" id="{54B40A3D-C17A-08FF-3B05-96B5C2475CEA}"/>
                </a:ext>
              </a:extLst>
            </p:cNvPr>
            <p:cNvSpPr txBox="1"/>
            <p:nvPr/>
          </p:nvSpPr>
          <p:spPr>
            <a:xfrm>
              <a:off x="4057935" y="1744356"/>
              <a:ext cx="1067191" cy="992516"/>
            </a:xfrm>
            <a:prstGeom prst="rect">
              <a:avLst/>
            </a:prstGeom>
            <a:noFill/>
          </p:spPr>
          <p:txBody>
            <a:bodyPr wrap="square" rtlCol="0">
              <a:spAutoFit/>
            </a:bodyPr>
            <a:lstStyle/>
            <a:p>
              <a:pPr>
                <a:lnSpc>
                  <a:spcPts val="1400"/>
                </a:lnSpc>
              </a:pPr>
              <a:r>
                <a:rPr lang="en-US" sz="1400" b="1">
                  <a:solidFill>
                    <a:schemeClr val="accent1"/>
                  </a:solidFill>
                </a:rPr>
                <a:t>2009</a:t>
              </a:r>
            </a:p>
            <a:p>
              <a:pPr>
                <a:lnSpc>
                  <a:spcPts val="1400"/>
                </a:lnSpc>
              </a:pPr>
              <a:r>
                <a:rPr lang="en-US" sz="1400">
                  <a:solidFill>
                    <a:schemeClr val="accent1"/>
                  </a:solidFill>
                </a:rPr>
                <a:t>BDE </a:t>
              </a:r>
            </a:p>
            <a:p>
              <a:pPr>
                <a:lnSpc>
                  <a:spcPts val="1400"/>
                </a:lnSpc>
              </a:pPr>
              <a:r>
                <a:rPr lang="en-US" sz="1400">
                  <a:solidFill>
                    <a:schemeClr val="accent1"/>
                  </a:solidFill>
                </a:rPr>
                <a:t>Contracts</a:t>
              </a:r>
            </a:p>
            <a:p>
              <a:pPr>
                <a:lnSpc>
                  <a:spcPts val="1400"/>
                </a:lnSpc>
              </a:pPr>
              <a:r>
                <a:rPr lang="en-US" sz="1400" spc="-100">
                  <a:solidFill>
                    <a:schemeClr val="accent1"/>
                  </a:solidFill>
                </a:rPr>
                <a:t>productized</a:t>
              </a:r>
            </a:p>
            <a:p>
              <a:pPr>
                <a:lnSpc>
                  <a:spcPts val="1400"/>
                </a:lnSpc>
              </a:pPr>
              <a:r>
                <a:rPr lang="en-US" sz="1400" i="1">
                  <a:solidFill>
                    <a:schemeClr val="accent1"/>
                  </a:solidFill>
                </a:rPr>
                <a:t>Lakos</a:t>
              </a:r>
            </a:p>
          </p:txBody>
        </p:sp>
        <p:cxnSp>
          <p:nvCxnSpPr>
            <p:cNvPr id="37" name="Straight Connector 36">
              <a:extLst>
                <a:ext uri="{FF2B5EF4-FFF2-40B4-BE49-F238E27FC236}">
                  <a16:creationId xmlns:a16="http://schemas.microsoft.com/office/drawing/2014/main" id="{B0F46E8D-FA9A-5A77-2E9D-A17FAF6D6C31}"/>
                </a:ext>
              </a:extLst>
            </p:cNvPr>
            <p:cNvCxnSpPr>
              <a:cxnSpLocks/>
            </p:cNvCxnSpPr>
            <p:nvPr/>
          </p:nvCxnSpPr>
          <p:spPr>
            <a:xfrm>
              <a:off x="4093515" y="3193686"/>
              <a:ext cx="0" cy="256032"/>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88E71F4-AAA4-C54B-C272-07497D7C56A6}"/>
                </a:ext>
              </a:extLst>
            </p:cNvPr>
            <p:cNvCxnSpPr>
              <a:cxnSpLocks/>
            </p:cNvCxnSpPr>
            <p:nvPr/>
          </p:nvCxnSpPr>
          <p:spPr>
            <a:xfrm>
              <a:off x="4093515" y="1783080"/>
              <a:ext cx="0" cy="1271016"/>
            </a:xfrm>
            <a:prstGeom prst="line">
              <a:avLst/>
            </a:prstGeom>
            <a:ln w="28575">
              <a:tailEnd type="none" w="lg" len="lg"/>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ED4CF377-6D40-9873-EE19-10914D43BE22}"/>
              </a:ext>
            </a:extLst>
          </p:cNvPr>
          <p:cNvGrpSpPr/>
          <p:nvPr/>
        </p:nvGrpSpPr>
        <p:grpSpPr>
          <a:xfrm>
            <a:off x="6117552" y="2356293"/>
            <a:ext cx="832398" cy="1096647"/>
            <a:chOff x="6117552" y="2356293"/>
            <a:chExt cx="832398" cy="1096647"/>
          </a:xfrm>
        </p:grpSpPr>
        <p:cxnSp>
          <p:nvCxnSpPr>
            <p:cNvPr id="43" name="Straight Connector 42">
              <a:extLst>
                <a:ext uri="{FF2B5EF4-FFF2-40B4-BE49-F238E27FC236}">
                  <a16:creationId xmlns:a16="http://schemas.microsoft.com/office/drawing/2014/main" id="{E4F53C5E-5013-4678-8AEC-80F711EF2CDF}"/>
                </a:ext>
              </a:extLst>
            </p:cNvPr>
            <p:cNvCxnSpPr>
              <a:cxnSpLocks/>
            </p:cNvCxnSpPr>
            <p:nvPr/>
          </p:nvCxnSpPr>
          <p:spPr>
            <a:xfrm>
              <a:off x="6872467" y="2420442"/>
              <a:ext cx="0" cy="1029276"/>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BECE8C0D-642F-FFEB-CA3D-9B0382C6FB3C}"/>
                </a:ext>
              </a:extLst>
            </p:cNvPr>
            <p:cNvSpPr txBox="1"/>
            <p:nvPr/>
          </p:nvSpPr>
          <p:spPr>
            <a:xfrm>
              <a:off x="6117552" y="2356293"/>
              <a:ext cx="832398" cy="1096647"/>
            </a:xfrm>
            <a:prstGeom prst="rect">
              <a:avLst/>
            </a:prstGeom>
            <a:noFill/>
          </p:spPr>
          <p:txBody>
            <a:bodyPr wrap="square" rtlCol="0">
              <a:spAutoFit/>
            </a:bodyPr>
            <a:lstStyle/>
            <a:p>
              <a:pPr>
                <a:lnSpc>
                  <a:spcPts val="1300"/>
                </a:lnSpc>
              </a:pPr>
              <a:r>
                <a:rPr lang="en-US" sz="1350" b="1">
                  <a:solidFill>
                    <a:schemeClr val="accent1"/>
                  </a:solidFill>
                </a:rPr>
                <a:t>2017</a:t>
              </a:r>
            </a:p>
            <a:p>
              <a:pPr>
                <a:lnSpc>
                  <a:spcPts val="1300"/>
                </a:lnSpc>
              </a:pPr>
              <a:r>
                <a:rPr lang="en-US" sz="1350">
                  <a:solidFill>
                    <a:schemeClr val="accent1"/>
                  </a:solidFill>
                </a:rPr>
                <a:t>BDE</a:t>
              </a:r>
              <a:br>
                <a:rPr lang="en-US" sz="1350" b="1">
                  <a:solidFill>
                    <a:schemeClr val="accent1"/>
                  </a:solidFill>
                </a:rPr>
              </a:br>
              <a:r>
                <a:rPr lang="en-US" sz="1350" spc="-50">
                  <a:solidFill>
                    <a:schemeClr val="accent1"/>
                  </a:solidFill>
                </a:rPr>
                <a:t>Contracts </a:t>
              </a:r>
              <a:r>
                <a:rPr lang="en-US" sz="1350">
                  <a:solidFill>
                    <a:schemeClr val="accent1"/>
                  </a:solidFill>
                </a:rPr>
                <a:t>Support</a:t>
              </a:r>
              <a:br>
                <a:rPr lang="en-US" sz="1350">
                  <a:solidFill>
                    <a:schemeClr val="accent1"/>
                  </a:solidFill>
                </a:rPr>
              </a:br>
              <a:r>
                <a:rPr lang="en-US" sz="1350" b="1">
                  <a:solidFill>
                    <a:schemeClr val="accent1"/>
                  </a:solidFill>
                  <a:latin typeface="Courier New" panose="02070309020205020404" pitchFamily="49" charset="0"/>
                  <a:cs typeface="Courier New" panose="02070309020205020404" pitchFamily="49" charset="0"/>
                </a:rPr>
                <a:t>REVIEW</a:t>
              </a:r>
              <a:br>
                <a:rPr lang="en-US" sz="1350">
                  <a:solidFill>
                    <a:schemeClr val="accent1"/>
                  </a:solidFill>
                </a:rPr>
              </a:br>
              <a:r>
                <a:rPr lang="en-US" sz="1350" i="1">
                  <a:solidFill>
                    <a:schemeClr val="accent1"/>
                  </a:solidFill>
                </a:rPr>
                <a:t>Berne</a:t>
              </a:r>
            </a:p>
          </p:txBody>
        </p:sp>
      </p:grpSp>
      <p:grpSp>
        <p:nvGrpSpPr>
          <p:cNvPr id="26" name="Group 25">
            <a:extLst>
              <a:ext uri="{FF2B5EF4-FFF2-40B4-BE49-F238E27FC236}">
                <a16:creationId xmlns:a16="http://schemas.microsoft.com/office/drawing/2014/main" id="{2C837806-7A5D-D88D-9DCF-E36DBF595375}"/>
              </a:ext>
            </a:extLst>
          </p:cNvPr>
          <p:cNvGrpSpPr/>
          <p:nvPr/>
        </p:nvGrpSpPr>
        <p:grpSpPr>
          <a:xfrm>
            <a:off x="8821587" y="2222396"/>
            <a:ext cx="3370406" cy="1227322"/>
            <a:chOff x="8821587" y="2222396"/>
            <a:chExt cx="3370406" cy="1227322"/>
          </a:xfrm>
        </p:grpSpPr>
        <p:grpSp>
          <p:nvGrpSpPr>
            <p:cNvPr id="108" name="Group 107">
              <a:extLst>
                <a:ext uri="{FF2B5EF4-FFF2-40B4-BE49-F238E27FC236}">
                  <a16:creationId xmlns:a16="http://schemas.microsoft.com/office/drawing/2014/main" id="{4D053D6E-C409-5679-1BC8-A4D05A82992F}"/>
                </a:ext>
              </a:extLst>
            </p:cNvPr>
            <p:cNvGrpSpPr/>
            <p:nvPr/>
          </p:nvGrpSpPr>
          <p:grpSpPr>
            <a:xfrm>
              <a:off x="10121325" y="2222396"/>
              <a:ext cx="2070668" cy="790537"/>
              <a:chOff x="10121325" y="2231119"/>
              <a:chExt cx="2070668" cy="790537"/>
            </a:xfrm>
          </p:grpSpPr>
          <p:sp>
            <p:nvSpPr>
              <p:cNvPr id="89" name="TextBox 88">
                <a:extLst>
                  <a:ext uri="{FF2B5EF4-FFF2-40B4-BE49-F238E27FC236}">
                    <a16:creationId xmlns:a16="http://schemas.microsoft.com/office/drawing/2014/main" id="{9CF8DE8A-01F0-057D-E702-0E9ACCD6B0BD}"/>
                  </a:ext>
                </a:extLst>
              </p:cNvPr>
              <p:cNvSpPr txBox="1"/>
              <p:nvPr/>
            </p:nvSpPr>
            <p:spPr>
              <a:xfrm>
                <a:off x="10121325" y="2231119"/>
                <a:ext cx="2070668" cy="790537"/>
              </a:xfrm>
              <a:prstGeom prst="rect">
                <a:avLst/>
              </a:prstGeom>
              <a:noFill/>
            </p:spPr>
            <p:txBody>
              <a:bodyPr wrap="square" lIns="91440" tIns="45720" rIns="91440" bIns="45720" rtlCol="0" anchor="t">
                <a:spAutoFit/>
              </a:bodyPr>
              <a:lstStyle/>
              <a:p>
                <a:pPr>
                  <a:lnSpc>
                    <a:spcPts val="1400"/>
                  </a:lnSpc>
                </a:pPr>
                <a:r>
                  <a:rPr lang="en-US" sz="1400" b="1">
                    <a:solidFill>
                      <a:schemeClr val="accent1"/>
                    </a:solidFill>
                  </a:rPr>
                  <a:t>2023</a:t>
                </a:r>
              </a:p>
              <a:p>
                <a:pPr>
                  <a:lnSpc>
                    <a:spcPts val="1400"/>
                  </a:lnSpc>
                </a:pPr>
                <a:r>
                  <a:rPr lang="en-US" sz="1400">
                    <a:solidFill>
                      <a:schemeClr val="accent1"/>
                    </a:solidFill>
                  </a:rPr>
                  <a:t>Bloomberg sponsors</a:t>
                </a:r>
                <a:endParaRPr lang="en-US" sz="1400">
                  <a:solidFill>
                    <a:schemeClr val="accent1"/>
                  </a:solidFill>
                  <a:ea typeface="Calibri"/>
                  <a:cs typeface="Calibri"/>
                </a:endParaRPr>
              </a:p>
              <a:p>
                <a:pPr>
                  <a:lnSpc>
                    <a:spcPts val="1300"/>
                  </a:lnSpc>
                </a:pPr>
                <a:r>
                  <a:rPr lang="en-US" sz="1400" spc="-20">
                    <a:solidFill>
                      <a:schemeClr val="accent1"/>
                    </a:solidFill>
                  </a:rPr>
                  <a:t>Contracts MVP advocate </a:t>
                </a:r>
                <a:br>
                  <a:rPr lang="en-US" sz="1400"/>
                </a:br>
                <a:r>
                  <a:rPr lang="en-US" sz="1400" i="1">
                    <a:solidFill>
                      <a:schemeClr val="accent1"/>
                    </a:solidFill>
                  </a:rPr>
                  <a:t>Doumler</a:t>
                </a:r>
                <a:endParaRPr lang="en-US" sz="1400" i="1">
                  <a:solidFill>
                    <a:schemeClr val="accent1"/>
                  </a:solidFill>
                  <a:ea typeface="Calibri"/>
                  <a:cs typeface="Calibri"/>
                </a:endParaRPr>
              </a:p>
            </p:txBody>
          </p:sp>
          <p:cxnSp>
            <p:nvCxnSpPr>
              <p:cNvPr id="90" name="Straight Connector 89">
                <a:extLst>
                  <a:ext uri="{FF2B5EF4-FFF2-40B4-BE49-F238E27FC236}">
                    <a16:creationId xmlns:a16="http://schemas.microsoft.com/office/drawing/2014/main" id="{A38F9C95-F30F-722F-38E0-3AD5A4F70EA0}"/>
                  </a:ext>
                </a:extLst>
              </p:cNvPr>
              <p:cNvCxnSpPr>
                <a:cxnSpLocks/>
              </p:cNvCxnSpPr>
              <p:nvPr/>
            </p:nvCxnSpPr>
            <p:spPr>
              <a:xfrm>
                <a:off x="10143589" y="2276839"/>
                <a:ext cx="0" cy="640080"/>
              </a:xfrm>
              <a:prstGeom prst="line">
                <a:avLst/>
              </a:prstGeom>
              <a:ln w="28575">
                <a:tailEnd type="none" w="lg" len="lg"/>
              </a:ln>
            </p:spPr>
            <p:style>
              <a:lnRef idx="1">
                <a:schemeClr val="accent1"/>
              </a:lnRef>
              <a:fillRef idx="0">
                <a:schemeClr val="accent1"/>
              </a:fillRef>
              <a:effectRef idx="0">
                <a:schemeClr val="accent1"/>
              </a:effectRef>
              <a:fontRef idx="minor">
                <a:schemeClr val="tx1"/>
              </a:fontRef>
            </p:style>
          </p:cxnSp>
        </p:grpSp>
        <p:cxnSp>
          <p:nvCxnSpPr>
            <p:cNvPr id="50" name="Straight Connector 49">
              <a:extLst>
                <a:ext uri="{FF2B5EF4-FFF2-40B4-BE49-F238E27FC236}">
                  <a16:creationId xmlns:a16="http://schemas.microsoft.com/office/drawing/2014/main" id="{693B1081-8491-2CF9-90DD-7B20237DEA9F}"/>
                </a:ext>
              </a:extLst>
            </p:cNvPr>
            <p:cNvCxnSpPr>
              <a:cxnSpLocks/>
            </p:cNvCxnSpPr>
            <p:nvPr/>
          </p:nvCxnSpPr>
          <p:spPr>
            <a:xfrm flipH="1">
              <a:off x="8821587" y="2617665"/>
              <a:ext cx="1317099" cy="832053"/>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8865237C-D094-A486-405D-77CFE1F7271B}"/>
              </a:ext>
            </a:extLst>
          </p:cNvPr>
          <p:cNvGrpSpPr/>
          <p:nvPr/>
        </p:nvGrpSpPr>
        <p:grpSpPr>
          <a:xfrm>
            <a:off x="5972871" y="3643598"/>
            <a:ext cx="992470" cy="485646"/>
            <a:chOff x="5972871" y="3643598"/>
            <a:chExt cx="992470" cy="485646"/>
          </a:xfrm>
        </p:grpSpPr>
        <p:sp>
          <p:nvSpPr>
            <p:cNvPr id="62" name="TextBox 61">
              <a:extLst>
                <a:ext uri="{FF2B5EF4-FFF2-40B4-BE49-F238E27FC236}">
                  <a16:creationId xmlns:a16="http://schemas.microsoft.com/office/drawing/2014/main" id="{9169FA40-1169-4647-2AFD-39A48AAD607A}"/>
                </a:ext>
              </a:extLst>
            </p:cNvPr>
            <p:cNvSpPr txBox="1"/>
            <p:nvPr/>
          </p:nvSpPr>
          <p:spPr>
            <a:xfrm>
              <a:off x="5972871" y="3643598"/>
              <a:ext cx="992470" cy="485646"/>
            </a:xfrm>
            <a:prstGeom prst="rect">
              <a:avLst/>
            </a:prstGeom>
            <a:noFill/>
          </p:spPr>
          <p:txBody>
            <a:bodyPr wrap="square" rtlCol="0">
              <a:spAutoFit/>
            </a:bodyPr>
            <a:lstStyle/>
            <a:p>
              <a:pPr>
                <a:lnSpc>
                  <a:spcPts val="1000"/>
                </a:lnSpc>
              </a:pPr>
              <a:r>
                <a:rPr lang="en-US" sz="1200" b="1">
                  <a:solidFill>
                    <a:schemeClr val="accent1"/>
                  </a:solidFill>
                </a:rPr>
                <a:t>2017 – </a:t>
              </a:r>
              <a:br>
                <a:rPr lang="en-US" sz="1200">
                  <a:solidFill>
                    <a:schemeClr val="accent1"/>
                  </a:solidFill>
                </a:rPr>
              </a:br>
              <a:r>
                <a:rPr lang="en-US" sz="1200" i="1">
                  <a:solidFill>
                    <a:schemeClr val="accent1"/>
                  </a:solidFill>
                </a:rPr>
                <a:t>Man</a:t>
              </a:r>
              <a:r>
                <a:rPr lang="en-US" sz="1200">
                  <a:solidFill>
                    <a:schemeClr val="accent1"/>
                  </a:solidFill>
                </a:rPr>
                <a:t>y papers</a:t>
              </a:r>
              <a:br>
                <a:rPr lang="en-US" sz="1200">
                  <a:solidFill>
                    <a:schemeClr val="accent1"/>
                  </a:solidFill>
                </a:rPr>
              </a:br>
              <a:r>
                <a:rPr lang="en-US" sz="1200" i="1">
                  <a:solidFill>
                    <a:schemeClr val="accent1"/>
                  </a:solidFill>
                </a:rPr>
                <a:t>Berne, Lakos</a:t>
              </a:r>
            </a:p>
          </p:txBody>
        </p:sp>
        <p:cxnSp>
          <p:nvCxnSpPr>
            <p:cNvPr id="56" name="Straight Connector 55">
              <a:extLst>
                <a:ext uri="{FF2B5EF4-FFF2-40B4-BE49-F238E27FC236}">
                  <a16:creationId xmlns:a16="http://schemas.microsoft.com/office/drawing/2014/main" id="{EA63DBDF-32D3-CFEA-CC67-2F28BFAD6AD1}"/>
                </a:ext>
              </a:extLst>
            </p:cNvPr>
            <p:cNvCxnSpPr>
              <a:cxnSpLocks/>
            </p:cNvCxnSpPr>
            <p:nvPr/>
          </p:nvCxnSpPr>
          <p:spPr>
            <a:xfrm flipH="1" flipV="1">
              <a:off x="6949439" y="3754792"/>
              <a:ext cx="0" cy="274320"/>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grpSp>
      <p:cxnSp>
        <p:nvCxnSpPr>
          <p:cNvPr id="63" name="Straight Connector 62">
            <a:extLst>
              <a:ext uri="{FF2B5EF4-FFF2-40B4-BE49-F238E27FC236}">
                <a16:creationId xmlns:a16="http://schemas.microsoft.com/office/drawing/2014/main" id="{7284D9B0-C3E5-A707-995D-0C5D1D70FCD0}"/>
              </a:ext>
            </a:extLst>
          </p:cNvPr>
          <p:cNvCxnSpPr>
            <a:cxnSpLocks/>
          </p:cNvCxnSpPr>
          <p:nvPr/>
        </p:nvCxnSpPr>
        <p:spPr>
          <a:xfrm>
            <a:off x="379377" y="3597381"/>
            <a:ext cx="1874520" cy="0"/>
          </a:xfrm>
          <a:prstGeom prst="line">
            <a:avLst/>
          </a:prstGeom>
          <a:ln w="47625">
            <a:tailEnd type="none" w="lg" len="lg"/>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3635138B-1AC6-24E3-39BF-67865AEBD510}"/>
              </a:ext>
            </a:extLst>
          </p:cNvPr>
          <p:cNvGrpSpPr/>
          <p:nvPr/>
        </p:nvGrpSpPr>
        <p:grpSpPr>
          <a:xfrm>
            <a:off x="7632112" y="3629143"/>
            <a:ext cx="1191158" cy="485646"/>
            <a:chOff x="7632112" y="3629143"/>
            <a:chExt cx="1191158" cy="485646"/>
          </a:xfrm>
        </p:grpSpPr>
        <p:sp>
          <p:nvSpPr>
            <p:cNvPr id="70" name="TextBox 69">
              <a:extLst>
                <a:ext uri="{FF2B5EF4-FFF2-40B4-BE49-F238E27FC236}">
                  <a16:creationId xmlns:a16="http://schemas.microsoft.com/office/drawing/2014/main" id="{F8C104B1-23B5-897E-613E-337620487EAC}"/>
                </a:ext>
              </a:extLst>
            </p:cNvPr>
            <p:cNvSpPr txBox="1"/>
            <p:nvPr/>
          </p:nvSpPr>
          <p:spPr>
            <a:xfrm>
              <a:off x="7662540" y="3629143"/>
              <a:ext cx="1160730" cy="485646"/>
            </a:xfrm>
            <a:prstGeom prst="rect">
              <a:avLst/>
            </a:prstGeom>
            <a:noFill/>
          </p:spPr>
          <p:txBody>
            <a:bodyPr wrap="square" rtlCol="0">
              <a:spAutoFit/>
            </a:bodyPr>
            <a:lstStyle/>
            <a:p>
              <a:pPr>
                <a:lnSpc>
                  <a:spcPts val="1000"/>
                </a:lnSpc>
              </a:pPr>
              <a:r>
                <a:rPr lang="en-US" sz="1200" b="1">
                  <a:solidFill>
                    <a:schemeClr val="accent1"/>
                  </a:solidFill>
                </a:rPr>
                <a:t>2020 – </a:t>
              </a:r>
              <a:br>
                <a:rPr lang="en-US" sz="1200">
                  <a:solidFill>
                    <a:schemeClr val="accent1"/>
                  </a:solidFill>
                </a:rPr>
              </a:br>
              <a:r>
                <a:rPr lang="en-US" sz="1200" i="1">
                  <a:solidFill>
                    <a:schemeClr val="accent1"/>
                  </a:solidFill>
                </a:rPr>
                <a:t>Much </a:t>
              </a:r>
              <a:r>
                <a:rPr lang="en-US" sz="1200">
                  <a:solidFill>
                    <a:schemeClr val="accent1"/>
                  </a:solidFill>
                </a:rPr>
                <a:t>Reflector</a:t>
              </a:r>
              <a:r>
                <a:rPr lang="en-US" sz="1200" i="1">
                  <a:solidFill>
                    <a:schemeClr val="accent1"/>
                  </a:solidFill>
                </a:rPr>
                <a:t> Lakos, Berne</a:t>
              </a:r>
            </a:p>
          </p:txBody>
        </p:sp>
        <p:cxnSp>
          <p:nvCxnSpPr>
            <p:cNvPr id="69" name="Straight Connector 68">
              <a:extLst>
                <a:ext uri="{FF2B5EF4-FFF2-40B4-BE49-F238E27FC236}">
                  <a16:creationId xmlns:a16="http://schemas.microsoft.com/office/drawing/2014/main" id="{91A60665-DF9D-525E-EE7A-F25A6C654C46}"/>
                </a:ext>
              </a:extLst>
            </p:cNvPr>
            <p:cNvCxnSpPr>
              <a:cxnSpLocks/>
            </p:cNvCxnSpPr>
            <p:nvPr/>
          </p:nvCxnSpPr>
          <p:spPr>
            <a:xfrm flipH="1" flipV="1">
              <a:off x="7632112" y="3754792"/>
              <a:ext cx="0" cy="274320"/>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grpSp>
      <p:cxnSp>
        <p:nvCxnSpPr>
          <p:cNvPr id="125" name="Straight Connector 124">
            <a:extLst>
              <a:ext uri="{FF2B5EF4-FFF2-40B4-BE49-F238E27FC236}">
                <a16:creationId xmlns:a16="http://schemas.microsoft.com/office/drawing/2014/main" id="{60E21A61-80D0-3B0C-F255-7F3EBFFE30F5}"/>
              </a:ext>
            </a:extLst>
          </p:cNvPr>
          <p:cNvCxnSpPr>
            <a:cxnSpLocks/>
          </p:cNvCxnSpPr>
          <p:nvPr/>
        </p:nvCxnSpPr>
        <p:spPr>
          <a:xfrm>
            <a:off x="8972594" y="2075943"/>
            <a:ext cx="0" cy="0"/>
          </a:xfrm>
          <a:prstGeom prst="line">
            <a:avLst/>
          </a:prstGeom>
          <a:ln w="28575">
            <a:tailEnd type="none" w="lg" len="lg"/>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2AA31DA0-E7B9-3790-4D6E-DE634B9E7DFD}"/>
              </a:ext>
            </a:extLst>
          </p:cNvPr>
          <p:cNvGrpSpPr/>
          <p:nvPr/>
        </p:nvGrpSpPr>
        <p:grpSpPr>
          <a:xfrm>
            <a:off x="8535735" y="1501641"/>
            <a:ext cx="3656266" cy="1948077"/>
            <a:chOff x="8535735" y="1501641"/>
            <a:chExt cx="3656266" cy="1948077"/>
          </a:xfrm>
        </p:grpSpPr>
        <p:grpSp>
          <p:nvGrpSpPr>
            <p:cNvPr id="107" name="Group 106">
              <a:extLst>
                <a:ext uri="{FF2B5EF4-FFF2-40B4-BE49-F238E27FC236}">
                  <a16:creationId xmlns:a16="http://schemas.microsoft.com/office/drawing/2014/main" id="{6FC2352B-16F8-8D20-9BA9-7F6291020B82}"/>
                </a:ext>
              </a:extLst>
            </p:cNvPr>
            <p:cNvGrpSpPr/>
            <p:nvPr/>
          </p:nvGrpSpPr>
          <p:grpSpPr>
            <a:xfrm>
              <a:off x="10121325" y="1501641"/>
              <a:ext cx="2070676" cy="764889"/>
              <a:chOff x="10121325" y="1556505"/>
              <a:chExt cx="2070676" cy="764889"/>
            </a:xfrm>
          </p:grpSpPr>
          <p:sp>
            <p:nvSpPr>
              <p:cNvPr id="51" name="TextBox 50">
                <a:extLst>
                  <a:ext uri="{FF2B5EF4-FFF2-40B4-BE49-F238E27FC236}">
                    <a16:creationId xmlns:a16="http://schemas.microsoft.com/office/drawing/2014/main" id="{C55814CE-1D52-633A-3516-781C4372DE60}"/>
                  </a:ext>
                </a:extLst>
              </p:cNvPr>
              <p:cNvSpPr txBox="1"/>
              <p:nvPr/>
            </p:nvSpPr>
            <p:spPr>
              <a:xfrm>
                <a:off x="10121325" y="1556505"/>
                <a:ext cx="2070676" cy="764889"/>
              </a:xfrm>
              <a:prstGeom prst="rect">
                <a:avLst/>
              </a:prstGeom>
              <a:noFill/>
            </p:spPr>
            <p:txBody>
              <a:bodyPr wrap="square" rtlCol="0">
                <a:spAutoFit/>
              </a:bodyPr>
              <a:lstStyle/>
              <a:p>
                <a:pPr>
                  <a:lnSpc>
                    <a:spcPts val="1300"/>
                  </a:lnSpc>
                </a:pPr>
                <a:r>
                  <a:rPr lang="en-US" sz="1400" b="1">
                    <a:solidFill>
                      <a:schemeClr val="accent1"/>
                    </a:solidFill>
                  </a:rPr>
                  <a:t>2022</a:t>
                </a:r>
              </a:p>
              <a:p>
                <a:pPr>
                  <a:lnSpc>
                    <a:spcPts val="1300"/>
                  </a:lnSpc>
                </a:pPr>
                <a:r>
                  <a:rPr lang="en-US" sz="1400">
                    <a:solidFill>
                      <a:schemeClr val="accent1"/>
                    </a:solidFill>
                  </a:rPr>
                  <a:t>Bloomberg sponsors </a:t>
                </a:r>
                <a:r>
                  <a:rPr lang="en-US" sz="1400" spc="-50">
                    <a:solidFill>
                      <a:schemeClr val="accent1"/>
                    </a:solidFill>
                  </a:rPr>
                  <a:t>C++202X features in Clang</a:t>
                </a:r>
                <a:br>
                  <a:rPr lang="en-US" sz="1400">
                    <a:solidFill>
                      <a:schemeClr val="accent1"/>
                    </a:solidFill>
                  </a:rPr>
                </a:br>
                <a:r>
                  <a:rPr lang="en-US" sz="1400" i="1">
                    <a:solidFill>
                      <a:schemeClr val="accent1"/>
                    </a:solidFill>
                  </a:rPr>
                  <a:t>Jabot</a:t>
                </a:r>
              </a:p>
            </p:txBody>
          </p:sp>
          <p:cxnSp>
            <p:nvCxnSpPr>
              <p:cNvPr id="52" name="Straight Connector 51">
                <a:extLst>
                  <a:ext uri="{FF2B5EF4-FFF2-40B4-BE49-F238E27FC236}">
                    <a16:creationId xmlns:a16="http://schemas.microsoft.com/office/drawing/2014/main" id="{1493676A-3AC1-6F7B-4C88-70EFB7EE8955}"/>
                  </a:ext>
                </a:extLst>
              </p:cNvPr>
              <p:cNvCxnSpPr>
                <a:cxnSpLocks/>
              </p:cNvCxnSpPr>
              <p:nvPr/>
            </p:nvCxnSpPr>
            <p:spPr>
              <a:xfrm>
                <a:off x="10143589" y="1602225"/>
                <a:ext cx="0" cy="640080"/>
              </a:xfrm>
              <a:prstGeom prst="line">
                <a:avLst/>
              </a:prstGeom>
              <a:ln w="28575">
                <a:tailEnd type="none" w="lg" len="lg"/>
              </a:ln>
            </p:spPr>
            <p:style>
              <a:lnRef idx="1">
                <a:schemeClr val="accent1"/>
              </a:lnRef>
              <a:fillRef idx="0">
                <a:schemeClr val="accent1"/>
              </a:fillRef>
              <a:effectRef idx="0">
                <a:schemeClr val="accent1"/>
              </a:effectRef>
              <a:fontRef idx="minor">
                <a:schemeClr val="tx1"/>
              </a:fontRef>
            </p:style>
          </p:cxnSp>
        </p:grpSp>
        <p:grpSp>
          <p:nvGrpSpPr>
            <p:cNvPr id="147" name="Group 146">
              <a:extLst>
                <a:ext uri="{FF2B5EF4-FFF2-40B4-BE49-F238E27FC236}">
                  <a16:creationId xmlns:a16="http://schemas.microsoft.com/office/drawing/2014/main" id="{1AF04F63-BB3C-86EA-3A16-97DA957601C3}"/>
                </a:ext>
              </a:extLst>
            </p:cNvPr>
            <p:cNvGrpSpPr/>
            <p:nvPr/>
          </p:nvGrpSpPr>
          <p:grpSpPr>
            <a:xfrm>
              <a:off x="8535735" y="1847433"/>
              <a:ext cx="1607072" cy="1602285"/>
              <a:chOff x="8535735" y="1847433"/>
              <a:chExt cx="1607072" cy="1602285"/>
            </a:xfrm>
          </p:grpSpPr>
          <p:cxnSp>
            <p:nvCxnSpPr>
              <p:cNvPr id="122" name="Straight Connector 121">
                <a:extLst>
                  <a:ext uri="{FF2B5EF4-FFF2-40B4-BE49-F238E27FC236}">
                    <a16:creationId xmlns:a16="http://schemas.microsoft.com/office/drawing/2014/main" id="{0C1152F5-C07B-2CDC-0205-E3DD32762A5E}"/>
                  </a:ext>
                </a:extLst>
              </p:cNvPr>
              <p:cNvCxnSpPr>
                <a:cxnSpLocks/>
              </p:cNvCxnSpPr>
              <p:nvPr/>
            </p:nvCxnSpPr>
            <p:spPr>
              <a:xfrm flipH="1">
                <a:off x="9414943" y="1847433"/>
                <a:ext cx="727864" cy="731520"/>
              </a:xfrm>
              <a:prstGeom prst="line">
                <a:avLst/>
              </a:prstGeom>
              <a:ln w="28575">
                <a:tailEnd type="none" w="lg" len="lg"/>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7F15991B-6E20-80C3-D6BD-6B197C3FAA5A}"/>
                  </a:ext>
                </a:extLst>
              </p:cNvPr>
              <p:cNvCxnSpPr>
                <a:cxnSpLocks/>
              </p:cNvCxnSpPr>
              <p:nvPr/>
            </p:nvCxnSpPr>
            <p:spPr>
              <a:xfrm flipH="1">
                <a:off x="8535735" y="3376566"/>
                <a:ext cx="73152" cy="73152"/>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33B773CC-2742-E9EE-E2FB-1188EA48AEB8}"/>
                  </a:ext>
                </a:extLst>
              </p:cNvPr>
              <p:cNvCxnSpPr>
                <a:cxnSpLocks/>
              </p:cNvCxnSpPr>
              <p:nvPr/>
            </p:nvCxnSpPr>
            <p:spPr>
              <a:xfrm flipH="1">
                <a:off x="8718808" y="3195700"/>
                <a:ext cx="73152" cy="73152"/>
              </a:xfrm>
              <a:prstGeom prst="line">
                <a:avLst/>
              </a:prstGeom>
              <a:ln w="28575">
                <a:tailEnd type="none" w="lg" len="lg"/>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A06FE917-0108-28F0-FD54-549F9CA93F26}"/>
                  </a:ext>
                </a:extLst>
              </p:cNvPr>
              <p:cNvCxnSpPr>
                <a:cxnSpLocks/>
              </p:cNvCxnSpPr>
              <p:nvPr/>
            </p:nvCxnSpPr>
            <p:spPr>
              <a:xfrm flipH="1">
                <a:off x="8861311" y="2707410"/>
                <a:ext cx="420624" cy="420624"/>
              </a:xfrm>
              <a:prstGeom prst="line">
                <a:avLst/>
              </a:prstGeom>
              <a:ln w="28575">
                <a:tailEnd type="none" w="lg" len="lg"/>
              </a:ln>
            </p:spPr>
            <p:style>
              <a:lnRef idx="1">
                <a:schemeClr val="accent1"/>
              </a:lnRef>
              <a:fillRef idx="0">
                <a:schemeClr val="accent1"/>
              </a:fillRef>
              <a:effectRef idx="0">
                <a:schemeClr val="accent1"/>
              </a:effectRef>
              <a:fontRef idx="minor">
                <a:schemeClr val="tx1"/>
              </a:fontRef>
            </p:style>
          </p:cxnSp>
        </p:grpSp>
      </p:grpSp>
      <p:grpSp>
        <p:nvGrpSpPr>
          <p:cNvPr id="27" name="Group 26">
            <a:extLst>
              <a:ext uri="{FF2B5EF4-FFF2-40B4-BE49-F238E27FC236}">
                <a16:creationId xmlns:a16="http://schemas.microsoft.com/office/drawing/2014/main" id="{2EA6FE20-5560-EED9-4632-2D3235901523}"/>
              </a:ext>
            </a:extLst>
          </p:cNvPr>
          <p:cNvGrpSpPr/>
          <p:nvPr/>
        </p:nvGrpSpPr>
        <p:grpSpPr>
          <a:xfrm>
            <a:off x="9175750" y="2968800"/>
            <a:ext cx="3016242" cy="764889"/>
            <a:chOff x="9175750" y="2968800"/>
            <a:chExt cx="3016242" cy="764889"/>
          </a:xfrm>
        </p:grpSpPr>
        <p:grpSp>
          <p:nvGrpSpPr>
            <p:cNvPr id="109" name="Group 108">
              <a:extLst>
                <a:ext uri="{FF2B5EF4-FFF2-40B4-BE49-F238E27FC236}">
                  <a16:creationId xmlns:a16="http://schemas.microsoft.com/office/drawing/2014/main" id="{ED95ACD2-9DC6-8EDF-B0F1-8A6BBC58F4CD}"/>
                </a:ext>
              </a:extLst>
            </p:cNvPr>
            <p:cNvGrpSpPr/>
            <p:nvPr/>
          </p:nvGrpSpPr>
          <p:grpSpPr>
            <a:xfrm>
              <a:off x="10121323" y="2968800"/>
              <a:ext cx="2070669" cy="764889"/>
              <a:chOff x="10121323" y="2898764"/>
              <a:chExt cx="2070669" cy="764889"/>
            </a:xfrm>
          </p:grpSpPr>
          <p:sp>
            <p:nvSpPr>
              <p:cNvPr id="77" name="TextBox 76">
                <a:extLst>
                  <a:ext uri="{FF2B5EF4-FFF2-40B4-BE49-F238E27FC236}">
                    <a16:creationId xmlns:a16="http://schemas.microsoft.com/office/drawing/2014/main" id="{8E42364E-D730-01D1-F3B6-2C953F7204FA}"/>
                  </a:ext>
                </a:extLst>
              </p:cNvPr>
              <p:cNvSpPr txBox="1"/>
              <p:nvPr/>
            </p:nvSpPr>
            <p:spPr>
              <a:xfrm>
                <a:off x="10121323" y="2898764"/>
                <a:ext cx="2070669" cy="764889"/>
              </a:xfrm>
              <a:prstGeom prst="rect">
                <a:avLst/>
              </a:prstGeom>
              <a:noFill/>
            </p:spPr>
            <p:txBody>
              <a:bodyPr wrap="square" lIns="91440" tIns="45720" rIns="91440" bIns="45720" rtlCol="0" anchor="t">
                <a:spAutoFit/>
              </a:bodyPr>
              <a:lstStyle/>
              <a:p>
                <a:pPr>
                  <a:lnSpc>
                    <a:spcPts val="1300"/>
                  </a:lnSpc>
                </a:pPr>
                <a:r>
                  <a:rPr lang="en-US" sz="1400" b="1">
                    <a:solidFill>
                      <a:schemeClr val="accent1"/>
                    </a:solidFill>
                  </a:rPr>
                  <a:t>2024</a:t>
                </a:r>
              </a:p>
              <a:p>
                <a:pPr>
                  <a:lnSpc>
                    <a:spcPts val="1300"/>
                  </a:lnSpc>
                </a:pPr>
                <a:r>
                  <a:rPr lang="en-US" sz="1400">
                    <a:solidFill>
                      <a:schemeClr val="accent1"/>
                    </a:solidFill>
                  </a:rPr>
                  <a:t>Bloomberg sponsors </a:t>
                </a:r>
                <a:br>
                  <a:rPr lang="en-US" sz="1400"/>
                </a:br>
                <a:r>
                  <a:rPr lang="en-US" sz="1400">
                    <a:solidFill>
                      <a:schemeClr val="accent1"/>
                    </a:solidFill>
                  </a:rPr>
                  <a:t>MVP in Clang and GCC</a:t>
                </a:r>
                <a:endParaRPr lang="en-US" sz="1400">
                  <a:solidFill>
                    <a:schemeClr val="accent1"/>
                  </a:solidFill>
                  <a:ea typeface="Calibri"/>
                  <a:cs typeface="Calibri"/>
                </a:endParaRPr>
              </a:p>
              <a:p>
                <a:pPr>
                  <a:lnSpc>
                    <a:spcPts val="1300"/>
                  </a:lnSpc>
                </a:pPr>
                <a:r>
                  <a:rPr lang="en-US" sz="1400" i="1">
                    <a:solidFill>
                      <a:schemeClr val="accent1"/>
                    </a:solidFill>
                  </a:rPr>
                  <a:t>Fiselier, Ranns, Sandoe</a:t>
                </a:r>
                <a:endParaRPr lang="en-US" sz="1400" i="1">
                  <a:solidFill>
                    <a:schemeClr val="accent1"/>
                  </a:solidFill>
                  <a:ea typeface="Calibri"/>
                  <a:cs typeface="Calibri"/>
                </a:endParaRPr>
              </a:p>
            </p:txBody>
          </p:sp>
          <p:cxnSp>
            <p:nvCxnSpPr>
              <p:cNvPr id="78" name="Straight Connector 77">
                <a:extLst>
                  <a:ext uri="{FF2B5EF4-FFF2-40B4-BE49-F238E27FC236}">
                    <a16:creationId xmlns:a16="http://schemas.microsoft.com/office/drawing/2014/main" id="{7D984D0A-4DC0-B744-DBFD-4EE0EDA80959}"/>
                  </a:ext>
                </a:extLst>
              </p:cNvPr>
              <p:cNvCxnSpPr>
                <a:cxnSpLocks/>
              </p:cNvCxnSpPr>
              <p:nvPr/>
            </p:nvCxnSpPr>
            <p:spPr>
              <a:xfrm>
                <a:off x="10143589" y="2944484"/>
                <a:ext cx="0" cy="640080"/>
              </a:xfrm>
              <a:prstGeom prst="line">
                <a:avLst/>
              </a:prstGeom>
              <a:ln w="28575">
                <a:tailEnd type="none" w="lg" len="lg"/>
              </a:ln>
            </p:spPr>
            <p:style>
              <a:lnRef idx="1">
                <a:schemeClr val="accent1"/>
              </a:lnRef>
              <a:fillRef idx="0">
                <a:schemeClr val="accent1"/>
              </a:fillRef>
              <a:effectRef idx="0">
                <a:schemeClr val="accent1"/>
              </a:effectRef>
              <a:fontRef idx="minor">
                <a:schemeClr val="tx1"/>
              </a:fontRef>
            </p:style>
          </p:cxnSp>
        </p:grpSp>
        <p:cxnSp>
          <p:nvCxnSpPr>
            <p:cNvPr id="152" name="Straight Connector 151">
              <a:extLst>
                <a:ext uri="{FF2B5EF4-FFF2-40B4-BE49-F238E27FC236}">
                  <a16:creationId xmlns:a16="http://schemas.microsoft.com/office/drawing/2014/main" id="{B401E910-4C17-1E67-0DAF-C6BC877E6725}"/>
                </a:ext>
              </a:extLst>
            </p:cNvPr>
            <p:cNvCxnSpPr>
              <a:cxnSpLocks/>
            </p:cNvCxnSpPr>
            <p:nvPr/>
          </p:nvCxnSpPr>
          <p:spPr>
            <a:xfrm flipH="1">
              <a:off x="9175750" y="3351245"/>
              <a:ext cx="957147" cy="98473"/>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51890F61-9BF3-24C3-A289-152F7CFE429E}"/>
              </a:ext>
            </a:extLst>
          </p:cNvPr>
          <p:cNvGrpSpPr/>
          <p:nvPr/>
        </p:nvGrpSpPr>
        <p:grpSpPr>
          <a:xfrm>
            <a:off x="9339953" y="3689556"/>
            <a:ext cx="2852039" cy="1098314"/>
            <a:chOff x="9339953" y="3689556"/>
            <a:chExt cx="2852039" cy="1098314"/>
          </a:xfrm>
        </p:grpSpPr>
        <p:grpSp>
          <p:nvGrpSpPr>
            <p:cNvPr id="110" name="Group 109">
              <a:extLst>
                <a:ext uri="{FF2B5EF4-FFF2-40B4-BE49-F238E27FC236}">
                  <a16:creationId xmlns:a16="http://schemas.microsoft.com/office/drawing/2014/main" id="{73F5161A-9B58-5E86-D0E9-668C731A3A21}"/>
                </a:ext>
              </a:extLst>
            </p:cNvPr>
            <p:cNvGrpSpPr/>
            <p:nvPr/>
          </p:nvGrpSpPr>
          <p:grpSpPr>
            <a:xfrm>
              <a:off x="10121324" y="3689556"/>
              <a:ext cx="2070668" cy="1098314"/>
              <a:chOff x="10121324" y="3558895"/>
              <a:chExt cx="2070668" cy="1098314"/>
            </a:xfrm>
          </p:grpSpPr>
          <p:sp>
            <p:nvSpPr>
              <p:cNvPr id="96" name="TextBox 95">
                <a:extLst>
                  <a:ext uri="{FF2B5EF4-FFF2-40B4-BE49-F238E27FC236}">
                    <a16:creationId xmlns:a16="http://schemas.microsoft.com/office/drawing/2014/main" id="{F93CCF1C-4B7B-925F-3576-BC768C747736}"/>
                  </a:ext>
                </a:extLst>
              </p:cNvPr>
              <p:cNvSpPr txBox="1"/>
              <p:nvPr/>
            </p:nvSpPr>
            <p:spPr>
              <a:xfrm>
                <a:off x="10121324" y="3558895"/>
                <a:ext cx="2070668" cy="1098314"/>
              </a:xfrm>
              <a:prstGeom prst="rect">
                <a:avLst/>
              </a:prstGeom>
              <a:noFill/>
            </p:spPr>
            <p:txBody>
              <a:bodyPr wrap="square" rtlCol="0">
                <a:spAutoFit/>
              </a:bodyPr>
              <a:lstStyle/>
              <a:p>
                <a:pPr>
                  <a:lnSpc>
                    <a:spcPts val="1300"/>
                  </a:lnSpc>
                </a:pPr>
                <a:r>
                  <a:rPr lang="en-US" sz="1400" b="1" dirty="0">
                    <a:solidFill>
                      <a:schemeClr val="accent1"/>
                    </a:solidFill>
                  </a:rPr>
                  <a:t>2025</a:t>
                </a:r>
              </a:p>
              <a:p>
                <a:pPr>
                  <a:lnSpc>
                    <a:spcPts val="1300"/>
                  </a:lnSpc>
                </a:pPr>
                <a:r>
                  <a:rPr lang="en-US" sz="1400" spc="-10" dirty="0">
                    <a:solidFill>
                      <a:schemeClr val="accent1"/>
                    </a:solidFill>
                  </a:rPr>
                  <a:t>Bloomberg arranges for </a:t>
                </a:r>
                <a:r>
                  <a:rPr lang="en-US" sz="1400" dirty="0">
                    <a:solidFill>
                      <a:schemeClr val="accent1"/>
                    </a:solidFill>
                  </a:rPr>
                  <a:t>recorded safety panel </a:t>
                </a:r>
                <a:r>
                  <a:rPr lang="en-US" sz="1400" i="1" dirty="0">
                    <a:solidFill>
                      <a:schemeClr val="accent1"/>
                    </a:solidFill>
                  </a:rPr>
                  <a:t>Organized by Phil Nash:</a:t>
                </a:r>
              </a:p>
              <a:p>
                <a:pPr>
                  <a:lnSpc>
                    <a:spcPts val="1300"/>
                  </a:lnSpc>
                </a:pPr>
                <a:r>
                  <a:rPr lang="en-US" sz="1400" i="1" spc="-100" dirty="0">
                    <a:solidFill>
                      <a:schemeClr val="accent1"/>
                    </a:solidFill>
                  </a:rPr>
                  <a:t>Azman, Berne, Doumler, Gill, </a:t>
                </a:r>
                <a:r>
                  <a:rPr lang="en-US" sz="1400" i="1" spc="-20" dirty="0">
                    <a:solidFill>
                      <a:schemeClr val="accent1"/>
                    </a:solidFill>
                  </a:rPr>
                  <a:t>Lakos, Lippincott, Wong</a:t>
                </a:r>
              </a:p>
            </p:txBody>
          </p:sp>
          <p:cxnSp>
            <p:nvCxnSpPr>
              <p:cNvPr id="97" name="Straight Connector 96">
                <a:extLst>
                  <a:ext uri="{FF2B5EF4-FFF2-40B4-BE49-F238E27FC236}">
                    <a16:creationId xmlns:a16="http://schemas.microsoft.com/office/drawing/2014/main" id="{999C0CA8-F2E2-7519-4DCE-295F346B9861}"/>
                  </a:ext>
                </a:extLst>
              </p:cNvPr>
              <p:cNvCxnSpPr>
                <a:cxnSpLocks/>
              </p:cNvCxnSpPr>
              <p:nvPr/>
            </p:nvCxnSpPr>
            <p:spPr>
              <a:xfrm>
                <a:off x="10143589" y="3603987"/>
                <a:ext cx="0" cy="960120"/>
              </a:xfrm>
              <a:prstGeom prst="line">
                <a:avLst/>
              </a:prstGeom>
              <a:ln w="28575">
                <a:tailEnd type="none" w="lg" len="lg"/>
              </a:ln>
            </p:spPr>
            <p:style>
              <a:lnRef idx="1">
                <a:schemeClr val="accent1"/>
              </a:lnRef>
              <a:fillRef idx="0">
                <a:schemeClr val="accent1"/>
              </a:fillRef>
              <a:effectRef idx="0">
                <a:schemeClr val="accent1"/>
              </a:effectRef>
              <a:fontRef idx="minor">
                <a:schemeClr val="tx1"/>
              </a:fontRef>
            </p:style>
          </p:cxnSp>
        </p:grpSp>
        <p:grpSp>
          <p:nvGrpSpPr>
            <p:cNvPr id="196" name="Group 195">
              <a:extLst>
                <a:ext uri="{FF2B5EF4-FFF2-40B4-BE49-F238E27FC236}">
                  <a16:creationId xmlns:a16="http://schemas.microsoft.com/office/drawing/2014/main" id="{874BC689-BEF2-CE30-A698-D320B0CCC936}"/>
                </a:ext>
              </a:extLst>
            </p:cNvPr>
            <p:cNvGrpSpPr/>
            <p:nvPr/>
          </p:nvGrpSpPr>
          <p:grpSpPr>
            <a:xfrm>
              <a:off x="9339953" y="3760841"/>
              <a:ext cx="813567" cy="478871"/>
              <a:chOff x="9339953" y="3760841"/>
              <a:chExt cx="813567" cy="478871"/>
            </a:xfrm>
          </p:grpSpPr>
          <p:cxnSp>
            <p:nvCxnSpPr>
              <p:cNvPr id="175" name="Straight Connector 174">
                <a:extLst>
                  <a:ext uri="{FF2B5EF4-FFF2-40B4-BE49-F238E27FC236}">
                    <a16:creationId xmlns:a16="http://schemas.microsoft.com/office/drawing/2014/main" id="{8B668B96-4746-8FF0-866A-47C8F682290F}"/>
                  </a:ext>
                </a:extLst>
              </p:cNvPr>
              <p:cNvCxnSpPr>
                <a:cxnSpLocks/>
              </p:cNvCxnSpPr>
              <p:nvPr/>
            </p:nvCxnSpPr>
            <p:spPr>
              <a:xfrm flipH="1" flipV="1">
                <a:off x="9339953" y="3760841"/>
                <a:ext cx="146304" cy="91440"/>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05387C6D-1767-2117-1639-C9651CC0D228}"/>
                  </a:ext>
                </a:extLst>
              </p:cNvPr>
              <p:cNvCxnSpPr>
                <a:cxnSpLocks/>
              </p:cNvCxnSpPr>
              <p:nvPr/>
            </p:nvCxnSpPr>
            <p:spPr>
              <a:xfrm flipH="1" flipV="1">
                <a:off x="9531728" y="3873952"/>
                <a:ext cx="621792" cy="365760"/>
              </a:xfrm>
              <a:prstGeom prst="line">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grpSp>
        <p:nvGrpSpPr>
          <p:cNvPr id="31" name="Group 30">
            <a:extLst>
              <a:ext uri="{FF2B5EF4-FFF2-40B4-BE49-F238E27FC236}">
                <a16:creationId xmlns:a16="http://schemas.microsoft.com/office/drawing/2014/main" id="{3ED532BE-AE68-A968-8AC3-D86375A99B4D}"/>
              </a:ext>
            </a:extLst>
          </p:cNvPr>
          <p:cNvGrpSpPr/>
          <p:nvPr/>
        </p:nvGrpSpPr>
        <p:grpSpPr>
          <a:xfrm>
            <a:off x="9652970" y="3757827"/>
            <a:ext cx="2360453" cy="2250935"/>
            <a:chOff x="9652970" y="3757827"/>
            <a:chExt cx="2360453" cy="2250935"/>
          </a:xfrm>
        </p:grpSpPr>
        <p:grpSp>
          <p:nvGrpSpPr>
            <p:cNvPr id="120" name="Group 119">
              <a:extLst>
                <a:ext uri="{FF2B5EF4-FFF2-40B4-BE49-F238E27FC236}">
                  <a16:creationId xmlns:a16="http://schemas.microsoft.com/office/drawing/2014/main" id="{73360EFA-3D5B-E6DD-9135-6766D7836B61}"/>
                </a:ext>
              </a:extLst>
            </p:cNvPr>
            <p:cNvGrpSpPr/>
            <p:nvPr/>
          </p:nvGrpSpPr>
          <p:grpSpPr>
            <a:xfrm>
              <a:off x="10121333" y="4743736"/>
              <a:ext cx="1892090" cy="1265026"/>
              <a:chOff x="10121333" y="4780312"/>
              <a:chExt cx="1892090" cy="1265026"/>
            </a:xfrm>
          </p:grpSpPr>
          <p:sp>
            <p:nvSpPr>
              <p:cNvPr id="118" name="TextBox 117">
                <a:extLst>
                  <a:ext uri="{FF2B5EF4-FFF2-40B4-BE49-F238E27FC236}">
                    <a16:creationId xmlns:a16="http://schemas.microsoft.com/office/drawing/2014/main" id="{E7913649-21BA-0847-0E82-F1FED05C003D}"/>
                  </a:ext>
                </a:extLst>
              </p:cNvPr>
              <p:cNvSpPr txBox="1"/>
              <p:nvPr/>
            </p:nvSpPr>
            <p:spPr>
              <a:xfrm>
                <a:off x="10121333" y="4780312"/>
                <a:ext cx="1892090" cy="1265026"/>
              </a:xfrm>
              <a:prstGeom prst="rect">
                <a:avLst/>
              </a:prstGeom>
              <a:noFill/>
            </p:spPr>
            <p:txBody>
              <a:bodyPr wrap="square" rtlCol="0">
                <a:spAutoFit/>
              </a:bodyPr>
              <a:lstStyle/>
              <a:p>
                <a:pPr>
                  <a:lnSpc>
                    <a:spcPts val="1300"/>
                  </a:lnSpc>
                </a:pPr>
                <a:r>
                  <a:rPr lang="en-US" sz="1400" b="1">
                    <a:solidFill>
                      <a:schemeClr val="accent1"/>
                    </a:solidFill>
                  </a:rPr>
                  <a:t>2025 </a:t>
                </a:r>
              </a:p>
              <a:p>
                <a:pPr>
                  <a:lnSpc>
                    <a:spcPts val="1300"/>
                  </a:lnSpc>
                </a:pPr>
                <a:r>
                  <a:rPr lang="en-US" sz="1400" spc="-40">
                    <a:solidFill>
                      <a:schemeClr val="accent1"/>
                    </a:solidFill>
                  </a:rPr>
                  <a:t>“Bloomberg continues to</a:t>
                </a:r>
                <a:br>
                  <a:rPr lang="en-US" sz="1400">
                    <a:solidFill>
                      <a:schemeClr val="accent1"/>
                    </a:solidFill>
                  </a:rPr>
                </a:br>
                <a:r>
                  <a:rPr lang="en-US" sz="1400" spc="-30">
                    <a:solidFill>
                      <a:schemeClr val="accent1"/>
                    </a:solidFill>
                  </a:rPr>
                  <a:t>support prototyping and</a:t>
                </a:r>
                <a:br>
                  <a:rPr lang="en-US" sz="1400">
                    <a:solidFill>
                      <a:schemeClr val="accent1"/>
                    </a:solidFill>
                  </a:rPr>
                </a:br>
                <a:r>
                  <a:rPr lang="en-US" sz="1400">
                    <a:solidFill>
                      <a:schemeClr val="accent1"/>
                    </a:solidFill>
                  </a:rPr>
                  <a:t>productizing the C++26 Contracts MVP and </a:t>
                </a:r>
                <a:r>
                  <a:rPr lang="en-US" sz="1400" spc="-80">
                    <a:solidFill>
                      <a:schemeClr val="accent1"/>
                    </a:solidFill>
                  </a:rPr>
                  <a:t>beyond in Clang and GCC.”</a:t>
                </a:r>
              </a:p>
              <a:p>
                <a:pPr>
                  <a:lnSpc>
                    <a:spcPts val="1300"/>
                  </a:lnSpc>
                </a:pPr>
                <a:r>
                  <a:rPr lang="en-US" sz="1400" i="1" spc="-100">
                    <a:solidFill>
                      <a:schemeClr val="accent1"/>
                    </a:solidFill>
                  </a:rPr>
                  <a:t>Edwards (Bloomberg’s CTO</a:t>
                </a:r>
                <a:r>
                  <a:rPr lang="en-US" sz="1400" i="1" spc="-90">
                    <a:solidFill>
                      <a:schemeClr val="accent1"/>
                    </a:solidFill>
                  </a:rPr>
                  <a:t>)</a:t>
                </a:r>
              </a:p>
            </p:txBody>
          </p:sp>
          <p:cxnSp>
            <p:nvCxnSpPr>
              <p:cNvPr id="119" name="Straight Connector 118">
                <a:extLst>
                  <a:ext uri="{FF2B5EF4-FFF2-40B4-BE49-F238E27FC236}">
                    <a16:creationId xmlns:a16="http://schemas.microsoft.com/office/drawing/2014/main" id="{94B7EF10-BD1E-E7FC-D896-DDF618EDA71B}"/>
                  </a:ext>
                </a:extLst>
              </p:cNvPr>
              <p:cNvCxnSpPr>
                <a:cxnSpLocks/>
              </p:cNvCxnSpPr>
              <p:nvPr/>
            </p:nvCxnSpPr>
            <p:spPr>
              <a:xfrm>
                <a:off x="10143597" y="4839748"/>
                <a:ext cx="0" cy="1115568"/>
              </a:xfrm>
              <a:prstGeom prst="line">
                <a:avLst/>
              </a:prstGeom>
              <a:ln w="28575">
                <a:tailEnd type="none" w="lg" len="lg"/>
              </a:ln>
            </p:spPr>
            <p:style>
              <a:lnRef idx="1">
                <a:schemeClr val="accent1"/>
              </a:lnRef>
              <a:fillRef idx="0">
                <a:schemeClr val="accent1"/>
              </a:fillRef>
              <a:effectRef idx="0">
                <a:schemeClr val="accent1"/>
              </a:effectRef>
              <a:fontRef idx="minor">
                <a:schemeClr val="tx1"/>
              </a:fontRef>
            </p:style>
          </p:cxnSp>
        </p:grpSp>
        <p:grpSp>
          <p:nvGrpSpPr>
            <p:cNvPr id="204" name="Group 203">
              <a:extLst>
                <a:ext uri="{FF2B5EF4-FFF2-40B4-BE49-F238E27FC236}">
                  <a16:creationId xmlns:a16="http://schemas.microsoft.com/office/drawing/2014/main" id="{A48A8B69-B77A-05BB-960A-941B037F5661}"/>
                </a:ext>
              </a:extLst>
            </p:cNvPr>
            <p:cNvGrpSpPr/>
            <p:nvPr/>
          </p:nvGrpSpPr>
          <p:grpSpPr>
            <a:xfrm>
              <a:off x="9652970" y="3757827"/>
              <a:ext cx="489923" cy="1595263"/>
              <a:chOff x="9652970" y="3757827"/>
              <a:chExt cx="489923" cy="1595263"/>
            </a:xfrm>
          </p:grpSpPr>
          <p:cxnSp>
            <p:nvCxnSpPr>
              <p:cNvPr id="182" name="Straight Connector 181">
                <a:extLst>
                  <a:ext uri="{FF2B5EF4-FFF2-40B4-BE49-F238E27FC236}">
                    <a16:creationId xmlns:a16="http://schemas.microsoft.com/office/drawing/2014/main" id="{7D1BE0F6-12E5-C3D3-934C-919B41986764}"/>
                  </a:ext>
                </a:extLst>
              </p:cNvPr>
              <p:cNvCxnSpPr>
                <a:cxnSpLocks/>
              </p:cNvCxnSpPr>
              <p:nvPr/>
            </p:nvCxnSpPr>
            <p:spPr>
              <a:xfrm flipH="1" flipV="1">
                <a:off x="9652970" y="3757827"/>
                <a:ext cx="64008" cy="192024"/>
              </a:xfrm>
              <a:prstGeom prst="line">
                <a:avLst/>
              </a:prstGeom>
              <a:ln w="28575">
                <a:tailEnd type="oval" w="lg" len="lg"/>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049BDA10-BE96-23DF-5C0A-2DC3436DA199}"/>
                  </a:ext>
                </a:extLst>
              </p:cNvPr>
              <p:cNvCxnSpPr>
                <a:cxnSpLocks/>
              </p:cNvCxnSpPr>
              <p:nvPr/>
            </p:nvCxnSpPr>
            <p:spPr>
              <a:xfrm>
                <a:off x="9916872" y="4620355"/>
                <a:ext cx="18288" cy="64008"/>
              </a:xfrm>
              <a:prstGeom prst="line">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47A2A769-174F-C69F-3032-6AE9B4812940}"/>
                  </a:ext>
                </a:extLst>
              </p:cNvPr>
              <p:cNvCxnSpPr>
                <a:cxnSpLocks/>
              </p:cNvCxnSpPr>
              <p:nvPr/>
            </p:nvCxnSpPr>
            <p:spPr>
              <a:xfrm>
                <a:off x="9972986" y="4803172"/>
                <a:ext cx="169907" cy="549918"/>
              </a:xfrm>
              <a:prstGeom prst="line">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8CB4C0F2-7D7A-4968-BD25-5F6E23415E61}"/>
                  </a:ext>
                </a:extLst>
              </p:cNvPr>
              <p:cNvCxnSpPr>
                <a:cxnSpLocks/>
              </p:cNvCxnSpPr>
              <p:nvPr/>
            </p:nvCxnSpPr>
            <p:spPr>
              <a:xfrm>
                <a:off x="9737812" y="4031864"/>
                <a:ext cx="146304" cy="484632"/>
              </a:xfrm>
              <a:prstGeom prst="line">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F8667301-FEC6-0A43-EBEF-3B2DB44719B0}"/>
                  </a:ext>
                </a:extLst>
              </p:cNvPr>
              <p:cNvCxnSpPr>
                <a:cxnSpLocks/>
              </p:cNvCxnSpPr>
              <p:nvPr/>
            </p:nvCxnSpPr>
            <p:spPr>
              <a:xfrm flipH="1" flipV="1">
                <a:off x="9927623" y="4620355"/>
                <a:ext cx="210312" cy="673985"/>
              </a:xfrm>
              <a:prstGeom prst="line">
                <a:avLst/>
              </a:prstGeom>
              <a:ln w="12700">
                <a:solidFill>
                  <a:srgbClr val="4472C4"/>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sp>
        <p:nvSpPr>
          <p:cNvPr id="3" name="Slide Number Placeholder 2">
            <a:extLst>
              <a:ext uri="{FF2B5EF4-FFF2-40B4-BE49-F238E27FC236}">
                <a16:creationId xmlns:a16="http://schemas.microsoft.com/office/drawing/2014/main" id="{49068873-1106-D9E7-F2B6-B56954EB8E00}"/>
              </a:ext>
            </a:extLst>
          </p:cNvPr>
          <p:cNvSpPr>
            <a:spLocks noGrp="1"/>
          </p:cNvSpPr>
          <p:nvPr>
            <p:ph type="sldNum" sz="quarter" idx="12"/>
          </p:nvPr>
        </p:nvSpPr>
        <p:spPr/>
        <p:txBody>
          <a:bodyPr/>
          <a:lstStyle/>
          <a:p>
            <a:fld id="{0BDE28F9-DF4C-4421-9B70-DBE64F175828}" type="slidenum">
              <a:rPr lang="en-US" smtClean="0"/>
              <a:t>15</a:t>
            </a:fld>
            <a:endParaRPr lang="en-US"/>
          </a:p>
        </p:txBody>
      </p:sp>
    </p:spTree>
    <p:extLst>
      <p:ext uri="{BB962C8B-B14F-4D97-AF65-F5344CB8AC3E}">
        <p14:creationId xmlns:p14="http://schemas.microsoft.com/office/powerpoint/2010/main" val="3985164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wipe(right)">
                                      <p:cBhvr>
                                        <p:cTn id="7" dur="500"/>
                                        <p:tgtEl>
                                          <p:spTgt spid="63"/>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up)">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wipe(down)">
                                      <p:cBhvr>
                                        <p:cTn id="16" dur="500"/>
                                        <p:tgtEl>
                                          <p:spTgt spid="1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down)">
                                      <p:cBhvr>
                                        <p:cTn id="21" dur="500"/>
                                        <p:tgtEl>
                                          <p:spTgt spid="17"/>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wipe(up)">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wipe(down)">
                                      <p:cBhvr>
                                        <p:cTn id="31" dur="500"/>
                                        <p:tgtEl>
                                          <p:spTgt spid="20"/>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wipe(down)">
                                      <p:cBhvr>
                                        <p:cTn id="36" dur="500"/>
                                        <p:tgtEl>
                                          <p:spTgt spid="21"/>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1" fill="hold" nodeType="click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wipe(up)">
                                      <p:cBhvr>
                                        <p:cTn id="41" dur="500"/>
                                        <p:tgtEl>
                                          <p:spTgt spid="23"/>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nodeType="click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wipe(up)">
                                      <p:cBhvr>
                                        <p:cTn id="46" dur="500"/>
                                        <p:tgtEl>
                                          <p:spTgt spid="24"/>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nodeType="click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wipe(down)">
                                      <p:cBhvr>
                                        <p:cTn id="51" dur="500"/>
                                        <p:tgtEl>
                                          <p:spTgt spid="25"/>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nodeType="click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wipe(down)">
                                      <p:cBhvr>
                                        <p:cTn id="56" dur="500"/>
                                        <p:tgtEl>
                                          <p:spTgt spid="26"/>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8" fill="hold" nodeType="clickEffect">
                                  <p:stCondLst>
                                    <p:cond delay="0"/>
                                  </p:stCondLst>
                                  <p:childTnLst>
                                    <p:set>
                                      <p:cBhvr>
                                        <p:cTn id="60" dur="1" fill="hold">
                                          <p:stCondLst>
                                            <p:cond delay="0"/>
                                          </p:stCondLst>
                                        </p:cTn>
                                        <p:tgtEl>
                                          <p:spTgt spid="27"/>
                                        </p:tgtEl>
                                        <p:attrNameLst>
                                          <p:attrName>style.visibility</p:attrName>
                                        </p:attrNameLst>
                                      </p:cBhvr>
                                      <p:to>
                                        <p:strVal val="visible"/>
                                      </p:to>
                                    </p:set>
                                    <p:animEffect transition="in" filter="wipe(left)">
                                      <p:cBhvr>
                                        <p:cTn id="61" dur="500"/>
                                        <p:tgtEl>
                                          <p:spTgt spid="27"/>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1" fill="hold" nodeType="click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wipe(up)">
                                      <p:cBhvr>
                                        <p:cTn id="66" dur="500"/>
                                        <p:tgtEl>
                                          <p:spTgt spid="29"/>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1" fill="hold" nodeType="clickEffect">
                                  <p:stCondLst>
                                    <p:cond delay="0"/>
                                  </p:stCondLst>
                                  <p:childTnLst>
                                    <p:set>
                                      <p:cBhvr>
                                        <p:cTn id="70" dur="1" fill="hold">
                                          <p:stCondLst>
                                            <p:cond delay="0"/>
                                          </p:stCondLst>
                                        </p:cTn>
                                        <p:tgtEl>
                                          <p:spTgt spid="31"/>
                                        </p:tgtEl>
                                        <p:attrNameLst>
                                          <p:attrName>style.visibility</p:attrName>
                                        </p:attrNameLst>
                                      </p:cBhvr>
                                      <p:to>
                                        <p:strVal val="visible"/>
                                      </p:to>
                                    </p:set>
                                    <p:animEffect transition="in" filter="wipe(up)">
                                      <p:cBhvr>
                                        <p:cTn id="7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5F777F57-985B-7C54-AF7E-457EE4ECA482}"/>
              </a:ext>
            </a:extLst>
          </p:cNvPr>
          <p:cNvGrpSpPr/>
          <p:nvPr/>
        </p:nvGrpSpPr>
        <p:grpSpPr>
          <a:xfrm>
            <a:off x="0" y="3565262"/>
            <a:ext cx="12183522" cy="232138"/>
            <a:chOff x="0" y="3565262"/>
            <a:chExt cx="12183522" cy="232138"/>
          </a:xfrm>
        </p:grpSpPr>
        <p:cxnSp>
          <p:nvCxnSpPr>
            <p:cNvPr id="52" name="Straight Connector 51">
              <a:extLst>
                <a:ext uri="{FF2B5EF4-FFF2-40B4-BE49-F238E27FC236}">
                  <a16:creationId xmlns:a16="http://schemas.microsoft.com/office/drawing/2014/main" id="{732FAF3A-38A2-BB73-20F6-0085372178E7}"/>
                </a:ext>
              </a:extLst>
            </p:cNvPr>
            <p:cNvCxnSpPr>
              <a:cxnSpLocks/>
            </p:cNvCxnSpPr>
            <p:nvPr/>
          </p:nvCxnSpPr>
          <p:spPr>
            <a:xfrm>
              <a:off x="0" y="3672187"/>
              <a:ext cx="1371603" cy="0"/>
            </a:xfrm>
            <a:prstGeom prst="line">
              <a:avLst/>
            </a:prstGeom>
            <a:ln w="57150"/>
          </p:spPr>
          <p:style>
            <a:lnRef idx="3">
              <a:schemeClr val="dk1"/>
            </a:lnRef>
            <a:fillRef idx="0">
              <a:schemeClr val="dk1"/>
            </a:fillRef>
            <a:effectRef idx="2">
              <a:schemeClr val="dk1"/>
            </a:effectRef>
            <a:fontRef idx="minor">
              <a:schemeClr val="tx1"/>
            </a:fontRef>
          </p:style>
        </p:cxnSp>
        <p:grpSp>
          <p:nvGrpSpPr>
            <p:cNvPr id="44" name="Group 43">
              <a:extLst>
                <a:ext uri="{FF2B5EF4-FFF2-40B4-BE49-F238E27FC236}">
                  <a16:creationId xmlns:a16="http://schemas.microsoft.com/office/drawing/2014/main" id="{B2EF0C10-11DA-60C4-CD3D-88C4EE71018A}"/>
                </a:ext>
              </a:extLst>
            </p:cNvPr>
            <p:cNvGrpSpPr/>
            <p:nvPr/>
          </p:nvGrpSpPr>
          <p:grpSpPr>
            <a:xfrm>
              <a:off x="614160" y="3565262"/>
              <a:ext cx="10976358" cy="232138"/>
              <a:chOff x="609611" y="284630"/>
              <a:chExt cx="10976358" cy="232138"/>
            </a:xfrm>
          </p:grpSpPr>
          <p:grpSp>
            <p:nvGrpSpPr>
              <p:cNvPr id="61" name="Group 60">
                <a:extLst>
                  <a:ext uri="{FF2B5EF4-FFF2-40B4-BE49-F238E27FC236}">
                    <a16:creationId xmlns:a16="http://schemas.microsoft.com/office/drawing/2014/main" id="{BA2025E0-9588-8345-B557-DA693712B6CC}"/>
                  </a:ext>
                </a:extLst>
              </p:cNvPr>
              <p:cNvGrpSpPr/>
              <p:nvPr/>
            </p:nvGrpSpPr>
            <p:grpSpPr>
              <a:xfrm>
                <a:off x="1981209" y="284630"/>
                <a:ext cx="1371603" cy="228600"/>
                <a:chOff x="4993342" y="2194113"/>
                <a:chExt cx="2743200" cy="228600"/>
              </a:xfrm>
            </p:grpSpPr>
            <p:cxnSp>
              <p:nvCxnSpPr>
                <p:cNvPr id="515" name="Straight Connector 514">
                  <a:extLst>
                    <a:ext uri="{FF2B5EF4-FFF2-40B4-BE49-F238E27FC236}">
                      <a16:creationId xmlns:a16="http://schemas.microsoft.com/office/drawing/2014/main" id="{9BBAA957-5C2F-252F-F945-375B2AB68452}"/>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16" name="Straight Connector 515">
                  <a:extLst>
                    <a:ext uri="{FF2B5EF4-FFF2-40B4-BE49-F238E27FC236}">
                      <a16:creationId xmlns:a16="http://schemas.microsoft.com/office/drawing/2014/main" id="{0B42BD21-2405-28CF-B83C-CC8DA5423962}"/>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17" name="Straight Connector 516">
                  <a:extLst>
                    <a:ext uri="{FF2B5EF4-FFF2-40B4-BE49-F238E27FC236}">
                      <a16:creationId xmlns:a16="http://schemas.microsoft.com/office/drawing/2014/main" id="{58115A38-9902-0501-9DB2-0858C42D20F8}"/>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2" name="Group 61">
                <a:extLst>
                  <a:ext uri="{FF2B5EF4-FFF2-40B4-BE49-F238E27FC236}">
                    <a16:creationId xmlns:a16="http://schemas.microsoft.com/office/drawing/2014/main" id="{21D1A8C3-3DA1-42E9-FC1E-C16B74073942}"/>
                  </a:ext>
                </a:extLst>
              </p:cNvPr>
              <p:cNvGrpSpPr/>
              <p:nvPr/>
            </p:nvGrpSpPr>
            <p:grpSpPr>
              <a:xfrm>
                <a:off x="3352811" y="284630"/>
                <a:ext cx="1371603" cy="228600"/>
                <a:chOff x="4993342" y="2194113"/>
                <a:chExt cx="2743200" cy="228600"/>
              </a:xfrm>
            </p:grpSpPr>
            <p:cxnSp>
              <p:nvCxnSpPr>
                <p:cNvPr id="89" name="Straight Connector 88">
                  <a:extLst>
                    <a:ext uri="{FF2B5EF4-FFF2-40B4-BE49-F238E27FC236}">
                      <a16:creationId xmlns:a16="http://schemas.microsoft.com/office/drawing/2014/main" id="{F4A1DE6E-5A1F-C060-31AE-77349405C12B}"/>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90" name="Straight Connector 89">
                  <a:extLst>
                    <a:ext uri="{FF2B5EF4-FFF2-40B4-BE49-F238E27FC236}">
                      <a16:creationId xmlns:a16="http://schemas.microsoft.com/office/drawing/2014/main" id="{18513408-9435-6BCD-5821-E581EEBAC25C}"/>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91" name="Straight Connector 90">
                  <a:extLst>
                    <a:ext uri="{FF2B5EF4-FFF2-40B4-BE49-F238E27FC236}">
                      <a16:creationId xmlns:a16="http://schemas.microsoft.com/office/drawing/2014/main" id="{397F09B8-7487-2035-341F-ED4089134831}"/>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cxnSp>
            <p:nvCxnSpPr>
              <p:cNvPr id="63" name="Straight Connector 62">
                <a:extLst>
                  <a:ext uri="{FF2B5EF4-FFF2-40B4-BE49-F238E27FC236}">
                    <a16:creationId xmlns:a16="http://schemas.microsoft.com/office/drawing/2014/main" id="{8165334C-DCEB-0945-E054-EBC49FB2286F}"/>
                  </a:ext>
                </a:extLst>
              </p:cNvPr>
              <p:cNvCxnSpPr>
                <a:cxnSpLocks/>
              </p:cNvCxnSpPr>
              <p:nvPr/>
            </p:nvCxnSpPr>
            <p:spPr>
              <a:xfrm rot="16200000">
                <a:off x="1866914" y="398930"/>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96" name="Straight Connector 495">
                <a:extLst>
                  <a:ext uri="{FF2B5EF4-FFF2-40B4-BE49-F238E27FC236}">
                    <a16:creationId xmlns:a16="http://schemas.microsoft.com/office/drawing/2014/main" id="{44DD1045-ECDA-710B-C82C-EEBC721E9791}"/>
                  </a:ext>
                </a:extLst>
              </p:cNvPr>
              <p:cNvCxnSpPr>
                <a:cxnSpLocks/>
              </p:cNvCxnSpPr>
              <p:nvPr/>
            </p:nvCxnSpPr>
            <p:spPr>
              <a:xfrm>
                <a:off x="609611" y="398930"/>
                <a:ext cx="1371603" cy="0"/>
              </a:xfrm>
              <a:prstGeom prst="line">
                <a:avLst/>
              </a:prstGeom>
              <a:ln w="57150"/>
            </p:spPr>
            <p:style>
              <a:lnRef idx="3">
                <a:schemeClr val="dk1"/>
              </a:lnRef>
              <a:fillRef idx="0">
                <a:schemeClr val="dk1"/>
              </a:fillRef>
              <a:effectRef idx="2">
                <a:schemeClr val="dk1"/>
              </a:effectRef>
              <a:fontRef idx="minor">
                <a:schemeClr val="tx1"/>
              </a:fontRef>
            </p:style>
          </p:cxnSp>
          <p:grpSp>
            <p:nvGrpSpPr>
              <p:cNvPr id="502" name="Group 501">
                <a:extLst>
                  <a:ext uri="{FF2B5EF4-FFF2-40B4-BE49-F238E27FC236}">
                    <a16:creationId xmlns:a16="http://schemas.microsoft.com/office/drawing/2014/main" id="{DF39DC7E-72E0-8B16-8C85-723BDA189756}"/>
                  </a:ext>
                </a:extLst>
              </p:cNvPr>
              <p:cNvGrpSpPr/>
              <p:nvPr/>
            </p:nvGrpSpPr>
            <p:grpSpPr>
              <a:xfrm>
                <a:off x="4724408" y="284630"/>
                <a:ext cx="1371603" cy="228600"/>
                <a:chOff x="4993342" y="2194113"/>
                <a:chExt cx="2743200" cy="228600"/>
              </a:xfrm>
            </p:grpSpPr>
            <p:cxnSp>
              <p:nvCxnSpPr>
                <p:cNvPr id="86" name="Straight Connector 85">
                  <a:extLst>
                    <a:ext uri="{FF2B5EF4-FFF2-40B4-BE49-F238E27FC236}">
                      <a16:creationId xmlns:a16="http://schemas.microsoft.com/office/drawing/2014/main" id="{3F3EE046-949E-090B-8B7C-13F78791D672}"/>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87" name="Straight Connector 86">
                  <a:extLst>
                    <a:ext uri="{FF2B5EF4-FFF2-40B4-BE49-F238E27FC236}">
                      <a16:creationId xmlns:a16="http://schemas.microsoft.com/office/drawing/2014/main" id="{30B5E80B-665C-49AC-EDF9-42CDB07E7118}"/>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8" name="Straight Connector 87">
                  <a:extLst>
                    <a:ext uri="{FF2B5EF4-FFF2-40B4-BE49-F238E27FC236}">
                      <a16:creationId xmlns:a16="http://schemas.microsoft.com/office/drawing/2014/main" id="{9B815020-A603-C094-CCE2-1E51D88BF0CF}"/>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04" name="Group 503">
                <a:extLst>
                  <a:ext uri="{FF2B5EF4-FFF2-40B4-BE49-F238E27FC236}">
                    <a16:creationId xmlns:a16="http://schemas.microsoft.com/office/drawing/2014/main" id="{DEDB2419-FFDB-48A7-AB65-6848618C0C66}"/>
                  </a:ext>
                </a:extLst>
              </p:cNvPr>
              <p:cNvGrpSpPr/>
              <p:nvPr/>
            </p:nvGrpSpPr>
            <p:grpSpPr>
              <a:xfrm>
                <a:off x="6099569" y="288168"/>
                <a:ext cx="5486400" cy="228600"/>
                <a:chOff x="1021977" y="2041713"/>
                <a:chExt cx="10972779" cy="228600"/>
              </a:xfrm>
            </p:grpSpPr>
            <p:grpSp>
              <p:nvGrpSpPr>
                <p:cNvPr id="505" name="Group 504">
                  <a:extLst>
                    <a:ext uri="{FF2B5EF4-FFF2-40B4-BE49-F238E27FC236}">
                      <a16:creationId xmlns:a16="http://schemas.microsoft.com/office/drawing/2014/main" id="{13D10DB3-B246-3A19-7DCF-47D7A138591A}"/>
                    </a:ext>
                  </a:extLst>
                </p:cNvPr>
                <p:cNvGrpSpPr/>
                <p:nvPr/>
              </p:nvGrpSpPr>
              <p:grpSpPr>
                <a:xfrm>
                  <a:off x="3765167" y="2041713"/>
                  <a:ext cx="2743200" cy="228600"/>
                  <a:chOff x="4993342" y="2194113"/>
                  <a:chExt cx="2743200" cy="228600"/>
                </a:xfrm>
              </p:grpSpPr>
              <p:cxnSp>
                <p:nvCxnSpPr>
                  <p:cNvPr id="82" name="Straight Connector 81">
                    <a:extLst>
                      <a:ext uri="{FF2B5EF4-FFF2-40B4-BE49-F238E27FC236}">
                        <a16:creationId xmlns:a16="http://schemas.microsoft.com/office/drawing/2014/main" id="{8481725E-2926-84F0-3BEB-2EE9D7A64650}"/>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83" name="Straight Connector 82">
                    <a:extLst>
                      <a:ext uri="{FF2B5EF4-FFF2-40B4-BE49-F238E27FC236}">
                        <a16:creationId xmlns:a16="http://schemas.microsoft.com/office/drawing/2014/main" id="{C5268AA6-8C9C-CD38-EC58-5212AFF161FE}"/>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4" name="Straight Connector 83">
                    <a:extLst>
                      <a:ext uri="{FF2B5EF4-FFF2-40B4-BE49-F238E27FC236}">
                        <a16:creationId xmlns:a16="http://schemas.microsoft.com/office/drawing/2014/main" id="{D911D131-711A-4B64-9F5B-D96FA34E2457}"/>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06" name="Group 505">
                  <a:extLst>
                    <a:ext uri="{FF2B5EF4-FFF2-40B4-BE49-F238E27FC236}">
                      <a16:creationId xmlns:a16="http://schemas.microsoft.com/office/drawing/2014/main" id="{F316BE0E-86AC-9E45-B062-D6D846889C18}"/>
                    </a:ext>
                  </a:extLst>
                </p:cNvPr>
                <p:cNvGrpSpPr/>
                <p:nvPr/>
              </p:nvGrpSpPr>
              <p:grpSpPr>
                <a:xfrm>
                  <a:off x="6508366" y="2041713"/>
                  <a:ext cx="2743200" cy="228600"/>
                  <a:chOff x="4993342" y="2194113"/>
                  <a:chExt cx="2743200" cy="228600"/>
                </a:xfrm>
              </p:grpSpPr>
              <p:cxnSp>
                <p:nvCxnSpPr>
                  <p:cNvPr id="79" name="Straight Connector 78">
                    <a:extLst>
                      <a:ext uri="{FF2B5EF4-FFF2-40B4-BE49-F238E27FC236}">
                        <a16:creationId xmlns:a16="http://schemas.microsoft.com/office/drawing/2014/main" id="{6DBD5B8C-8266-0DE0-CA11-9FA5DA657612}"/>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80" name="Straight Connector 79">
                    <a:extLst>
                      <a:ext uri="{FF2B5EF4-FFF2-40B4-BE49-F238E27FC236}">
                        <a16:creationId xmlns:a16="http://schemas.microsoft.com/office/drawing/2014/main" id="{CFCB967E-C634-DCE5-D458-A7CD5B9424D5}"/>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1" name="Straight Connector 80">
                    <a:extLst>
                      <a:ext uri="{FF2B5EF4-FFF2-40B4-BE49-F238E27FC236}">
                        <a16:creationId xmlns:a16="http://schemas.microsoft.com/office/drawing/2014/main" id="{016E48BB-A650-27D0-D4FE-DB20ABA94C9D}"/>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10" name="Group 509">
                  <a:extLst>
                    <a:ext uri="{FF2B5EF4-FFF2-40B4-BE49-F238E27FC236}">
                      <a16:creationId xmlns:a16="http://schemas.microsoft.com/office/drawing/2014/main" id="{419A0CDE-2CC8-01EE-70AC-62F73F51A565}"/>
                    </a:ext>
                  </a:extLst>
                </p:cNvPr>
                <p:cNvGrpSpPr/>
                <p:nvPr/>
              </p:nvGrpSpPr>
              <p:grpSpPr>
                <a:xfrm>
                  <a:off x="1021977" y="2041713"/>
                  <a:ext cx="2743200" cy="228600"/>
                  <a:chOff x="4993342" y="2194113"/>
                  <a:chExt cx="2743200" cy="228600"/>
                </a:xfrm>
              </p:grpSpPr>
              <p:cxnSp>
                <p:nvCxnSpPr>
                  <p:cNvPr id="76" name="Straight Connector 75">
                    <a:extLst>
                      <a:ext uri="{FF2B5EF4-FFF2-40B4-BE49-F238E27FC236}">
                        <a16:creationId xmlns:a16="http://schemas.microsoft.com/office/drawing/2014/main" id="{EA0CEC9F-DE7C-B71D-946F-9F3C752A5800}"/>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77" name="Straight Connector 76">
                    <a:extLst>
                      <a:ext uri="{FF2B5EF4-FFF2-40B4-BE49-F238E27FC236}">
                        <a16:creationId xmlns:a16="http://schemas.microsoft.com/office/drawing/2014/main" id="{ACFF5AA8-F6A1-4221-D0BC-012F9BD02879}"/>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78" name="Straight Connector 77">
                    <a:extLst>
                      <a:ext uri="{FF2B5EF4-FFF2-40B4-BE49-F238E27FC236}">
                        <a16:creationId xmlns:a16="http://schemas.microsoft.com/office/drawing/2014/main" id="{6F1242FA-DA82-9BCE-6925-3900706057E6}"/>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4" name="Group 63">
                  <a:extLst>
                    <a:ext uri="{FF2B5EF4-FFF2-40B4-BE49-F238E27FC236}">
                      <a16:creationId xmlns:a16="http://schemas.microsoft.com/office/drawing/2014/main" id="{8F9BF53F-6D18-04C0-E01A-7ABB0C57F0C0}"/>
                    </a:ext>
                  </a:extLst>
                </p:cNvPr>
                <p:cNvGrpSpPr/>
                <p:nvPr/>
              </p:nvGrpSpPr>
              <p:grpSpPr>
                <a:xfrm>
                  <a:off x="9251556" y="2041713"/>
                  <a:ext cx="2743200" cy="228600"/>
                  <a:chOff x="4993342" y="2194113"/>
                  <a:chExt cx="2743200" cy="228600"/>
                </a:xfrm>
              </p:grpSpPr>
              <p:cxnSp>
                <p:nvCxnSpPr>
                  <p:cNvPr id="66" name="Straight Connector 65">
                    <a:extLst>
                      <a:ext uri="{FF2B5EF4-FFF2-40B4-BE49-F238E27FC236}">
                        <a16:creationId xmlns:a16="http://schemas.microsoft.com/office/drawing/2014/main" id="{4859F00D-A096-A504-09EA-8C3CA9342D4C}"/>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70" name="Straight Connector 69">
                    <a:extLst>
                      <a:ext uri="{FF2B5EF4-FFF2-40B4-BE49-F238E27FC236}">
                        <a16:creationId xmlns:a16="http://schemas.microsoft.com/office/drawing/2014/main" id="{F1CF14FE-0706-9F9D-AFE1-E00BA0244692}"/>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71" name="Straight Connector 70">
                    <a:extLst>
                      <a:ext uri="{FF2B5EF4-FFF2-40B4-BE49-F238E27FC236}">
                        <a16:creationId xmlns:a16="http://schemas.microsoft.com/office/drawing/2014/main" id="{BB709BF5-5163-E1EC-47CE-3D7FDD470ED2}"/>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60" name="Straight Connector 59">
              <a:extLst>
                <a:ext uri="{FF2B5EF4-FFF2-40B4-BE49-F238E27FC236}">
                  <a16:creationId xmlns:a16="http://schemas.microsoft.com/office/drawing/2014/main" id="{7750C355-E012-DF03-B892-7E1975245BEC}"/>
                </a:ext>
              </a:extLst>
            </p:cNvPr>
            <p:cNvCxnSpPr>
              <a:cxnSpLocks/>
            </p:cNvCxnSpPr>
            <p:nvPr/>
          </p:nvCxnSpPr>
          <p:spPr>
            <a:xfrm>
              <a:off x="10811919" y="3681331"/>
              <a:ext cx="1371603" cy="0"/>
            </a:xfrm>
            <a:prstGeom prst="line">
              <a:avLst/>
            </a:prstGeom>
            <a:ln w="57150"/>
          </p:spPr>
          <p:style>
            <a:lnRef idx="3">
              <a:schemeClr val="dk1"/>
            </a:lnRef>
            <a:fillRef idx="0">
              <a:schemeClr val="dk1"/>
            </a:fillRef>
            <a:effectRef idx="2">
              <a:schemeClr val="dk1"/>
            </a:effectRef>
            <a:fontRef idx="minor">
              <a:schemeClr val="tx1"/>
            </a:fontRef>
          </p:style>
        </p:cxnSp>
      </p:grpSp>
      <p:grpSp>
        <p:nvGrpSpPr>
          <p:cNvPr id="518" name="Group 517">
            <a:extLst>
              <a:ext uri="{FF2B5EF4-FFF2-40B4-BE49-F238E27FC236}">
                <a16:creationId xmlns:a16="http://schemas.microsoft.com/office/drawing/2014/main" id="{27BD28AA-B4BB-C4EF-9666-94E2B5161C74}"/>
              </a:ext>
            </a:extLst>
          </p:cNvPr>
          <p:cNvGrpSpPr/>
          <p:nvPr/>
        </p:nvGrpSpPr>
        <p:grpSpPr>
          <a:xfrm>
            <a:off x="-1" y="4803842"/>
            <a:ext cx="12192001" cy="228606"/>
            <a:chOff x="-1" y="4362999"/>
            <a:chExt cx="12192001" cy="228606"/>
          </a:xfrm>
        </p:grpSpPr>
        <p:grpSp>
          <p:nvGrpSpPr>
            <p:cNvPr id="236" name="Group 235">
              <a:extLst>
                <a:ext uri="{FF2B5EF4-FFF2-40B4-BE49-F238E27FC236}">
                  <a16:creationId xmlns:a16="http://schemas.microsoft.com/office/drawing/2014/main" id="{C6949A00-F38E-FA3E-6849-02DCD036B457}"/>
                </a:ext>
              </a:extLst>
            </p:cNvPr>
            <p:cNvGrpSpPr/>
            <p:nvPr/>
          </p:nvGrpSpPr>
          <p:grpSpPr>
            <a:xfrm>
              <a:off x="609606" y="4362999"/>
              <a:ext cx="5486400" cy="228606"/>
              <a:chOff x="609606" y="4366547"/>
              <a:chExt cx="10972788" cy="228606"/>
            </a:xfrm>
          </p:grpSpPr>
          <p:grpSp>
            <p:nvGrpSpPr>
              <p:cNvPr id="287" name="Group 286">
                <a:extLst>
                  <a:ext uri="{FF2B5EF4-FFF2-40B4-BE49-F238E27FC236}">
                    <a16:creationId xmlns:a16="http://schemas.microsoft.com/office/drawing/2014/main" id="{41E94C6F-F6A0-9F38-C8A3-6A2F79B4DB1B}"/>
                  </a:ext>
                </a:extLst>
              </p:cNvPr>
              <p:cNvGrpSpPr/>
              <p:nvPr/>
            </p:nvGrpSpPr>
            <p:grpSpPr>
              <a:xfrm>
                <a:off x="609606" y="4366550"/>
                <a:ext cx="2743199" cy="228603"/>
                <a:chOff x="1030929" y="2754403"/>
                <a:chExt cx="2743199" cy="228603"/>
              </a:xfrm>
            </p:grpSpPr>
            <p:grpSp>
              <p:nvGrpSpPr>
                <p:cNvPr id="814" name="Group 813">
                  <a:extLst>
                    <a:ext uri="{FF2B5EF4-FFF2-40B4-BE49-F238E27FC236}">
                      <a16:creationId xmlns:a16="http://schemas.microsoft.com/office/drawing/2014/main" id="{B3459845-9B0F-0300-AF51-1FFD2AE93C3C}"/>
                    </a:ext>
                  </a:extLst>
                </p:cNvPr>
                <p:cNvGrpSpPr/>
                <p:nvPr/>
              </p:nvGrpSpPr>
              <p:grpSpPr>
                <a:xfrm>
                  <a:off x="1030929" y="2754405"/>
                  <a:ext cx="914400" cy="228601"/>
                  <a:chOff x="5145742" y="3112995"/>
                  <a:chExt cx="914400" cy="228601"/>
                </a:xfrm>
              </p:grpSpPr>
              <p:cxnSp>
                <p:nvCxnSpPr>
                  <p:cNvPr id="825" name="Straight Connector 824">
                    <a:extLst>
                      <a:ext uri="{FF2B5EF4-FFF2-40B4-BE49-F238E27FC236}">
                        <a16:creationId xmlns:a16="http://schemas.microsoft.com/office/drawing/2014/main" id="{B351712D-A662-C5F3-591C-2E4F2659445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828" name="Straight Connector 827">
                    <a:extLst>
                      <a:ext uri="{FF2B5EF4-FFF2-40B4-BE49-F238E27FC236}">
                        <a16:creationId xmlns:a16="http://schemas.microsoft.com/office/drawing/2014/main" id="{300B98C9-7477-8A14-5F68-9968000B7717}"/>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29" name="Straight Connector 828">
                    <a:extLst>
                      <a:ext uri="{FF2B5EF4-FFF2-40B4-BE49-F238E27FC236}">
                        <a16:creationId xmlns:a16="http://schemas.microsoft.com/office/drawing/2014/main" id="{07F973CF-048F-335A-B305-8E2BAF47541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815" name="Group 814">
                  <a:extLst>
                    <a:ext uri="{FF2B5EF4-FFF2-40B4-BE49-F238E27FC236}">
                      <a16:creationId xmlns:a16="http://schemas.microsoft.com/office/drawing/2014/main" id="{DFEEEE85-7229-524C-27CB-B135FD52FC71}"/>
                    </a:ext>
                  </a:extLst>
                </p:cNvPr>
                <p:cNvGrpSpPr/>
                <p:nvPr/>
              </p:nvGrpSpPr>
              <p:grpSpPr>
                <a:xfrm>
                  <a:off x="2859728" y="2754403"/>
                  <a:ext cx="914400" cy="228601"/>
                  <a:chOff x="5145742" y="3112995"/>
                  <a:chExt cx="914400" cy="228601"/>
                </a:xfrm>
              </p:grpSpPr>
              <p:cxnSp>
                <p:nvCxnSpPr>
                  <p:cNvPr id="822" name="Straight Connector 821">
                    <a:extLst>
                      <a:ext uri="{FF2B5EF4-FFF2-40B4-BE49-F238E27FC236}">
                        <a16:creationId xmlns:a16="http://schemas.microsoft.com/office/drawing/2014/main" id="{825D4D7D-88E7-93E7-7F1F-AC5D6D3FDC7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823" name="Straight Connector 822">
                    <a:extLst>
                      <a:ext uri="{FF2B5EF4-FFF2-40B4-BE49-F238E27FC236}">
                        <a16:creationId xmlns:a16="http://schemas.microsoft.com/office/drawing/2014/main" id="{F27AAFB6-D203-CED2-9E67-1E78AAE5210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24" name="Straight Connector 823">
                    <a:extLst>
                      <a:ext uri="{FF2B5EF4-FFF2-40B4-BE49-F238E27FC236}">
                        <a16:creationId xmlns:a16="http://schemas.microsoft.com/office/drawing/2014/main" id="{D21C4CFA-5D34-4D7D-12CA-02BD71AB871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816" name="Group 815">
                  <a:extLst>
                    <a:ext uri="{FF2B5EF4-FFF2-40B4-BE49-F238E27FC236}">
                      <a16:creationId xmlns:a16="http://schemas.microsoft.com/office/drawing/2014/main" id="{B5E6B2B2-26B2-DDE6-0585-E61084DDFC06}"/>
                    </a:ext>
                  </a:extLst>
                </p:cNvPr>
                <p:cNvGrpSpPr/>
                <p:nvPr/>
              </p:nvGrpSpPr>
              <p:grpSpPr>
                <a:xfrm>
                  <a:off x="1945329" y="2754405"/>
                  <a:ext cx="914400" cy="228601"/>
                  <a:chOff x="5145742" y="3112995"/>
                  <a:chExt cx="914400" cy="228601"/>
                </a:xfrm>
              </p:grpSpPr>
              <p:cxnSp>
                <p:nvCxnSpPr>
                  <p:cNvPr id="817" name="Straight Connector 816">
                    <a:extLst>
                      <a:ext uri="{FF2B5EF4-FFF2-40B4-BE49-F238E27FC236}">
                        <a16:creationId xmlns:a16="http://schemas.microsoft.com/office/drawing/2014/main" id="{F810839F-3DA5-0D0B-1495-A22E7089DDD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818" name="Straight Connector 817">
                    <a:extLst>
                      <a:ext uri="{FF2B5EF4-FFF2-40B4-BE49-F238E27FC236}">
                        <a16:creationId xmlns:a16="http://schemas.microsoft.com/office/drawing/2014/main" id="{14A69079-56AB-89E7-CCB0-0BCF3CB0FB6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19" name="Straight Connector 818">
                    <a:extLst>
                      <a:ext uri="{FF2B5EF4-FFF2-40B4-BE49-F238E27FC236}">
                        <a16:creationId xmlns:a16="http://schemas.microsoft.com/office/drawing/2014/main" id="{394626AC-F1A4-3A23-ADC9-D868B93373D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88" name="Group 287">
                <a:extLst>
                  <a:ext uri="{FF2B5EF4-FFF2-40B4-BE49-F238E27FC236}">
                    <a16:creationId xmlns:a16="http://schemas.microsoft.com/office/drawing/2014/main" id="{24840760-507F-C08B-1BAC-C230DABD10E2}"/>
                  </a:ext>
                </a:extLst>
              </p:cNvPr>
              <p:cNvGrpSpPr/>
              <p:nvPr/>
            </p:nvGrpSpPr>
            <p:grpSpPr>
              <a:xfrm>
                <a:off x="3352803" y="4366549"/>
                <a:ext cx="2743199" cy="228603"/>
                <a:chOff x="1030929" y="2754403"/>
                <a:chExt cx="2743199" cy="228603"/>
              </a:xfrm>
            </p:grpSpPr>
            <p:grpSp>
              <p:nvGrpSpPr>
                <p:cNvPr id="775" name="Group 774">
                  <a:extLst>
                    <a:ext uri="{FF2B5EF4-FFF2-40B4-BE49-F238E27FC236}">
                      <a16:creationId xmlns:a16="http://schemas.microsoft.com/office/drawing/2014/main" id="{6DB62E47-76AA-CDDE-F144-DF2950894F5D}"/>
                    </a:ext>
                  </a:extLst>
                </p:cNvPr>
                <p:cNvGrpSpPr/>
                <p:nvPr/>
              </p:nvGrpSpPr>
              <p:grpSpPr>
                <a:xfrm>
                  <a:off x="1030929" y="2754405"/>
                  <a:ext cx="914400" cy="228601"/>
                  <a:chOff x="5145742" y="3112995"/>
                  <a:chExt cx="914400" cy="228601"/>
                </a:xfrm>
              </p:grpSpPr>
              <p:cxnSp>
                <p:nvCxnSpPr>
                  <p:cNvPr id="811" name="Straight Connector 810">
                    <a:extLst>
                      <a:ext uri="{FF2B5EF4-FFF2-40B4-BE49-F238E27FC236}">
                        <a16:creationId xmlns:a16="http://schemas.microsoft.com/office/drawing/2014/main" id="{4E39C23D-FFC1-8BF3-8ADC-07E21F07036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812" name="Straight Connector 811">
                    <a:extLst>
                      <a:ext uri="{FF2B5EF4-FFF2-40B4-BE49-F238E27FC236}">
                        <a16:creationId xmlns:a16="http://schemas.microsoft.com/office/drawing/2014/main" id="{E63B0AA3-8FC8-6E3B-8BB1-0373EEB89D0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13" name="Straight Connector 812">
                    <a:extLst>
                      <a:ext uri="{FF2B5EF4-FFF2-40B4-BE49-F238E27FC236}">
                        <a16:creationId xmlns:a16="http://schemas.microsoft.com/office/drawing/2014/main" id="{55B6C452-D274-1C31-54E2-74FE418D761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776" name="Group 775">
                  <a:extLst>
                    <a:ext uri="{FF2B5EF4-FFF2-40B4-BE49-F238E27FC236}">
                      <a16:creationId xmlns:a16="http://schemas.microsoft.com/office/drawing/2014/main" id="{3C70DC0C-9B3A-F3EE-8F04-BB62DF15A20C}"/>
                    </a:ext>
                  </a:extLst>
                </p:cNvPr>
                <p:cNvGrpSpPr/>
                <p:nvPr/>
              </p:nvGrpSpPr>
              <p:grpSpPr>
                <a:xfrm>
                  <a:off x="2859728" y="2754403"/>
                  <a:ext cx="914400" cy="228601"/>
                  <a:chOff x="5145742" y="3112995"/>
                  <a:chExt cx="914400" cy="228601"/>
                </a:xfrm>
              </p:grpSpPr>
              <p:cxnSp>
                <p:nvCxnSpPr>
                  <p:cNvPr id="808" name="Straight Connector 807">
                    <a:extLst>
                      <a:ext uri="{FF2B5EF4-FFF2-40B4-BE49-F238E27FC236}">
                        <a16:creationId xmlns:a16="http://schemas.microsoft.com/office/drawing/2014/main" id="{8ED179FD-E9D7-1636-7FD0-5F7F1FF9510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809" name="Straight Connector 808">
                    <a:extLst>
                      <a:ext uri="{FF2B5EF4-FFF2-40B4-BE49-F238E27FC236}">
                        <a16:creationId xmlns:a16="http://schemas.microsoft.com/office/drawing/2014/main" id="{399E4059-02CA-0AA8-D716-7B7736F7D3C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10" name="Straight Connector 809">
                    <a:extLst>
                      <a:ext uri="{FF2B5EF4-FFF2-40B4-BE49-F238E27FC236}">
                        <a16:creationId xmlns:a16="http://schemas.microsoft.com/office/drawing/2014/main" id="{8E7BCF83-6652-1048-5821-AF934092C220}"/>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777" name="Group 776">
                  <a:extLst>
                    <a:ext uri="{FF2B5EF4-FFF2-40B4-BE49-F238E27FC236}">
                      <a16:creationId xmlns:a16="http://schemas.microsoft.com/office/drawing/2014/main" id="{FA6C81D1-4DEB-0ADB-F23B-35329CB24749}"/>
                    </a:ext>
                  </a:extLst>
                </p:cNvPr>
                <p:cNvGrpSpPr/>
                <p:nvPr/>
              </p:nvGrpSpPr>
              <p:grpSpPr>
                <a:xfrm>
                  <a:off x="1945329" y="2754405"/>
                  <a:ext cx="914400" cy="228601"/>
                  <a:chOff x="5145742" y="3112995"/>
                  <a:chExt cx="914400" cy="228601"/>
                </a:xfrm>
              </p:grpSpPr>
              <p:cxnSp>
                <p:nvCxnSpPr>
                  <p:cNvPr id="778" name="Straight Connector 777">
                    <a:extLst>
                      <a:ext uri="{FF2B5EF4-FFF2-40B4-BE49-F238E27FC236}">
                        <a16:creationId xmlns:a16="http://schemas.microsoft.com/office/drawing/2014/main" id="{C4DAF1B0-7390-4F74-FCA5-12790143F85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779" name="Straight Connector 778">
                    <a:extLst>
                      <a:ext uri="{FF2B5EF4-FFF2-40B4-BE49-F238E27FC236}">
                        <a16:creationId xmlns:a16="http://schemas.microsoft.com/office/drawing/2014/main" id="{DF3D3D56-62BB-3FB5-B8CE-4F5585E04A9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07" name="Straight Connector 806">
                    <a:extLst>
                      <a:ext uri="{FF2B5EF4-FFF2-40B4-BE49-F238E27FC236}">
                        <a16:creationId xmlns:a16="http://schemas.microsoft.com/office/drawing/2014/main" id="{47C0233C-0E77-F5E7-0CA4-269C49F67E41}"/>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89" name="Group 288">
                <a:extLst>
                  <a:ext uri="{FF2B5EF4-FFF2-40B4-BE49-F238E27FC236}">
                    <a16:creationId xmlns:a16="http://schemas.microsoft.com/office/drawing/2014/main" id="{766791BB-95F9-1F1F-8B6D-D32592934FA3}"/>
                  </a:ext>
                </a:extLst>
              </p:cNvPr>
              <p:cNvGrpSpPr/>
              <p:nvPr/>
            </p:nvGrpSpPr>
            <p:grpSpPr>
              <a:xfrm>
                <a:off x="6095998" y="4366548"/>
                <a:ext cx="2743199" cy="228603"/>
                <a:chOff x="1030929" y="2754403"/>
                <a:chExt cx="2743199" cy="228603"/>
              </a:xfrm>
            </p:grpSpPr>
            <p:grpSp>
              <p:nvGrpSpPr>
                <p:cNvPr id="313" name="Group 312">
                  <a:extLst>
                    <a:ext uri="{FF2B5EF4-FFF2-40B4-BE49-F238E27FC236}">
                      <a16:creationId xmlns:a16="http://schemas.microsoft.com/office/drawing/2014/main" id="{0D3A21C7-914F-1C94-C96E-5B60829BE975}"/>
                    </a:ext>
                  </a:extLst>
                </p:cNvPr>
                <p:cNvGrpSpPr/>
                <p:nvPr/>
              </p:nvGrpSpPr>
              <p:grpSpPr>
                <a:xfrm>
                  <a:off x="1030929" y="2754405"/>
                  <a:ext cx="914400" cy="228601"/>
                  <a:chOff x="5145742" y="3112995"/>
                  <a:chExt cx="914400" cy="228601"/>
                </a:xfrm>
              </p:grpSpPr>
              <p:cxnSp>
                <p:nvCxnSpPr>
                  <p:cNvPr id="772" name="Straight Connector 771">
                    <a:extLst>
                      <a:ext uri="{FF2B5EF4-FFF2-40B4-BE49-F238E27FC236}">
                        <a16:creationId xmlns:a16="http://schemas.microsoft.com/office/drawing/2014/main" id="{9F7FB2A0-C64F-D26D-54A4-16459FE802DE}"/>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773" name="Straight Connector 772">
                    <a:extLst>
                      <a:ext uri="{FF2B5EF4-FFF2-40B4-BE49-F238E27FC236}">
                        <a16:creationId xmlns:a16="http://schemas.microsoft.com/office/drawing/2014/main" id="{BF3BA8E7-1179-D7E3-B5DF-14F83F1393C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774" name="Straight Connector 773">
                    <a:extLst>
                      <a:ext uri="{FF2B5EF4-FFF2-40B4-BE49-F238E27FC236}">
                        <a16:creationId xmlns:a16="http://schemas.microsoft.com/office/drawing/2014/main" id="{601ADC16-42D4-3D71-5D76-336DCC9172A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314" name="Group 313">
                  <a:extLst>
                    <a:ext uri="{FF2B5EF4-FFF2-40B4-BE49-F238E27FC236}">
                      <a16:creationId xmlns:a16="http://schemas.microsoft.com/office/drawing/2014/main" id="{CEF25D07-B1C2-7730-C58A-703C49A7A3BF}"/>
                    </a:ext>
                  </a:extLst>
                </p:cNvPr>
                <p:cNvGrpSpPr/>
                <p:nvPr/>
              </p:nvGrpSpPr>
              <p:grpSpPr>
                <a:xfrm>
                  <a:off x="2859728" y="2754403"/>
                  <a:ext cx="914400" cy="228601"/>
                  <a:chOff x="5145742" y="3112995"/>
                  <a:chExt cx="914400" cy="228601"/>
                </a:xfrm>
              </p:grpSpPr>
              <p:cxnSp>
                <p:nvCxnSpPr>
                  <p:cNvPr id="769" name="Straight Connector 768">
                    <a:extLst>
                      <a:ext uri="{FF2B5EF4-FFF2-40B4-BE49-F238E27FC236}">
                        <a16:creationId xmlns:a16="http://schemas.microsoft.com/office/drawing/2014/main" id="{9F53C8D1-439C-6160-4FEE-F7082D8284B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770" name="Straight Connector 769">
                    <a:extLst>
                      <a:ext uri="{FF2B5EF4-FFF2-40B4-BE49-F238E27FC236}">
                        <a16:creationId xmlns:a16="http://schemas.microsoft.com/office/drawing/2014/main" id="{EFBC60E9-C23B-AC5D-DD08-E1CA69F99074}"/>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771" name="Straight Connector 770">
                    <a:extLst>
                      <a:ext uri="{FF2B5EF4-FFF2-40B4-BE49-F238E27FC236}">
                        <a16:creationId xmlns:a16="http://schemas.microsoft.com/office/drawing/2014/main" id="{1D91329E-6CD8-D70D-EC33-2FC0B421E73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317" name="Group 316">
                  <a:extLst>
                    <a:ext uri="{FF2B5EF4-FFF2-40B4-BE49-F238E27FC236}">
                      <a16:creationId xmlns:a16="http://schemas.microsoft.com/office/drawing/2014/main" id="{6C8AABB0-BACA-392B-FE7F-208417B769C2}"/>
                    </a:ext>
                  </a:extLst>
                </p:cNvPr>
                <p:cNvGrpSpPr/>
                <p:nvPr/>
              </p:nvGrpSpPr>
              <p:grpSpPr>
                <a:xfrm>
                  <a:off x="1945329" y="2754405"/>
                  <a:ext cx="914400" cy="228601"/>
                  <a:chOff x="5145742" y="3112995"/>
                  <a:chExt cx="914400" cy="228601"/>
                </a:xfrm>
              </p:grpSpPr>
              <p:cxnSp>
                <p:nvCxnSpPr>
                  <p:cNvPr id="318" name="Straight Connector 317">
                    <a:extLst>
                      <a:ext uri="{FF2B5EF4-FFF2-40B4-BE49-F238E27FC236}">
                        <a16:creationId xmlns:a16="http://schemas.microsoft.com/office/drawing/2014/main" id="{3A1E1967-8E16-E8C7-39F8-584A9A379D1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319" name="Straight Connector 318">
                    <a:extLst>
                      <a:ext uri="{FF2B5EF4-FFF2-40B4-BE49-F238E27FC236}">
                        <a16:creationId xmlns:a16="http://schemas.microsoft.com/office/drawing/2014/main" id="{BE27FF3F-66F6-2D0B-D52B-52A0094585D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768" name="Straight Connector 767">
                    <a:extLst>
                      <a:ext uri="{FF2B5EF4-FFF2-40B4-BE49-F238E27FC236}">
                        <a16:creationId xmlns:a16="http://schemas.microsoft.com/office/drawing/2014/main" id="{6DDD6A98-C560-B466-4505-4D4CB82A8A8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90" name="Group 289">
                <a:extLst>
                  <a:ext uri="{FF2B5EF4-FFF2-40B4-BE49-F238E27FC236}">
                    <a16:creationId xmlns:a16="http://schemas.microsoft.com/office/drawing/2014/main" id="{41F69EC8-7E59-4504-D5BD-E3E24F6EFDF3}"/>
                  </a:ext>
                </a:extLst>
              </p:cNvPr>
              <p:cNvGrpSpPr/>
              <p:nvPr/>
            </p:nvGrpSpPr>
            <p:grpSpPr>
              <a:xfrm>
                <a:off x="8839195" y="4366547"/>
                <a:ext cx="2743199" cy="228603"/>
                <a:chOff x="1030929" y="2754403"/>
                <a:chExt cx="2743199" cy="228603"/>
              </a:xfrm>
            </p:grpSpPr>
            <p:grpSp>
              <p:nvGrpSpPr>
                <p:cNvPr id="292" name="Group 291">
                  <a:extLst>
                    <a:ext uri="{FF2B5EF4-FFF2-40B4-BE49-F238E27FC236}">
                      <a16:creationId xmlns:a16="http://schemas.microsoft.com/office/drawing/2014/main" id="{17DC302D-6276-4FAC-FC02-384444840469}"/>
                    </a:ext>
                  </a:extLst>
                </p:cNvPr>
                <p:cNvGrpSpPr/>
                <p:nvPr/>
              </p:nvGrpSpPr>
              <p:grpSpPr>
                <a:xfrm>
                  <a:off x="1030929" y="2754405"/>
                  <a:ext cx="914400" cy="228601"/>
                  <a:chOff x="5145742" y="3112995"/>
                  <a:chExt cx="914400" cy="228601"/>
                </a:xfrm>
              </p:grpSpPr>
              <p:cxnSp>
                <p:nvCxnSpPr>
                  <p:cNvPr id="308" name="Straight Connector 307">
                    <a:extLst>
                      <a:ext uri="{FF2B5EF4-FFF2-40B4-BE49-F238E27FC236}">
                        <a16:creationId xmlns:a16="http://schemas.microsoft.com/office/drawing/2014/main" id="{D073EFF6-3595-476F-DA39-C106AD82526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309" name="Straight Connector 308">
                    <a:extLst>
                      <a:ext uri="{FF2B5EF4-FFF2-40B4-BE49-F238E27FC236}">
                        <a16:creationId xmlns:a16="http://schemas.microsoft.com/office/drawing/2014/main" id="{79BDB833-855A-06DB-5B48-D148927A3977}"/>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312" name="Straight Connector 311">
                    <a:extLst>
                      <a:ext uri="{FF2B5EF4-FFF2-40B4-BE49-F238E27FC236}">
                        <a16:creationId xmlns:a16="http://schemas.microsoft.com/office/drawing/2014/main" id="{B72F39A0-315B-88C8-C701-11C6B95B0AF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93" name="Group 292">
                  <a:extLst>
                    <a:ext uri="{FF2B5EF4-FFF2-40B4-BE49-F238E27FC236}">
                      <a16:creationId xmlns:a16="http://schemas.microsoft.com/office/drawing/2014/main" id="{1E00F731-D6EF-E54F-8211-98FD2C3C9503}"/>
                    </a:ext>
                  </a:extLst>
                </p:cNvPr>
                <p:cNvGrpSpPr/>
                <p:nvPr/>
              </p:nvGrpSpPr>
              <p:grpSpPr>
                <a:xfrm>
                  <a:off x="2859728" y="2754403"/>
                  <a:ext cx="914400" cy="228601"/>
                  <a:chOff x="5145742" y="3112995"/>
                  <a:chExt cx="914400" cy="228601"/>
                </a:xfrm>
              </p:grpSpPr>
              <p:cxnSp>
                <p:nvCxnSpPr>
                  <p:cNvPr id="302" name="Straight Connector 301">
                    <a:extLst>
                      <a:ext uri="{FF2B5EF4-FFF2-40B4-BE49-F238E27FC236}">
                        <a16:creationId xmlns:a16="http://schemas.microsoft.com/office/drawing/2014/main" id="{9D1E5AA5-7236-4E58-E984-27E49EE942E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304" name="Straight Connector 303">
                    <a:extLst>
                      <a:ext uri="{FF2B5EF4-FFF2-40B4-BE49-F238E27FC236}">
                        <a16:creationId xmlns:a16="http://schemas.microsoft.com/office/drawing/2014/main" id="{572D6D68-AC43-F8C4-7C3D-653382464B5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306" name="Straight Connector 305">
                    <a:extLst>
                      <a:ext uri="{FF2B5EF4-FFF2-40B4-BE49-F238E27FC236}">
                        <a16:creationId xmlns:a16="http://schemas.microsoft.com/office/drawing/2014/main" id="{597C7B35-5AE7-09F1-1CB8-0D4974C1FD5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95" name="Group 294">
                  <a:extLst>
                    <a:ext uri="{FF2B5EF4-FFF2-40B4-BE49-F238E27FC236}">
                      <a16:creationId xmlns:a16="http://schemas.microsoft.com/office/drawing/2014/main" id="{768D3065-B278-24F3-38C6-E5E0A5FD3F32}"/>
                    </a:ext>
                  </a:extLst>
                </p:cNvPr>
                <p:cNvGrpSpPr/>
                <p:nvPr/>
              </p:nvGrpSpPr>
              <p:grpSpPr>
                <a:xfrm>
                  <a:off x="1945329" y="2754405"/>
                  <a:ext cx="914400" cy="228601"/>
                  <a:chOff x="5145742" y="3112995"/>
                  <a:chExt cx="914400" cy="228601"/>
                </a:xfrm>
              </p:grpSpPr>
              <p:cxnSp>
                <p:nvCxnSpPr>
                  <p:cNvPr id="296" name="Straight Connector 295">
                    <a:extLst>
                      <a:ext uri="{FF2B5EF4-FFF2-40B4-BE49-F238E27FC236}">
                        <a16:creationId xmlns:a16="http://schemas.microsoft.com/office/drawing/2014/main" id="{1017C037-A6D6-4C31-F11B-7A48EA1980E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98" name="Straight Connector 297">
                    <a:extLst>
                      <a:ext uri="{FF2B5EF4-FFF2-40B4-BE49-F238E27FC236}">
                        <a16:creationId xmlns:a16="http://schemas.microsoft.com/office/drawing/2014/main" id="{65623BD1-A89D-31C5-94BA-6538188EF8E7}"/>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301" name="Straight Connector 300">
                    <a:extLst>
                      <a:ext uri="{FF2B5EF4-FFF2-40B4-BE49-F238E27FC236}">
                        <a16:creationId xmlns:a16="http://schemas.microsoft.com/office/drawing/2014/main" id="{000BE5C7-6576-C7C2-1826-911E3C151FB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grpSp>
          <p:nvGrpSpPr>
            <p:cNvPr id="237" name="Group 236">
              <a:extLst>
                <a:ext uri="{FF2B5EF4-FFF2-40B4-BE49-F238E27FC236}">
                  <a16:creationId xmlns:a16="http://schemas.microsoft.com/office/drawing/2014/main" id="{7A39C662-C178-83A0-88A3-B004C37B4BDE}"/>
                </a:ext>
              </a:extLst>
            </p:cNvPr>
            <p:cNvGrpSpPr/>
            <p:nvPr/>
          </p:nvGrpSpPr>
          <p:grpSpPr>
            <a:xfrm>
              <a:off x="6088935" y="4362999"/>
              <a:ext cx="5486400" cy="228606"/>
              <a:chOff x="609606" y="4366547"/>
              <a:chExt cx="10972788" cy="228606"/>
            </a:xfrm>
          </p:grpSpPr>
          <p:grpSp>
            <p:nvGrpSpPr>
              <p:cNvPr id="240" name="Group 239">
                <a:extLst>
                  <a:ext uri="{FF2B5EF4-FFF2-40B4-BE49-F238E27FC236}">
                    <a16:creationId xmlns:a16="http://schemas.microsoft.com/office/drawing/2014/main" id="{62EF17D3-3D70-F068-533F-0B37B4941897}"/>
                  </a:ext>
                </a:extLst>
              </p:cNvPr>
              <p:cNvGrpSpPr/>
              <p:nvPr/>
            </p:nvGrpSpPr>
            <p:grpSpPr>
              <a:xfrm>
                <a:off x="609606" y="4366550"/>
                <a:ext cx="2743199" cy="228603"/>
                <a:chOff x="1030929" y="2754403"/>
                <a:chExt cx="2743199" cy="228603"/>
              </a:xfrm>
            </p:grpSpPr>
            <p:grpSp>
              <p:nvGrpSpPr>
                <p:cNvPr id="275" name="Group 274">
                  <a:extLst>
                    <a:ext uri="{FF2B5EF4-FFF2-40B4-BE49-F238E27FC236}">
                      <a16:creationId xmlns:a16="http://schemas.microsoft.com/office/drawing/2014/main" id="{7CF7C640-D911-E437-B234-E690A4EE3C3F}"/>
                    </a:ext>
                  </a:extLst>
                </p:cNvPr>
                <p:cNvGrpSpPr/>
                <p:nvPr/>
              </p:nvGrpSpPr>
              <p:grpSpPr>
                <a:xfrm>
                  <a:off x="1030929" y="2754405"/>
                  <a:ext cx="914400" cy="228601"/>
                  <a:chOff x="5145742" y="3112995"/>
                  <a:chExt cx="914400" cy="228601"/>
                </a:xfrm>
              </p:grpSpPr>
              <p:cxnSp>
                <p:nvCxnSpPr>
                  <p:cNvPr id="284" name="Straight Connector 283">
                    <a:extLst>
                      <a:ext uri="{FF2B5EF4-FFF2-40B4-BE49-F238E27FC236}">
                        <a16:creationId xmlns:a16="http://schemas.microsoft.com/office/drawing/2014/main" id="{B2CDE97A-C22F-3328-9FAE-F48E463042F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85" name="Straight Connector 284">
                    <a:extLst>
                      <a:ext uri="{FF2B5EF4-FFF2-40B4-BE49-F238E27FC236}">
                        <a16:creationId xmlns:a16="http://schemas.microsoft.com/office/drawing/2014/main" id="{0CC9D4A9-DBC8-C800-D49A-6D127DCF729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86" name="Straight Connector 285">
                    <a:extLst>
                      <a:ext uri="{FF2B5EF4-FFF2-40B4-BE49-F238E27FC236}">
                        <a16:creationId xmlns:a16="http://schemas.microsoft.com/office/drawing/2014/main" id="{BFAD7E4B-D13B-3FBF-90C2-6B65E1E2BD4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76" name="Group 275">
                  <a:extLst>
                    <a:ext uri="{FF2B5EF4-FFF2-40B4-BE49-F238E27FC236}">
                      <a16:creationId xmlns:a16="http://schemas.microsoft.com/office/drawing/2014/main" id="{1736EB54-11E6-5777-4C40-6CF22B52CEBE}"/>
                    </a:ext>
                  </a:extLst>
                </p:cNvPr>
                <p:cNvGrpSpPr/>
                <p:nvPr/>
              </p:nvGrpSpPr>
              <p:grpSpPr>
                <a:xfrm>
                  <a:off x="2859728" y="2754403"/>
                  <a:ext cx="914400" cy="228601"/>
                  <a:chOff x="5145742" y="3112995"/>
                  <a:chExt cx="914400" cy="228601"/>
                </a:xfrm>
              </p:grpSpPr>
              <p:cxnSp>
                <p:nvCxnSpPr>
                  <p:cNvPr id="281" name="Straight Connector 280">
                    <a:extLst>
                      <a:ext uri="{FF2B5EF4-FFF2-40B4-BE49-F238E27FC236}">
                        <a16:creationId xmlns:a16="http://schemas.microsoft.com/office/drawing/2014/main" id="{405C5F38-C647-09B4-D334-09082A4C94C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82" name="Straight Connector 281">
                    <a:extLst>
                      <a:ext uri="{FF2B5EF4-FFF2-40B4-BE49-F238E27FC236}">
                        <a16:creationId xmlns:a16="http://schemas.microsoft.com/office/drawing/2014/main" id="{EE90DFD5-2590-B157-BE11-0FDC1BE7435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83" name="Straight Connector 282">
                    <a:extLst>
                      <a:ext uri="{FF2B5EF4-FFF2-40B4-BE49-F238E27FC236}">
                        <a16:creationId xmlns:a16="http://schemas.microsoft.com/office/drawing/2014/main" id="{88CDE263-F446-C0D3-1D73-2BFCCD3AD51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77" name="Group 276">
                  <a:extLst>
                    <a:ext uri="{FF2B5EF4-FFF2-40B4-BE49-F238E27FC236}">
                      <a16:creationId xmlns:a16="http://schemas.microsoft.com/office/drawing/2014/main" id="{F7B29924-29C1-570C-50EF-1960FC67F0C4}"/>
                    </a:ext>
                  </a:extLst>
                </p:cNvPr>
                <p:cNvGrpSpPr/>
                <p:nvPr/>
              </p:nvGrpSpPr>
              <p:grpSpPr>
                <a:xfrm>
                  <a:off x="1945329" y="2754405"/>
                  <a:ext cx="914400" cy="228601"/>
                  <a:chOff x="5145742" y="3112995"/>
                  <a:chExt cx="914400" cy="228601"/>
                </a:xfrm>
              </p:grpSpPr>
              <p:cxnSp>
                <p:nvCxnSpPr>
                  <p:cNvPr id="278" name="Straight Connector 277">
                    <a:extLst>
                      <a:ext uri="{FF2B5EF4-FFF2-40B4-BE49-F238E27FC236}">
                        <a16:creationId xmlns:a16="http://schemas.microsoft.com/office/drawing/2014/main" id="{445EBFED-11AE-E6EF-5029-BDDF29DBFCB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79" name="Straight Connector 278">
                    <a:extLst>
                      <a:ext uri="{FF2B5EF4-FFF2-40B4-BE49-F238E27FC236}">
                        <a16:creationId xmlns:a16="http://schemas.microsoft.com/office/drawing/2014/main" id="{999D387E-629A-0A0E-6259-2ED7C8FA7C1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80" name="Straight Connector 279">
                    <a:extLst>
                      <a:ext uri="{FF2B5EF4-FFF2-40B4-BE49-F238E27FC236}">
                        <a16:creationId xmlns:a16="http://schemas.microsoft.com/office/drawing/2014/main" id="{F2883C31-1C8C-F439-2ABB-77CE892D90E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41" name="Group 240">
                <a:extLst>
                  <a:ext uri="{FF2B5EF4-FFF2-40B4-BE49-F238E27FC236}">
                    <a16:creationId xmlns:a16="http://schemas.microsoft.com/office/drawing/2014/main" id="{11B284E0-371A-1395-32EA-CB1B90F2B023}"/>
                  </a:ext>
                </a:extLst>
              </p:cNvPr>
              <p:cNvGrpSpPr/>
              <p:nvPr/>
            </p:nvGrpSpPr>
            <p:grpSpPr>
              <a:xfrm>
                <a:off x="3352803" y="4366549"/>
                <a:ext cx="2743199" cy="228603"/>
                <a:chOff x="1030929" y="2754403"/>
                <a:chExt cx="2743199" cy="228603"/>
              </a:xfrm>
            </p:grpSpPr>
            <p:grpSp>
              <p:nvGrpSpPr>
                <p:cNvPr id="263" name="Group 262">
                  <a:extLst>
                    <a:ext uri="{FF2B5EF4-FFF2-40B4-BE49-F238E27FC236}">
                      <a16:creationId xmlns:a16="http://schemas.microsoft.com/office/drawing/2014/main" id="{A77996CF-236E-29E8-8F76-EF7A1F95684D}"/>
                    </a:ext>
                  </a:extLst>
                </p:cNvPr>
                <p:cNvGrpSpPr/>
                <p:nvPr/>
              </p:nvGrpSpPr>
              <p:grpSpPr>
                <a:xfrm>
                  <a:off x="1030929" y="2754405"/>
                  <a:ext cx="914400" cy="228601"/>
                  <a:chOff x="5145742" y="3112995"/>
                  <a:chExt cx="914400" cy="228601"/>
                </a:xfrm>
              </p:grpSpPr>
              <p:cxnSp>
                <p:nvCxnSpPr>
                  <p:cNvPr id="272" name="Straight Connector 271">
                    <a:extLst>
                      <a:ext uri="{FF2B5EF4-FFF2-40B4-BE49-F238E27FC236}">
                        <a16:creationId xmlns:a16="http://schemas.microsoft.com/office/drawing/2014/main" id="{7009A3B5-F1EB-083A-0B61-F33FF628951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73" name="Straight Connector 272">
                    <a:extLst>
                      <a:ext uri="{FF2B5EF4-FFF2-40B4-BE49-F238E27FC236}">
                        <a16:creationId xmlns:a16="http://schemas.microsoft.com/office/drawing/2014/main" id="{C545670C-1779-2018-4BD3-E2D6924F8E07}"/>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74" name="Straight Connector 273">
                    <a:extLst>
                      <a:ext uri="{FF2B5EF4-FFF2-40B4-BE49-F238E27FC236}">
                        <a16:creationId xmlns:a16="http://schemas.microsoft.com/office/drawing/2014/main" id="{B57E58E2-2033-7452-9077-041D9AAE47E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64" name="Group 263">
                  <a:extLst>
                    <a:ext uri="{FF2B5EF4-FFF2-40B4-BE49-F238E27FC236}">
                      <a16:creationId xmlns:a16="http://schemas.microsoft.com/office/drawing/2014/main" id="{D4F38CCE-4420-609F-6AA1-EC26CBB7ABF8}"/>
                    </a:ext>
                  </a:extLst>
                </p:cNvPr>
                <p:cNvGrpSpPr/>
                <p:nvPr/>
              </p:nvGrpSpPr>
              <p:grpSpPr>
                <a:xfrm>
                  <a:off x="2859728" y="2754403"/>
                  <a:ext cx="914400" cy="228601"/>
                  <a:chOff x="5145742" y="3112995"/>
                  <a:chExt cx="914400" cy="228601"/>
                </a:xfrm>
              </p:grpSpPr>
              <p:cxnSp>
                <p:nvCxnSpPr>
                  <p:cNvPr id="269" name="Straight Connector 268">
                    <a:extLst>
                      <a:ext uri="{FF2B5EF4-FFF2-40B4-BE49-F238E27FC236}">
                        <a16:creationId xmlns:a16="http://schemas.microsoft.com/office/drawing/2014/main" id="{7AEB7784-E31F-30BB-6D17-A2EDE138818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70" name="Straight Connector 269">
                    <a:extLst>
                      <a:ext uri="{FF2B5EF4-FFF2-40B4-BE49-F238E27FC236}">
                        <a16:creationId xmlns:a16="http://schemas.microsoft.com/office/drawing/2014/main" id="{12D0211F-EE02-EBE3-7C0A-71FFD7C0923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71" name="Straight Connector 270">
                    <a:extLst>
                      <a:ext uri="{FF2B5EF4-FFF2-40B4-BE49-F238E27FC236}">
                        <a16:creationId xmlns:a16="http://schemas.microsoft.com/office/drawing/2014/main" id="{55C0AA76-551B-058F-54B5-ACFB10866AE0}"/>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65" name="Group 264">
                  <a:extLst>
                    <a:ext uri="{FF2B5EF4-FFF2-40B4-BE49-F238E27FC236}">
                      <a16:creationId xmlns:a16="http://schemas.microsoft.com/office/drawing/2014/main" id="{B32D8C15-E666-79C8-41C0-9C3CA40D4E4F}"/>
                    </a:ext>
                  </a:extLst>
                </p:cNvPr>
                <p:cNvGrpSpPr/>
                <p:nvPr/>
              </p:nvGrpSpPr>
              <p:grpSpPr>
                <a:xfrm>
                  <a:off x="1945329" y="2754405"/>
                  <a:ext cx="914400" cy="228601"/>
                  <a:chOff x="5145742" y="3112995"/>
                  <a:chExt cx="914400" cy="228601"/>
                </a:xfrm>
              </p:grpSpPr>
              <p:cxnSp>
                <p:nvCxnSpPr>
                  <p:cNvPr id="266" name="Straight Connector 265">
                    <a:extLst>
                      <a:ext uri="{FF2B5EF4-FFF2-40B4-BE49-F238E27FC236}">
                        <a16:creationId xmlns:a16="http://schemas.microsoft.com/office/drawing/2014/main" id="{9D338990-9C1F-429A-7E77-8DACD5C624A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67" name="Straight Connector 266">
                    <a:extLst>
                      <a:ext uri="{FF2B5EF4-FFF2-40B4-BE49-F238E27FC236}">
                        <a16:creationId xmlns:a16="http://schemas.microsoft.com/office/drawing/2014/main" id="{C7AA0FE0-F311-8D6E-F417-EF65714C502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68" name="Straight Connector 267">
                    <a:extLst>
                      <a:ext uri="{FF2B5EF4-FFF2-40B4-BE49-F238E27FC236}">
                        <a16:creationId xmlns:a16="http://schemas.microsoft.com/office/drawing/2014/main" id="{A8134426-C2DB-695C-8081-D647230B12C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42" name="Group 241">
                <a:extLst>
                  <a:ext uri="{FF2B5EF4-FFF2-40B4-BE49-F238E27FC236}">
                    <a16:creationId xmlns:a16="http://schemas.microsoft.com/office/drawing/2014/main" id="{8499819D-8260-1A20-1A40-4B30198677CE}"/>
                  </a:ext>
                </a:extLst>
              </p:cNvPr>
              <p:cNvGrpSpPr/>
              <p:nvPr/>
            </p:nvGrpSpPr>
            <p:grpSpPr>
              <a:xfrm>
                <a:off x="6095998" y="4366548"/>
                <a:ext cx="2743199" cy="228603"/>
                <a:chOff x="1030929" y="2754403"/>
                <a:chExt cx="2743199" cy="228603"/>
              </a:xfrm>
            </p:grpSpPr>
            <p:grpSp>
              <p:nvGrpSpPr>
                <p:cNvPr id="696" name="Group 695">
                  <a:extLst>
                    <a:ext uri="{FF2B5EF4-FFF2-40B4-BE49-F238E27FC236}">
                      <a16:creationId xmlns:a16="http://schemas.microsoft.com/office/drawing/2014/main" id="{402113BB-FE76-53F2-E9B6-3026C973AB18}"/>
                    </a:ext>
                  </a:extLst>
                </p:cNvPr>
                <p:cNvGrpSpPr/>
                <p:nvPr/>
              </p:nvGrpSpPr>
              <p:grpSpPr>
                <a:xfrm>
                  <a:off x="1030929" y="2754405"/>
                  <a:ext cx="914400" cy="228601"/>
                  <a:chOff x="5145742" y="3112995"/>
                  <a:chExt cx="914400" cy="228601"/>
                </a:xfrm>
              </p:grpSpPr>
              <p:cxnSp>
                <p:nvCxnSpPr>
                  <p:cNvPr id="260" name="Straight Connector 259">
                    <a:extLst>
                      <a:ext uri="{FF2B5EF4-FFF2-40B4-BE49-F238E27FC236}">
                        <a16:creationId xmlns:a16="http://schemas.microsoft.com/office/drawing/2014/main" id="{02AB0BD2-C5CA-C6C2-6C72-64AD0B94C53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61" name="Straight Connector 260">
                    <a:extLst>
                      <a:ext uri="{FF2B5EF4-FFF2-40B4-BE49-F238E27FC236}">
                        <a16:creationId xmlns:a16="http://schemas.microsoft.com/office/drawing/2014/main" id="{D0616490-E5DE-8918-41D5-76EC6C9E7A6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62" name="Straight Connector 261">
                    <a:extLst>
                      <a:ext uri="{FF2B5EF4-FFF2-40B4-BE49-F238E27FC236}">
                        <a16:creationId xmlns:a16="http://schemas.microsoft.com/office/drawing/2014/main" id="{FCD2E29B-2C4B-30B5-C0C4-7336EF83F1C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98" name="Group 697">
                  <a:extLst>
                    <a:ext uri="{FF2B5EF4-FFF2-40B4-BE49-F238E27FC236}">
                      <a16:creationId xmlns:a16="http://schemas.microsoft.com/office/drawing/2014/main" id="{26D9634A-DA54-5F4D-8F02-B7B36B3075B3}"/>
                    </a:ext>
                  </a:extLst>
                </p:cNvPr>
                <p:cNvGrpSpPr/>
                <p:nvPr/>
              </p:nvGrpSpPr>
              <p:grpSpPr>
                <a:xfrm>
                  <a:off x="2859728" y="2754403"/>
                  <a:ext cx="914400" cy="228601"/>
                  <a:chOff x="5145742" y="3112995"/>
                  <a:chExt cx="914400" cy="228601"/>
                </a:xfrm>
              </p:grpSpPr>
              <p:cxnSp>
                <p:nvCxnSpPr>
                  <p:cNvPr id="257" name="Straight Connector 256">
                    <a:extLst>
                      <a:ext uri="{FF2B5EF4-FFF2-40B4-BE49-F238E27FC236}">
                        <a16:creationId xmlns:a16="http://schemas.microsoft.com/office/drawing/2014/main" id="{A19C931F-E3D5-3F2B-7B0D-002CE77464A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58" name="Straight Connector 257">
                    <a:extLst>
                      <a:ext uri="{FF2B5EF4-FFF2-40B4-BE49-F238E27FC236}">
                        <a16:creationId xmlns:a16="http://schemas.microsoft.com/office/drawing/2014/main" id="{B629E7BD-857D-4EB9-208A-F042943B6E4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59" name="Straight Connector 258">
                    <a:extLst>
                      <a:ext uri="{FF2B5EF4-FFF2-40B4-BE49-F238E27FC236}">
                        <a16:creationId xmlns:a16="http://schemas.microsoft.com/office/drawing/2014/main" id="{DA7F47C4-E592-B389-64D3-B625CF24750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99" name="Group 698">
                  <a:extLst>
                    <a:ext uri="{FF2B5EF4-FFF2-40B4-BE49-F238E27FC236}">
                      <a16:creationId xmlns:a16="http://schemas.microsoft.com/office/drawing/2014/main" id="{ED0F495F-7296-693F-0FFB-40FC8666FFBA}"/>
                    </a:ext>
                  </a:extLst>
                </p:cNvPr>
                <p:cNvGrpSpPr/>
                <p:nvPr/>
              </p:nvGrpSpPr>
              <p:grpSpPr>
                <a:xfrm>
                  <a:off x="1945329" y="2754405"/>
                  <a:ext cx="914400" cy="228601"/>
                  <a:chOff x="5145742" y="3112995"/>
                  <a:chExt cx="914400" cy="228601"/>
                </a:xfrm>
              </p:grpSpPr>
              <p:cxnSp>
                <p:nvCxnSpPr>
                  <p:cNvPr id="701" name="Straight Connector 700">
                    <a:extLst>
                      <a:ext uri="{FF2B5EF4-FFF2-40B4-BE49-F238E27FC236}">
                        <a16:creationId xmlns:a16="http://schemas.microsoft.com/office/drawing/2014/main" id="{ECFEF5F7-7709-1C2A-D8F6-EBA97677651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702" name="Straight Connector 701">
                    <a:extLst>
                      <a:ext uri="{FF2B5EF4-FFF2-40B4-BE49-F238E27FC236}">
                        <a16:creationId xmlns:a16="http://schemas.microsoft.com/office/drawing/2014/main" id="{82415D94-A62D-996B-3E1D-9B98CE913AEB}"/>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56" name="Straight Connector 255">
                    <a:extLst>
                      <a:ext uri="{FF2B5EF4-FFF2-40B4-BE49-F238E27FC236}">
                        <a16:creationId xmlns:a16="http://schemas.microsoft.com/office/drawing/2014/main" id="{0A6D41B6-004B-A482-9935-0EF07187F7C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43" name="Group 242">
                <a:extLst>
                  <a:ext uri="{FF2B5EF4-FFF2-40B4-BE49-F238E27FC236}">
                    <a16:creationId xmlns:a16="http://schemas.microsoft.com/office/drawing/2014/main" id="{BF9C1983-1E94-1DD6-670F-C4DE1D6FFF48}"/>
                  </a:ext>
                </a:extLst>
              </p:cNvPr>
              <p:cNvGrpSpPr/>
              <p:nvPr/>
            </p:nvGrpSpPr>
            <p:grpSpPr>
              <a:xfrm>
                <a:off x="8839195" y="4366547"/>
                <a:ext cx="2743199" cy="228603"/>
                <a:chOff x="1030929" y="2754403"/>
                <a:chExt cx="2743199" cy="228603"/>
              </a:xfrm>
            </p:grpSpPr>
            <p:grpSp>
              <p:nvGrpSpPr>
                <p:cNvPr id="244" name="Group 243">
                  <a:extLst>
                    <a:ext uri="{FF2B5EF4-FFF2-40B4-BE49-F238E27FC236}">
                      <a16:creationId xmlns:a16="http://schemas.microsoft.com/office/drawing/2014/main" id="{BBC1087C-D477-71E9-4325-F05D6674CD56}"/>
                    </a:ext>
                  </a:extLst>
                </p:cNvPr>
                <p:cNvGrpSpPr/>
                <p:nvPr/>
              </p:nvGrpSpPr>
              <p:grpSpPr>
                <a:xfrm>
                  <a:off x="1030929" y="2754405"/>
                  <a:ext cx="914400" cy="228601"/>
                  <a:chOff x="5145742" y="3112995"/>
                  <a:chExt cx="914400" cy="228601"/>
                </a:xfrm>
              </p:grpSpPr>
              <p:cxnSp>
                <p:nvCxnSpPr>
                  <p:cNvPr id="253" name="Straight Connector 252">
                    <a:extLst>
                      <a:ext uri="{FF2B5EF4-FFF2-40B4-BE49-F238E27FC236}">
                        <a16:creationId xmlns:a16="http://schemas.microsoft.com/office/drawing/2014/main" id="{288D0049-A75E-6D02-7ACD-536BC55ADDD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54" name="Straight Connector 253">
                    <a:extLst>
                      <a:ext uri="{FF2B5EF4-FFF2-40B4-BE49-F238E27FC236}">
                        <a16:creationId xmlns:a16="http://schemas.microsoft.com/office/drawing/2014/main" id="{7B2B8ADF-DB4F-8AAD-9203-A45EBCC8E35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55" name="Straight Connector 254">
                    <a:extLst>
                      <a:ext uri="{FF2B5EF4-FFF2-40B4-BE49-F238E27FC236}">
                        <a16:creationId xmlns:a16="http://schemas.microsoft.com/office/drawing/2014/main" id="{AD29573C-EA5F-B4E5-0BDD-F938998DDED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45" name="Group 244">
                  <a:extLst>
                    <a:ext uri="{FF2B5EF4-FFF2-40B4-BE49-F238E27FC236}">
                      <a16:creationId xmlns:a16="http://schemas.microsoft.com/office/drawing/2014/main" id="{0E3A3CD9-3717-9603-3CEC-C0D2DDD4E79D}"/>
                    </a:ext>
                  </a:extLst>
                </p:cNvPr>
                <p:cNvGrpSpPr/>
                <p:nvPr/>
              </p:nvGrpSpPr>
              <p:grpSpPr>
                <a:xfrm>
                  <a:off x="2859728" y="2754403"/>
                  <a:ext cx="914400" cy="228601"/>
                  <a:chOff x="5145742" y="3112995"/>
                  <a:chExt cx="914400" cy="228601"/>
                </a:xfrm>
              </p:grpSpPr>
              <p:cxnSp>
                <p:nvCxnSpPr>
                  <p:cNvPr id="250" name="Straight Connector 249">
                    <a:extLst>
                      <a:ext uri="{FF2B5EF4-FFF2-40B4-BE49-F238E27FC236}">
                        <a16:creationId xmlns:a16="http://schemas.microsoft.com/office/drawing/2014/main" id="{32DAF654-2D25-083A-9E7C-DAA07063583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51" name="Straight Connector 250">
                    <a:extLst>
                      <a:ext uri="{FF2B5EF4-FFF2-40B4-BE49-F238E27FC236}">
                        <a16:creationId xmlns:a16="http://schemas.microsoft.com/office/drawing/2014/main" id="{F1547451-75A1-0935-9728-262830F7F1C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52" name="Straight Connector 251">
                    <a:extLst>
                      <a:ext uri="{FF2B5EF4-FFF2-40B4-BE49-F238E27FC236}">
                        <a16:creationId xmlns:a16="http://schemas.microsoft.com/office/drawing/2014/main" id="{B43FC3B0-20F2-211E-5E8F-BC74A326EC4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46" name="Group 245">
                  <a:extLst>
                    <a:ext uri="{FF2B5EF4-FFF2-40B4-BE49-F238E27FC236}">
                      <a16:creationId xmlns:a16="http://schemas.microsoft.com/office/drawing/2014/main" id="{EF8C3ED1-1289-47FA-830F-20CB741E79F7}"/>
                    </a:ext>
                  </a:extLst>
                </p:cNvPr>
                <p:cNvGrpSpPr/>
                <p:nvPr/>
              </p:nvGrpSpPr>
              <p:grpSpPr>
                <a:xfrm>
                  <a:off x="1945329" y="2754405"/>
                  <a:ext cx="914400" cy="228601"/>
                  <a:chOff x="5145742" y="3112995"/>
                  <a:chExt cx="914400" cy="228601"/>
                </a:xfrm>
              </p:grpSpPr>
              <p:cxnSp>
                <p:nvCxnSpPr>
                  <p:cNvPr id="247" name="Straight Connector 246">
                    <a:extLst>
                      <a:ext uri="{FF2B5EF4-FFF2-40B4-BE49-F238E27FC236}">
                        <a16:creationId xmlns:a16="http://schemas.microsoft.com/office/drawing/2014/main" id="{4BA0D09C-B43D-720E-0C2B-1B242F605DD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48" name="Straight Connector 247">
                    <a:extLst>
                      <a:ext uri="{FF2B5EF4-FFF2-40B4-BE49-F238E27FC236}">
                        <a16:creationId xmlns:a16="http://schemas.microsoft.com/office/drawing/2014/main" id="{458355E9-1740-7393-81A5-F98933A572B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49" name="Straight Connector 248">
                    <a:extLst>
                      <a:ext uri="{FF2B5EF4-FFF2-40B4-BE49-F238E27FC236}">
                        <a16:creationId xmlns:a16="http://schemas.microsoft.com/office/drawing/2014/main" id="{0567881E-DADE-AF30-4BF5-98B351219F3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238" name="Straight Connector 237">
              <a:extLst>
                <a:ext uri="{FF2B5EF4-FFF2-40B4-BE49-F238E27FC236}">
                  <a16:creationId xmlns:a16="http://schemas.microsoft.com/office/drawing/2014/main" id="{B755DE13-76A9-2F02-D271-7764EDC3709D}"/>
                </a:ext>
              </a:extLst>
            </p:cNvPr>
            <p:cNvCxnSpPr>
              <a:cxnSpLocks/>
            </p:cNvCxnSpPr>
            <p:nvPr/>
          </p:nvCxnSpPr>
          <p:spPr>
            <a:xfrm>
              <a:off x="10820397" y="4480921"/>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39" name="Straight Connector 238">
              <a:extLst>
                <a:ext uri="{FF2B5EF4-FFF2-40B4-BE49-F238E27FC236}">
                  <a16:creationId xmlns:a16="http://schemas.microsoft.com/office/drawing/2014/main" id="{D4BBA8DD-B2B0-F771-6017-19C71023CDC8}"/>
                </a:ext>
              </a:extLst>
            </p:cNvPr>
            <p:cNvCxnSpPr>
              <a:cxnSpLocks/>
            </p:cNvCxnSpPr>
            <p:nvPr/>
          </p:nvCxnSpPr>
          <p:spPr>
            <a:xfrm>
              <a:off x="-1" y="4480921"/>
              <a:ext cx="1371603" cy="0"/>
            </a:xfrm>
            <a:prstGeom prst="line">
              <a:avLst/>
            </a:prstGeom>
            <a:ln w="57150"/>
          </p:spPr>
          <p:style>
            <a:lnRef idx="3">
              <a:schemeClr val="dk1"/>
            </a:lnRef>
            <a:fillRef idx="0">
              <a:schemeClr val="dk1"/>
            </a:fillRef>
            <a:effectRef idx="2">
              <a:schemeClr val="dk1"/>
            </a:effectRef>
            <a:fontRef idx="minor">
              <a:schemeClr val="tx1"/>
            </a:fontRef>
          </p:style>
        </p:cxnSp>
      </p:grpSp>
      <p:sp>
        <p:nvSpPr>
          <p:cNvPr id="28" name="TextBox 27">
            <a:extLst>
              <a:ext uri="{FF2B5EF4-FFF2-40B4-BE49-F238E27FC236}">
                <a16:creationId xmlns:a16="http://schemas.microsoft.com/office/drawing/2014/main" id="{127562B3-EAD1-3451-3920-F2383C37EFD4}"/>
              </a:ext>
            </a:extLst>
          </p:cNvPr>
          <p:cNvSpPr txBox="1"/>
          <p:nvPr/>
        </p:nvSpPr>
        <p:spPr>
          <a:xfrm>
            <a:off x="0" y="388196"/>
            <a:ext cx="3697931" cy="461665"/>
          </a:xfrm>
          <a:prstGeom prst="rect">
            <a:avLst/>
          </a:prstGeom>
          <a:noFill/>
        </p:spPr>
        <p:txBody>
          <a:bodyPr wrap="square" rtlCol="0">
            <a:spAutoFit/>
          </a:bodyPr>
          <a:lstStyle/>
          <a:p>
            <a:r>
              <a:rPr lang="en-US" sz="2400"/>
              <a:t>Creative Thinking </a:t>
            </a:r>
          </a:p>
        </p:txBody>
      </p:sp>
      <p:cxnSp>
        <p:nvCxnSpPr>
          <p:cNvPr id="48" name="Straight Arrow Connector 47">
            <a:extLst>
              <a:ext uri="{FF2B5EF4-FFF2-40B4-BE49-F238E27FC236}">
                <a16:creationId xmlns:a16="http://schemas.microsoft.com/office/drawing/2014/main" id="{C5158F34-5CAD-4159-A3D8-C78F83923701}"/>
              </a:ext>
            </a:extLst>
          </p:cNvPr>
          <p:cNvCxnSpPr>
            <a:cxnSpLocks/>
          </p:cNvCxnSpPr>
          <p:nvPr/>
        </p:nvCxnSpPr>
        <p:spPr>
          <a:xfrm>
            <a:off x="8839196" y="3671395"/>
            <a:ext cx="27699" cy="1163173"/>
          </a:xfrm>
          <a:prstGeom prst="straightConnector1">
            <a:avLst/>
          </a:prstGeom>
          <a:ln w="76200">
            <a:solidFill>
              <a:schemeClr val="bg2">
                <a:lumMod val="75000"/>
              </a:schemeClr>
            </a:solidFill>
            <a:headEnd w="lg" len="lg"/>
            <a:tailEnd type="triangle" w="lg" len="lg"/>
          </a:ln>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31EDA1EE-2220-5CF8-6074-0D163A788746}"/>
              </a:ext>
            </a:extLst>
          </p:cNvPr>
          <p:cNvCxnSpPr>
            <a:cxnSpLocks/>
          </p:cNvCxnSpPr>
          <p:nvPr/>
        </p:nvCxnSpPr>
        <p:spPr>
          <a:xfrm>
            <a:off x="10667996" y="4873764"/>
            <a:ext cx="27699" cy="1163173"/>
          </a:xfrm>
          <a:prstGeom prst="straightConnector1">
            <a:avLst/>
          </a:prstGeom>
          <a:ln w="76200">
            <a:solidFill>
              <a:schemeClr val="bg2">
                <a:lumMod val="75000"/>
              </a:schemeClr>
            </a:solidFill>
            <a:headEnd w="lg" len="lg"/>
            <a:tailEnd type="triangle" w="lg" len="lg"/>
          </a:ln>
        </p:spPr>
        <p:style>
          <a:lnRef idx="1">
            <a:schemeClr val="dk1"/>
          </a:lnRef>
          <a:fillRef idx="0">
            <a:schemeClr val="dk1"/>
          </a:fillRef>
          <a:effectRef idx="0">
            <a:schemeClr val="dk1"/>
          </a:effectRef>
          <a:fontRef idx="minor">
            <a:schemeClr val="tx1"/>
          </a:fontRef>
        </p:style>
      </p:cxnSp>
      <p:grpSp>
        <p:nvGrpSpPr>
          <p:cNvPr id="39" name="Group 38">
            <a:extLst>
              <a:ext uri="{FF2B5EF4-FFF2-40B4-BE49-F238E27FC236}">
                <a16:creationId xmlns:a16="http://schemas.microsoft.com/office/drawing/2014/main" id="{3D5E758C-6177-0139-A49D-C1B5536BCA71}"/>
              </a:ext>
            </a:extLst>
          </p:cNvPr>
          <p:cNvGrpSpPr/>
          <p:nvPr/>
        </p:nvGrpSpPr>
        <p:grpSpPr>
          <a:xfrm>
            <a:off x="880843" y="418529"/>
            <a:ext cx="2883435" cy="1978815"/>
            <a:chOff x="880843" y="418529"/>
            <a:chExt cx="2883435" cy="1978815"/>
          </a:xfrm>
        </p:grpSpPr>
        <p:sp>
          <p:nvSpPr>
            <p:cNvPr id="498" name="Arc 497">
              <a:extLst>
                <a:ext uri="{FF2B5EF4-FFF2-40B4-BE49-F238E27FC236}">
                  <a16:creationId xmlns:a16="http://schemas.microsoft.com/office/drawing/2014/main" id="{55AB7698-7D04-E330-9F15-C1536CD0FCB0}"/>
                </a:ext>
              </a:extLst>
            </p:cNvPr>
            <p:cNvSpPr/>
            <p:nvPr/>
          </p:nvSpPr>
          <p:spPr>
            <a:xfrm>
              <a:off x="2188496" y="418529"/>
              <a:ext cx="1575782" cy="1978815"/>
            </a:xfrm>
            <a:custGeom>
              <a:avLst/>
              <a:gdLst>
                <a:gd name="connsiteX0" fmla="*/ 787891 w 1575782"/>
                <a:gd name="connsiteY0" fmla="*/ 0 h 1978815"/>
                <a:gd name="connsiteX1" fmla="*/ 1575782 w 1575782"/>
                <a:gd name="connsiteY1" fmla="*/ 989408 h 1978815"/>
                <a:gd name="connsiteX2" fmla="*/ 1181837 w 1575782"/>
                <a:gd name="connsiteY2" fmla="*/ 989408 h 1978815"/>
                <a:gd name="connsiteX3" fmla="*/ 787891 w 1575782"/>
                <a:gd name="connsiteY3" fmla="*/ 989408 h 1978815"/>
                <a:gd name="connsiteX4" fmla="*/ 787891 w 1575782"/>
                <a:gd name="connsiteY4" fmla="*/ 474916 h 1978815"/>
                <a:gd name="connsiteX5" fmla="*/ 787891 w 1575782"/>
                <a:gd name="connsiteY5" fmla="*/ 0 h 1978815"/>
                <a:gd name="connsiteX0" fmla="*/ 787891 w 1575782"/>
                <a:gd name="connsiteY0" fmla="*/ 0 h 1978815"/>
                <a:gd name="connsiteX1" fmla="*/ 1575782 w 1575782"/>
                <a:gd name="connsiteY1" fmla="*/ 989408 h 1978815"/>
              </a:gdLst>
              <a:ahLst/>
              <a:cxnLst>
                <a:cxn ang="0">
                  <a:pos x="connsiteX0" y="connsiteY0"/>
                </a:cxn>
                <a:cxn ang="0">
                  <a:pos x="connsiteX1" y="connsiteY1"/>
                </a:cxn>
              </a:cxnLst>
              <a:rect l="l" t="t" r="r" b="b"/>
              <a:pathLst>
                <a:path w="1575782" h="1978815" stroke="0" extrusionOk="0">
                  <a:moveTo>
                    <a:pt x="787891" y="0"/>
                  </a:moveTo>
                  <a:cubicBezTo>
                    <a:pt x="1247743" y="-67085"/>
                    <a:pt x="1551581" y="436980"/>
                    <a:pt x="1575782" y="989408"/>
                  </a:cubicBezTo>
                  <a:cubicBezTo>
                    <a:pt x="1445719" y="999628"/>
                    <a:pt x="1364124" y="1001328"/>
                    <a:pt x="1181837" y="989408"/>
                  </a:cubicBezTo>
                  <a:cubicBezTo>
                    <a:pt x="999550" y="977488"/>
                    <a:pt x="974309" y="979888"/>
                    <a:pt x="787891" y="989408"/>
                  </a:cubicBezTo>
                  <a:cubicBezTo>
                    <a:pt x="782644" y="862437"/>
                    <a:pt x="783017" y="650013"/>
                    <a:pt x="787891" y="474916"/>
                  </a:cubicBezTo>
                  <a:cubicBezTo>
                    <a:pt x="792765" y="299819"/>
                    <a:pt x="784782" y="100571"/>
                    <a:pt x="787891" y="0"/>
                  </a:cubicBezTo>
                  <a:close/>
                </a:path>
                <a:path w="1575782" h="1978815" fill="none" extrusionOk="0">
                  <a:moveTo>
                    <a:pt x="787891" y="0"/>
                  </a:moveTo>
                  <a:cubicBezTo>
                    <a:pt x="1217933" y="19072"/>
                    <a:pt x="1538740" y="369088"/>
                    <a:pt x="1575782" y="989408"/>
                  </a:cubicBezTo>
                </a:path>
                <a:path w="1575782" h="1978815" fill="none" stroke="0" extrusionOk="0">
                  <a:moveTo>
                    <a:pt x="787891" y="0"/>
                  </a:moveTo>
                  <a:cubicBezTo>
                    <a:pt x="1176467" y="40309"/>
                    <a:pt x="1561196" y="449565"/>
                    <a:pt x="1575782" y="989408"/>
                  </a:cubicBezTo>
                </a:path>
              </a:pathLst>
            </a:custGeom>
            <a:ln w="76200">
              <a:solidFill>
                <a:srgbClr val="FFFF00"/>
              </a:solidFill>
              <a:headEnd type="none" w="med" len="med"/>
              <a:tailEnd type="triangle" w="lg" len="lg"/>
              <a:extLst>
                <a:ext uri="{C807C97D-BFC1-408E-A445-0C87EB9F89A2}">
                  <ask:lineSketchStyleProps xmlns:ask="http://schemas.microsoft.com/office/drawing/2018/sketchyshapes" sd="2834375569">
                    <a:prstGeom prst="arc">
                      <a:avLst/>
                    </a:prstGeom>
                    <ask:type>
                      <ask:lineSketchFreehan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00B050"/>
                </a:solidFill>
              </a:endParaRPr>
            </a:p>
          </p:txBody>
        </p:sp>
        <p:cxnSp>
          <p:nvCxnSpPr>
            <p:cNvPr id="17" name="Straight Connector 16">
              <a:extLst>
                <a:ext uri="{FF2B5EF4-FFF2-40B4-BE49-F238E27FC236}">
                  <a16:creationId xmlns:a16="http://schemas.microsoft.com/office/drawing/2014/main" id="{14CDC91A-5A1D-36BA-94C7-C9CF37F7DE68}"/>
                </a:ext>
              </a:extLst>
            </p:cNvPr>
            <p:cNvCxnSpPr>
              <a:cxnSpLocks/>
            </p:cNvCxnSpPr>
            <p:nvPr/>
          </p:nvCxnSpPr>
          <p:spPr>
            <a:xfrm>
              <a:off x="880843" y="418529"/>
              <a:ext cx="2095544" cy="0"/>
            </a:xfrm>
            <a:prstGeom prst="line">
              <a:avLst/>
            </a:prstGeom>
            <a:ln w="76200">
              <a:solidFill>
                <a:srgbClr val="FFFF00"/>
              </a:solidFill>
            </a:ln>
          </p:spPr>
          <p:style>
            <a:lnRef idx="3">
              <a:schemeClr val="dk1"/>
            </a:lnRef>
            <a:fillRef idx="0">
              <a:schemeClr val="dk1"/>
            </a:fillRef>
            <a:effectRef idx="2">
              <a:schemeClr val="dk1"/>
            </a:effectRef>
            <a:fontRef idx="minor">
              <a:schemeClr val="tx1"/>
            </a:fontRef>
          </p:style>
        </p:cxnSp>
      </p:grpSp>
      <p:grpSp>
        <p:nvGrpSpPr>
          <p:cNvPr id="34" name="Group 33">
            <a:extLst>
              <a:ext uri="{FF2B5EF4-FFF2-40B4-BE49-F238E27FC236}">
                <a16:creationId xmlns:a16="http://schemas.microsoft.com/office/drawing/2014/main" id="{64ADDD87-9534-4181-D5EA-1FA34C07A103}"/>
              </a:ext>
            </a:extLst>
          </p:cNvPr>
          <p:cNvGrpSpPr/>
          <p:nvPr/>
        </p:nvGrpSpPr>
        <p:grpSpPr>
          <a:xfrm>
            <a:off x="-12700" y="431018"/>
            <a:ext cx="2883435" cy="1978815"/>
            <a:chOff x="2923489" y="-1195429"/>
            <a:chExt cx="2883435" cy="1978815"/>
          </a:xfrm>
        </p:grpSpPr>
        <p:sp>
          <p:nvSpPr>
            <p:cNvPr id="32" name="Arc 31">
              <a:extLst>
                <a:ext uri="{FF2B5EF4-FFF2-40B4-BE49-F238E27FC236}">
                  <a16:creationId xmlns:a16="http://schemas.microsoft.com/office/drawing/2014/main" id="{AFB567A5-8B98-069B-89A4-0A66DFA337D1}"/>
                </a:ext>
              </a:extLst>
            </p:cNvPr>
            <p:cNvSpPr/>
            <p:nvPr/>
          </p:nvSpPr>
          <p:spPr>
            <a:xfrm>
              <a:off x="4231142" y="-1195429"/>
              <a:ext cx="1575782" cy="1978815"/>
            </a:xfrm>
            <a:custGeom>
              <a:avLst/>
              <a:gdLst>
                <a:gd name="connsiteX0" fmla="*/ 787891 w 1575782"/>
                <a:gd name="connsiteY0" fmla="*/ 0 h 1978815"/>
                <a:gd name="connsiteX1" fmla="*/ 1575782 w 1575782"/>
                <a:gd name="connsiteY1" fmla="*/ 989408 h 1978815"/>
                <a:gd name="connsiteX2" fmla="*/ 1181837 w 1575782"/>
                <a:gd name="connsiteY2" fmla="*/ 989408 h 1978815"/>
                <a:gd name="connsiteX3" fmla="*/ 787891 w 1575782"/>
                <a:gd name="connsiteY3" fmla="*/ 989408 h 1978815"/>
                <a:gd name="connsiteX4" fmla="*/ 787891 w 1575782"/>
                <a:gd name="connsiteY4" fmla="*/ 474916 h 1978815"/>
                <a:gd name="connsiteX5" fmla="*/ 787891 w 1575782"/>
                <a:gd name="connsiteY5" fmla="*/ 0 h 1978815"/>
                <a:gd name="connsiteX0" fmla="*/ 787891 w 1575782"/>
                <a:gd name="connsiteY0" fmla="*/ 0 h 1978815"/>
                <a:gd name="connsiteX1" fmla="*/ 1575782 w 1575782"/>
                <a:gd name="connsiteY1" fmla="*/ 989408 h 1978815"/>
              </a:gdLst>
              <a:ahLst/>
              <a:cxnLst>
                <a:cxn ang="0">
                  <a:pos x="connsiteX0" y="connsiteY0"/>
                </a:cxn>
                <a:cxn ang="0">
                  <a:pos x="connsiteX1" y="connsiteY1"/>
                </a:cxn>
              </a:cxnLst>
              <a:rect l="l" t="t" r="r" b="b"/>
              <a:pathLst>
                <a:path w="1575782" h="1978815" stroke="0" extrusionOk="0">
                  <a:moveTo>
                    <a:pt x="787891" y="0"/>
                  </a:moveTo>
                  <a:cubicBezTo>
                    <a:pt x="1247743" y="-67085"/>
                    <a:pt x="1551581" y="436980"/>
                    <a:pt x="1575782" y="989408"/>
                  </a:cubicBezTo>
                  <a:cubicBezTo>
                    <a:pt x="1445719" y="999628"/>
                    <a:pt x="1364124" y="1001328"/>
                    <a:pt x="1181837" y="989408"/>
                  </a:cubicBezTo>
                  <a:cubicBezTo>
                    <a:pt x="999550" y="977488"/>
                    <a:pt x="974309" y="979888"/>
                    <a:pt x="787891" y="989408"/>
                  </a:cubicBezTo>
                  <a:cubicBezTo>
                    <a:pt x="782644" y="862437"/>
                    <a:pt x="783017" y="650013"/>
                    <a:pt x="787891" y="474916"/>
                  </a:cubicBezTo>
                  <a:cubicBezTo>
                    <a:pt x="792765" y="299819"/>
                    <a:pt x="784782" y="100571"/>
                    <a:pt x="787891" y="0"/>
                  </a:cubicBezTo>
                  <a:close/>
                </a:path>
                <a:path w="1575782" h="1978815" fill="none" extrusionOk="0">
                  <a:moveTo>
                    <a:pt x="787891" y="0"/>
                  </a:moveTo>
                  <a:cubicBezTo>
                    <a:pt x="1217933" y="19072"/>
                    <a:pt x="1538740" y="369088"/>
                    <a:pt x="1575782" y="989408"/>
                  </a:cubicBezTo>
                </a:path>
                <a:path w="1575782" h="1978815" fill="none" stroke="0" extrusionOk="0">
                  <a:moveTo>
                    <a:pt x="787891" y="0"/>
                  </a:moveTo>
                  <a:cubicBezTo>
                    <a:pt x="1176467" y="40309"/>
                    <a:pt x="1561196" y="449565"/>
                    <a:pt x="1575782" y="989408"/>
                  </a:cubicBezTo>
                </a:path>
              </a:pathLst>
            </a:custGeom>
            <a:ln w="76200">
              <a:solidFill>
                <a:srgbClr val="FFFF00"/>
              </a:solidFill>
              <a:headEnd type="none" w="med" len="med"/>
              <a:tailEnd type="triangle" w="lg" len="lg"/>
              <a:extLst>
                <a:ext uri="{C807C97D-BFC1-408E-A445-0C87EB9F89A2}">
                  <ask:lineSketchStyleProps xmlns:ask="http://schemas.microsoft.com/office/drawing/2018/sketchyshapes" sd="2834375569">
                    <a:prstGeom prst="arc">
                      <a:avLst/>
                    </a:prstGeom>
                    <ask:type>
                      <ask:lineSketchFreehan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00B050"/>
                </a:solidFill>
              </a:endParaRPr>
            </a:p>
          </p:txBody>
        </p:sp>
        <p:cxnSp>
          <p:nvCxnSpPr>
            <p:cNvPr id="33" name="Straight Connector 32">
              <a:extLst>
                <a:ext uri="{FF2B5EF4-FFF2-40B4-BE49-F238E27FC236}">
                  <a16:creationId xmlns:a16="http://schemas.microsoft.com/office/drawing/2014/main" id="{34D35315-14AA-3607-09A5-3FB16BABE95D}"/>
                </a:ext>
              </a:extLst>
            </p:cNvPr>
            <p:cNvCxnSpPr>
              <a:cxnSpLocks/>
            </p:cNvCxnSpPr>
            <p:nvPr/>
          </p:nvCxnSpPr>
          <p:spPr>
            <a:xfrm>
              <a:off x="2923489" y="-1195429"/>
              <a:ext cx="2095544" cy="0"/>
            </a:xfrm>
            <a:prstGeom prst="line">
              <a:avLst/>
            </a:prstGeom>
            <a:ln w="76200">
              <a:solidFill>
                <a:srgbClr val="FFFF00"/>
              </a:solidFill>
            </a:ln>
          </p:spPr>
          <p:style>
            <a:lnRef idx="3">
              <a:schemeClr val="dk1"/>
            </a:lnRef>
            <a:fillRef idx="0">
              <a:schemeClr val="dk1"/>
            </a:fillRef>
            <a:effectRef idx="2">
              <a:schemeClr val="dk1"/>
            </a:effectRef>
            <a:fontRef idx="minor">
              <a:schemeClr val="tx1"/>
            </a:fontRef>
          </p:style>
        </p:cxnSp>
      </p:grpSp>
      <p:grpSp>
        <p:nvGrpSpPr>
          <p:cNvPr id="40" name="Group 39">
            <a:extLst>
              <a:ext uri="{FF2B5EF4-FFF2-40B4-BE49-F238E27FC236}">
                <a16:creationId xmlns:a16="http://schemas.microsoft.com/office/drawing/2014/main" id="{5DB71B4C-576F-4BF2-B9CB-C68E6C56A876}"/>
              </a:ext>
            </a:extLst>
          </p:cNvPr>
          <p:cNvGrpSpPr/>
          <p:nvPr/>
        </p:nvGrpSpPr>
        <p:grpSpPr>
          <a:xfrm>
            <a:off x="3179543" y="431229"/>
            <a:ext cx="2883435" cy="1978815"/>
            <a:chOff x="880843" y="418529"/>
            <a:chExt cx="2883435" cy="1978815"/>
          </a:xfrm>
        </p:grpSpPr>
        <p:sp>
          <p:nvSpPr>
            <p:cNvPr id="41" name="Arc 40">
              <a:extLst>
                <a:ext uri="{FF2B5EF4-FFF2-40B4-BE49-F238E27FC236}">
                  <a16:creationId xmlns:a16="http://schemas.microsoft.com/office/drawing/2014/main" id="{46EF1895-B0DD-4893-88D7-7CE10822F80E}"/>
                </a:ext>
              </a:extLst>
            </p:cNvPr>
            <p:cNvSpPr/>
            <p:nvPr/>
          </p:nvSpPr>
          <p:spPr>
            <a:xfrm>
              <a:off x="2188496" y="418529"/>
              <a:ext cx="1575782" cy="1978815"/>
            </a:xfrm>
            <a:custGeom>
              <a:avLst/>
              <a:gdLst>
                <a:gd name="connsiteX0" fmla="*/ 787891 w 1575782"/>
                <a:gd name="connsiteY0" fmla="*/ 0 h 1978815"/>
                <a:gd name="connsiteX1" fmla="*/ 1575782 w 1575782"/>
                <a:gd name="connsiteY1" fmla="*/ 989408 h 1978815"/>
                <a:gd name="connsiteX2" fmla="*/ 1181837 w 1575782"/>
                <a:gd name="connsiteY2" fmla="*/ 989408 h 1978815"/>
                <a:gd name="connsiteX3" fmla="*/ 787891 w 1575782"/>
                <a:gd name="connsiteY3" fmla="*/ 989408 h 1978815"/>
                <a:gd name="connsiteX4" fmla="*/ 787891 w 1575782"/>
                <a:gd name="connsiteY4" fmla="*/ 474916 h 1978815"/>
                <a:gd name="connsiteX5" fmla="*/ 787891 w 1575782"/>
                <a:gd name="connsiteY5" fmla="*/ 0 h 1978815"/>
                <a:gd name="connsiteX0" fmla="*/ 787891 w 1575782"/>
                <a:gd name="connsiteY0" fmla="*/ 0 h 1978815"/>
                <a:gd name="connsiteX1" fmla="*/ 1575782 w 1575782"/>
                <a:gd name="connsiteY1" fmla="*/ 989408 h 1978815"/>
              </a:gdLst>
              <a:ahLst/>
              <a:cxnLst>
                <a:cxn ang="0">
                  <a:pos x="connsiteX0" y="connsiteY0"/>
                </a:cxn>
                <a:cxn ang="0">
                  <a:pos x="connsiteX1" y="connsiteY1"/>
                </a:cxn>
              </a:cxnLst>
              <a:rect l="l" t="t" r="r" b="b"/>
              <a:pathLst>
                <a:path w="1575782" h="1978815" stroke="0" extrusionOk="0">
                  <a:moveTo>
                    <a:pt x="787891" y="0"/>
                  </a:moveTo>
                  <a:cubicBezTo>
                    <a:pt x="1247743" y="-67085"/>
                    <a:pt x="1551581" y="436980"/>
                    <a:pt x="1575782" y="989408"/>
                  </a:cubicBezTo>
                  <a:cubicBezTo>
                    <a:pt x="1445719" y="999628"/>
                    <a:pt x="1364124" y="1001328"/>
                    <a:pt x="1181837" y="989408"/>
                  </a:cubicBezTo>
                  <a:cubicBezTo>
                    <a:pt x="999550" y="977488"/>
                    <a:pt x="974309" y="979888"/>
                    <a:pt x="787891" y="989408"/>
                  </a:cubicBezTo>
                  <a:cubicBezTo>
                    <a:pt x="782644" y="862437"/>
                    <a:pt x="783017" y="650013"/>
                    <a:pt x="787891" y="474916"/>
                  </a:cubicBezTo>
                  <a:cubicBezTo>
                    <a:pt x="792765" y="299819"/>
                    <a:pt x="784782" y="100571"/>
                    <a:pt x="787891" y="0"/>
                  </a:cubicBezTo>
                  <a:close/>
                </a:path>
                <a:path w="1575782" h="1978815" fill="none" extrusionOk="0">
                  <a:moveTo>
                    <a:pt x="787891" y="0"/>
                  </a:moveTo>
                  <a:cubicBezTo>
                    <a:pt x="1217933" y="19072"/>
                    <a:pt x="1538740" y="369088"/>
                    <a:pt x="1575782" y="989408"/>
                  </a:cubicBezTo>
                </a:path>
                <a:path w="1575782" h="1978815" fill="none" stroke="0" extrusionOk="0">
                  <a:moveTo>
                    <a:pt x="787891" y="0"/>
                  </a:moveTo>
                  <a:cubicBezTo>
                    <a:pt x="1176467" y="40309"/>
                    <a:pt x="1561196" y="449565"/>
                    <a:pt x="1575782" y="989408"/>
                  </a:cubicBezTo>
                </a:path>
              </a:pathLst>
            </a:custGeom>
            <a:ln w="76200">
              <a:solidFill>
                <a:srgbClr val="FFFF00"/>
              </a:solidFill>
              <a:headEnd type="none" w="med" len="med"/>
              <a:tailEnd type="triangle" w="lg" len="lg"/>
              <a:extLst>
                <a:ext uri="{C807C97D-BFC1-408E-A445-0C87EB9F89A2}">
                  <ask:lineSketchStyleProps xmlns:ask="http://schemas.microsoft.com/office/drawing/2018/sketchyshapes" sd="2834375569">
                    <a:prstGeom prst="arc">
                      <a:avLst/>
                    </a:prstGeom>
                    <ask:type>
                      <ask:lineSketchFreehan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00B050"/>
                </a:solidFill>
              </a:endParaRPr>
            </a:p>
          </p:txBody>
        </p:sp>
        <p:cxnSp>
          <p:nvCxnSpPr>
            <p:cNvPr id="42" name="Straight Connector 41">
              <a:extLst>
                <a:ext uri="{FF2B5EF4-FFF2-40B4-BE49-F238E27FC236}">
                  <a16:creationId xmlns:a16="http://schemas.microsoft.com/office/drawing/2014/main" id="{08DC850F-19D9-DA87-0D23-4EAF5458B302}"/>
                </a:ext>
              </a:extLst>
            </p:cNvPr>
            <p:cNvCxnSpPr>
              <a:cxnSpLocks/>
            </p:cNvCxnSpPr>
            <p:nvPr/>
          </p:nvCxnSpPr>
          <p:spPr>
            <a:xfrm>
              <a:off x="880843" y="418529"/>
              <a:ext cx="2095544" cy="0"/>
            </a:xfrm>
            <a:prstGeom prst="line">
              <a:avLst/>
            </a:prstGeom>
            <a:ln w="76200">
              <a:solidFill>
                <a:srgbClr val="FFFF00"/>
              </a:solidFill>
            </a:ln>
          </p:spPr>
          <p:style>
            <a:lnRef idx="3">
              <a:schemeClr val="dk1"/>
            </a:lnRef>
            <a:fillRef idx="0">
              <a:schemeClr val="dk1"/>
            </a:fillRef>
            <a:effectRef idx="2">
              <a:schemeClr val="dk1"/>
            </a:effectRef>
            <a:fontRef idx="minor">
              <a:schemeClr val="tx1"/>
            </a:fontRef>
          </p:style>
        </p:cxnSp>
      </p:grpSp>
      <p:cxnSp>
        <p:nvCxnSpPr>
          <p:cNvPr id="29" name="Straight Arrow Connector 28">
            <a:extLst>
              <a:ext uri="{FF2B5EF4-FFF2-40B4-BE49-F238E27FC236}">
                <a16:creationId xmlns:a16="http://schemas.microsoft.com/office/drawing/2014/main" id="{E5298DDD-7108-790B-0C9F-52AC9BCFB04D}"/>
              </a:ext>
            </a:extLst>
          </p:cNvPr>
          <p:cNvCxnSpPr>
            <a:cxnSpLocks/>
          </p:cNvCxnSpPr>
          <p:nvPr/>
        </p:nvCxnSpPr>
        <p:spPr>
          <a:xfrm>
            <a:off x="8373842" y="1602729"/>
            <a:ext cx="0" cy="1944804"/>
          </a:xfrm>
          <a:prstGeom prst="straightConnector1">
            <a:avLst/>
          </a:prstGeom>
          <a:ln w="76200">
            <a:solidFill>
              <a:schemeClr val="bg2">
                <a:lumMod val="75000"/>
              </a:schemeClr>
            </a:solidFill>
            <a:headEnd w="lg" len="lg"/>
            <a:tailEnd type="triangle" w="lg" len="lg"/>
          </a:ln>
        </p:spPr>
        <p:style>
          <a:lnRef idx="1">
            <a:schemeClr val="dk1"/>
          </a:lnRef>
          <a:fillRef idx="0">
            <a:schemeClr val="dk1"/>
          </a:fillRef>
          <a:effectRef idx="0">
            <a:schemeClr val="dk1"/>
          </a:effectRef>
          <a:fontRef idx="minor">
            <a:schemeClr val="tx1"/>
          </a:fontRef>
        </p:style>
      </p:cxnSp>
      <p:cxnSp>
        <p:nvCxnSpPr>
          <p:cNvPr id="10" name="Straight Arrow Connector 9">
            <a:extLst>
              <a:ext uri="{FF2B5EF4-FFF2-40B4-BE49-F238E27FC236}">
                <a16:creationId xmlns:a16="http://schemas.microsoft.com/office/drawing/2014/main" id="{AF336BE7-D141-561A-297F-E92C0525CD32}"/>
              </a:ext>
            </a:extLst>
          </p:cNvPr>
          <p:cNvCxnSpPr>
            <a:cxnSpLocks/>
          </p:cNvCxnSpPr>
          <p:nvPr/>
        </p:nvCxnSpPr>
        <p:spPr>
          <a:xfrm>
            <a:off x="5194835" y="1602729"/>
            <a:ext cx="0" cy="1944804"/>
          </a:xfrm>
          <a:prstGeom prst="straightConnector1">
            <a:avLst/>
          </a:prstGeom>
          <a:ln w="76200">
            <a:solidFill>
              <a:schemeClr val="bg2">
                <a:lumMod val="75000"/>
              </a:schemeClr>
            </a:solidFill>
            <a:headEnd w="lg" len="lg"/>
            <a:tailEnd type="triangle" w="lg" len="lg"/>
          </a:ln>
        </p:spPr>
        <p:style>
          <a:lnRef idx="1">
            <a:schemeClr val="dk1"/>
          </a:lnRef>
          <a:fillRef idx="0">
            <a:schemeClr val="dk1"/>
          </a:fillRef>
          <a:effectRef idx="0">
            <a:schemeClr val="dk1"/>
          </a:effectRef>
          <a:fontRef idx="minor">
            <a:schemeClr val="tx1"/>
          </a:fontRef>
        </p:style>
      </p:cxnSp>
      <p:grpSp>
        <p:nvGrpSpPr>
          <p:cNvPr id="519" name="Group 518">
            <a:extLst>
              <a:ext uri="{FF2B5EF4-FFF2-40B4-BE49-F238E27FC236}">
                <a16:creationId xmlns:a16="http://schemas.microsoft.com/office/drawing/2014/main" id="{2B056585-5EF3-5647-615A-F60B8D676C92}"/>
              </a:ext>
            </a:extLst>
          </p:cNvPr>
          <p:cNvGrpSpPr/>
          <p:nvPr/>
        </p:nvGrpSpPr>
        <p:grpSpPr>
          <a:xfrm>
            <a:off x="12699" y="6038891"/>
            <a:ext cx="12192001" cy="228606"/>
            <a:chOff x="-1" y="4362999"/>
            <a:chExt cx="12192001" cy="228606"/>
          </a:xfrm>
        </p:grpSpPr>
        <p:grpSp>
          <p:nvGrpSpPr>
            <p:cNvPr id="520" name="Group 519">
              <a:extLst>
                <a:ext uri="{FF2B5EF4-FFF2-40B4-BE49-F238E27FC236}">
                  <a16:creationId xmlns:a16="http://schemas.microsoft.com/office/drawing/2014/main" id="{CE7B1CDF-3B50-DEBB-8A4D-7D5C5809D3CA}"/>
                </a:ext>
              </a:extLst>
            </p:cNvPr>
            <p:cNvGrpSpPr/>
            <p:nvPr/>
          </p:nvGrpSpPr>
          <p:grpSpPr>
            <a:xfrm>
              <a:off x="609606" y="4362999"/>
              <a:ext cx="5486400" cy="228606"/>
              <a:chOff x="609606" y="4366547"/>
              <a:chExt cx="10972788" cy="228606"/>
            </a:xfrm>
          </p:grpSpPr>
          <p:grpSp>
            <p:nvGrpSpPr>
              <p:cNvPr id="576" name="Group 575">
                <a:extLst>
                  <a:ext uri="{FF2B5EF4-FFF2-40B4-BE49-F238E27FC236}">
                    <a16:creationId xmlns:a16="http://schemas.microsoft.com/office/drawing/2014/main" id="{8772DA87-D9E9-8B7D-B8BA-511D3B88B6CE}"/>
                  </a:ext>
                </a:extLst>
              </p:cNvPr>
              <p:cNvGrpSpPr/>
              <p:nvPr/>
            </p:nvGrpSpPr>
            <p:grpSpPr>
              <a:xfrm>
                <a:off x="609606" y="4366550"/>
                <a:ext cx="2743199" cy="228603"/>
                <a:chOff x="1030929" y="2754403"/>
                <a:chExt cx="2743199" cy="228603"/>
              </a:xfrm>
            </p:grpSpPr>
            <p:grpSp>
              <p:nvGrpSpPr>
                <p:cNvPr id="616" name="Group 615">
                  <a:extLst>
                    <a:ext uri="{FF2B5EF4-FFF2-40B4-BE49-F238E27FC236}">
                      <a16:creationId xmlns:a16="http://schemas.microsoft.com/office/drawing/2014/main" id="{E3AA8FDC-EAA1-3FC7-569C-EABB7844A6F3}"/>
                    </a:ext>
                  </a:extLst>
                </p:cNvPr>
                <p:cNvGrpSpPr/>
                <p:nvPr/>
              </p:nvGrpSpPr>
              <p:grpSpPr>
                <a:xfrm>
                  <a:off x="1030929" y="2754405"/>
                  <a:ext cx="914400" cy="228601"/>
                  <a:chOff x="5145742" y="3112995"/>
                  <a:chExt cx="914400" cy="228601"/>
                </a:xfrm>
              </p:grpSpPr>
              <p:cxnSp>
                <p:nvCxnSpPr>
                  <p:cNvPr id="625" name="Straight Connector 624">
                    <a:extLst>
                      <a:ext uri="{FF2B5EF4-FFF2-40B4-BE49-F238E27FC236}">
                        <a16:creationId xmlns:a16="http://schemas.microsoft.com/office/drawing/2014/main" id="{E8403794-EC4A-DD31-66E0-74746F8ADEE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26" name="Straight Connector 625">
                    <a:extLst>
                      <a:ext uri="{FF2B5EF4-FFF2-40B4-BE49-F238E27FC236}">
                        <a16:creationId xmlns:a16="http://schemas.microsoft.com/office/drawing/2014/main" id="{DC725752-6312-BE5C-8454-96FB27628A1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27" name="Straight Connector 626">
                    <a:extLst>
                      <a:ext uri="{FF2B5EF4-FFF2-40B4-BE49-F238E27FC236}">
                        <a16:creationId xmlns:a16="http://schemas.microsoft.com/office/drawing/2014/main" id="{B14F4CE5-3EAB-984F-3C81-8C358500A07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17" name="Group 616">
                  <a:extLst>
                    <a:ext uri="{FF2B5EF4-FFF2-40B4-BE49-F238E27FC236}">
                      <a16:creationId xmlns:a16="http://schemas.microsoft.com/office/drawing/2014/main" id="{EC547C48-3A59-0890-0951-9629277B7FE5}"/>
                    </a:ext>
                  </a:extLst>
                </p:cNvPr>
                <p:cNvGrpSpPr/>
                <p:nvPr/>
              </p:nvGrpSpPr>
              <p:grpSpPr>
                <a:xfrm>
                  <a:off x="2859728" y="2754403"/>
                  <a:ext cx="914400" cy="228601"/>
                  <a:chOff x="5145742" y="3112995"/>
                  <a:chExt cx="914400" cy="228601"/>
                </a:xfrm>
              </p:grpSpPr>
              <p:cxnSp>
                <p:nvCxnSpPr>
                  <p:cNvPr id="622" name="Straight Connector 621">
                    <a:extLst>
                      <a:ext uri="{FF2B5EF4-FFF2-40B4-BE49-F238E27FC236}">
                        <a16:creationId xmlns:a16="http://schemas.microsoft.com/office/drawing/2014/main" id="{D2CC83D9-4E04-FF49-58AF-C6305FB4FE0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23" name="Straight Connector 622">
                    <a:extLst>
                      <a:ext uri="{FF2B5EF4-FFF2-40B4-BE49-F238E27FC236}">
                        <a16:creationId xmlns:a16="http://schemas.microsoft.com/office/drawing/2014/main" id="{CEEA5428-AF39-19D7-CE85-D68CCA7A9EF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24" name="Straight Connector 623">
                    <a:extLst>
                      <a:ext uri="{FF2B5EF4-FFF2-40B4-BE49-F238E27FC236}">
                        <a16:creationId xmlns:a16="http://schemas.microsoft.com/office/drawing/2014/main" id="{7CB8D85E-F95D-C86C-7EA0-E8ABB51F472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18" name="Group 617">
                  <a:extLst>
                    <a:ext uri="{FF2B5EF4-FFF2-40B4-BE49-F238E27FC236}">
                      <a16:creationId xmlns:a16="http://schemas.microsoft.com/office/drawing/2014/main" id="{D03C0443-E815-ACEF-D6C5-2412C11863FA}"/>
                    </a:ext>
                  </a:extLst>
                </p:cNvPr>
                <p:cNvGrpSpPr/>
                <p:nvPr/>
              </p:nvGrpSpPr>
              <p:grpSpPr>
                <a:xfrm>
                  <a:off x="1945329" y="2754405"/>
                  <a:ext cx="914400" cy="228601"/>
                  <a:chOff x="5145742" y="3112995"/>
                  <a:chExt cx="914400" cy="228601"/>
                </a:xfrm>
              </p:grpSpPr>
              <p:cxnSp>
                <p:nvCxnSpPr>
                  <p:cNvPr id="619" name="Straight Connector 618">
                    <a:extLst>
                      <a:ext uri="{FF2B5EF4-FFF2-40B4-BE49-F238E27FC236}">
                        <a16:creationId xmlns:a16="http://schemas.microsoft.com/office/drawing/2014/main" id="{6510A77A-BA65-C6AA-1B99-C8F8ED35397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20" name="Straight Connector 619">
                    <a:extLst>
                      <a:ext uri="{FF2B5EF4-FFF2-40B4-BE49-F238E27FC236}">
                        <a16:creationId xmlns:a16="http://schemas.microsoft.com/office/drawing/2014/main" id="{DE6AC88E-5AEA-531A-556E-3F66789220A7}"/>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21" name="Straight Connector 620">
                    <a:extLst>
                      <a:ext uri="{FF2B5EF4-FFF2-40B4-BE49-F238E27FC236}">
                        <a16:creationId xmlns:a16="http://schemas.microsoft.com/office/drawing/2014/main" id="{4E58A5F7-E3E5-3565-3DAE-8F3F43EF606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77" name="Group 576">
                <a:extLst>
                  <a:ext uri="{FF2B5EF4-FFF2-40B4-BE49-F238E27FC236}">
                    <a16:creationId xmlns:a16="http://schemas.microsoft.com/office/drawing/2014/main" id="{26EAE84A-5F3F-036B-0CE2-1BC8C08ACCF2}"/>
                  </a:ext>
                </a:extLst>
              </p:cNvPr>
              <p:cNvGrpSpPr/>
              <p:nvPr/>
            </p:nvGrpSpPr>
            <p:grpSpPr>
              <a:xfrm>
                <a:off x="3352803" y="4366549"/>
                <a:ext cx="2743199" cy="228603"/>
                <a:chOff x="1030929" y="2754403"/>
                <a:chExt cx="2743199" cy="228603"/>
              </a:xfrm>
            </p:grpSpPr>
            <p:grpSp>
              <p:nvGrpSpPr>
                <p:cNvPr id="604" name="Group 603">
                  <a:extLst>
                    <a:ext uri="{FF2B5EF4-FFF2-40B4-BE49-F238E27FC236}">
                      <a16:creationId xmlns:a16="http://schemas.microsoft.com/office/drawing/2014/main" id="{8E43DA1D-1CC9-76EE-F52E-B2857C1EE1E9}"/>
                    </a:ext>
                  </a:extLst>
                </p:cNvPr>
                <p:cNvGrpSpPr/>
                <p:nvPr/>
              </p:nvGrpSpPr>
              <p:grpSpPr>
                <a:xfrm>
                  <a:off x="1030929" y="2754405"/>
                  <a:ext cx="914400" cy="228601"/>
                  <a:chOff x="5145742" y="3112995"/>
                  <a:chExt cx="914400" cy="228601"/>
                </a:xfrm>
              </p:grpSpPr>
              <p:cxnSp>
                <p:nvCxnSpPr>
                  <p:cNvPr id="613" name="Straight Connector 612">
                    <a:extLst>
                      <a:ext uri="{FF2B5EF4-FFF2-40B4-BE49-F238E27FC236}">
                        <a16:creationId xmlns:a16="http://schemas.microsoft.com/office/drawing/2014/main" id="{F03A69CF-7E6F-C237-3D25-451D243E82B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14" name="Straight Connector 613">
                    <a:extLst>
                      <a:ext uri="{FF2B5EF4-FFF2-40B4-BE49-F238E27FC236}">
                        <a16:creationId xmlns:a16="http://schemas.microsoft.com/office/drawing/2014/main" id="{36992295-BCE9-BCB6-300A-8EC97DBCC1F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15" name="Straight Connector 614">
                    <a:extLst>
                      <a:ext uri="{FF2B5EF4-FFF2-40B4-BE49-F238E27FC236}">
                        <a16:creationId xmlns:a16="http://schemas.microsoft.com/office/drawing/2014/main" id="{6202AE75-B1AC-AAAC-C062-A6D5B044C87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05" name="Group 604">
                  <a:extLst>
                    <a:ext uri="{FF2B5EF4-FFF2-40B4-BE49-F238E27FC236}">
                      <a16:creationId xmlns:a16="http://schemas.microsoft.com/office/drawing/2014/main" id="{93E751AF-DDDF-C4BF-E0EC-3F1441EB2BE8}"/>
                    </a:ext>
                  </a:extLst>
                </p:cNvPr>
                <p:cNvGrpSpPr/>
                <p:nvPr/>
              </p:nvGrpSpPr>
              <p:grpSpPr>
                <a:xfrm>
                  <a:off x="2859728" y="2754403"/>
                  <a:ext cx="914400" cy="228601"/>
                  <a:chOff x="5145742" y="3112995"/>
                  <a:chExt cx="914400" cy="228601"/>
                </a:xfrm>
              </p:grpSpPr>
              <p:cxnSp>
                <p:nvCxnSpPr>
                  <p:cNvPr id="610" name="Straight Connector 609">
                    <a:extLst>
                      <a:ext uri="{FF2B5EF4-FFF2-40B4-BE49-F238E27FC236}">
                        <a16:creationId xmlns:a16="http://schemas.microsoft.com/office/drawing/2014/main" id="{DBDA225C-2E28-0ED1-612A-22DA5613DEE0}"/>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11" name="Straight Connector 610">
                    <a:extLst>
                      <a:ext uri="{FF2B5EF4-FFF2-40B4-BE49-F238E27FC236}">
                        <a16:creationId xmlns:a16="http://schemas.microsoft.com/office/drawing/2014/main" id="{E91BB01F-A31E-93CD-0401-DCB983EC67C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12" name="Straight Connector 611">
                    <a:extLst>
                      <a:ext uri="{FF2B5EF4-FFF2-40B4-BE49-F238E27FC236}">
                        <a16:creationId xmlns:a16="http://schemas.microsoft.com/office/drawing/2014/main" id="{08FE59EF-7F8E-D68A-FC04-50C32981C9F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06" name="Group 605">
                  <a:extLst>
                    <a:ext uri="{FF2B5EF4-FFF2-40B4-BE49-F238E27FC236}">
                      <a16:creationId xmlns:a16="http://schemas.microsoft.com/office/drawing/2014/main" id="{1688EFC3-7592-F1BA-41DD-B9757EBBA7A7}"/>
                    </a:ext>
                  </a:extLst>
                </p:cNvPr>
                <p:cNvGrpSpPr/>
                <p:nvPr/>
              </p:nvGrpSpPr>
              <p:grpSpPr>
                <a:xfrm>
                  <a:off x="1945329" y="2754405"/>
                  <a:ext cx="914400" cy="228601"/>
                  <a:chOff x="5145742" y="3112995"/>
                  <a:chExt cx="914400" cy="228601"/>
                </a:xfrm>
              </p:grpSpPr>
              <p:cxnSp>
                <p:nvCxnSpPr>
                  <p:cNvPr id="607" name="Straight Connector 606">
                    <a:extLst>
                      <a:ext uri="{FF2B5EF4-FFF2-40B4-BE49-F238E27FC236}">
                        <a16:creationId xmlns:a16="http://schemas.microsoft.com/office/drawing/2014/main" id="{B87D566B-BD7C-5962-CA99-C1020E549CD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08" name="Straight Connector 607">
                    <a:extLst>
                      <a:ext uri="{FF2B5EF4-FFF2-40B4-BE49-F238E27FC236}">
                        <a16:creationId xmlns:a16="http://schemas.microsoft.com/office/drawing/2014/main" id="{39C364FE-B1AF-63EE-10F6-CFEBAB496FD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09" name="Straight Connector 608">
                    <a:extLst>
                      <a:ext uri="{FF2B5EF4-FFF2-40B4-BE49-F238E27FC236}">
                        <a16:creationId xmlns:a16="http://schemas.microsoft.com/office/drawing/2014/main" id="{D47383D6-499C-1F5C-727B-E101EF615E8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78" name="Group 577">
                <a:extLst>
                  <a:ext uri="{FF2B5EF4-FFF2-40B4-BE49-F238E27FC236}">
                    <a16:creationId xmlns:a16="http://schemas.microsoft.com/office/drawing/2014/main" id="{8A5E4D99-6361-39DA-770D-4661BBA9D101}"/>
                  </a:ext>
                </a:extLst>
              </p:cNvPr>
              <p:cNvGrpSpPr/>
              <p:nvPr/>
            </p:nvGrpSpPr>
            <p:grpSpPr>
              <a:xfrm>
                <a:off x="6095998" y="4366548"/>
                <a:ext cx="2743199" cy="228603"/>
                <a:chOff x="1030929" y="2754403"/>
                <a:chExt cx="2743199" cy="228603"/>
              </a:xfrm>
            </p:grpSpPr>
            <p:grpSp>
              <p:nvGrpSpPr>
                <p:cNvPr id="592" name="Group 591">
                  <a:extLst>
                    <a:ext uri="{FF2B5EF4-FFF2-40B4-BE49-F238E27FC236}">
                      <a16:creationId xmlns:a16="http://schemas.microsoft.com/office/drawing/2014/main" id="{224AF87E-276A-34FC-C15B-9F7866106B62}"/>
                    </a:ext>
                  </a:extLst>
                </p:cNvPr>
                <p:cNvGrpSpPr/>
                <p:nvPr/>
              </p:nvGrpSpPr>
              <p:grpSpPr>
                <a:xfrm>
                  <a:off x="1030929" y="2754405"/>
                  <a:ext cx="914400" cy="228601"/>
                  <a:chOff x="5145742" y="3112995"/>
                  <a:chExt cx="914400" cy="228601"/>
                </a:xfrm>
              </p:grpSpPr>
              <p:cxnSp>
                <p:nvCxnSpPr>
                  <p:cNvPr id="601" name="Straight Connector 600">
                    <a:extLst>
                      <a:ext uri="{FF2B5EF4-FFF2-40B4-BE49-F238E27FC236}">
                        <a16:creationId xmlns:a16="http://schemas.microsoft.com/office/drawing/2014/main" id="{3FAAC5D8-6791-8BCE-3DEE-1EA284FC99CE}"/>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02" name="Straight Connector 601">
                    <a:extLst>
                      <a:ext uri="{FF2B5EF4-FFF2-40B4-BE49-F238E27FC236}">
                        <a16:creationId xmlns:a16="http://schemas.microsoft.com/office/drawing/2014/main" id="{9373A3E3-D0F7-C098-7A9E-81054C16F8A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03" name="Straight Connector 602">
                    <a:extLst>
                      <a:ext uri="{FF2B5EF4-FFF2-40B4-BE49-F238E27FC236}">
                        <a16:creationId xmlns:a16="http://schemas.microsoft.com/office/drawing/2014/main" id="{93F423BD-4AFF-B8D1-E219-84AC53E0FF5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93" name="Group 592">
                  <a:extLst>
                    <a:ext uri="{FF2B5EF4-FFF2-40B4-BE49-F238E27FC236}">
                      <a16:creationId xmlns:a16="http://schemas.microsoft.com/office/drawing/2014/main" id="{85EA2670-9057-F532-8DB9-8953163871C8}"/>
                    </a:ext>
                  </a:extLst>
                </p:cNvPr>
                <p:cNvGrpSpPr/>
                <p:nvPr/>
              </p:nvGrpSpPr>
              <p:grpSpPr>
                <a:xfrm>
                  <a:off x="2859728" y="2754403"/>
                  <a:ext cx="914400" cy="228601"/>
                  <a:chOff x="5145742" y="3112995"/>
                  <a:chExt cx="914400" cy="228601"/>
                </a:xfrm>
              </p:grpSpPr>
              <p:cxnSp>
                <p:nvCxnSpPr>
                  <p:cNvPr id="598" name="Straight Connector 597">
                    <a:extLst>
                      <a:ext uri="{FF2B5EF4-FFF2-40B4-BE49-F238E27FC236}">
                        <a16:creationId xmlns:a16="http://schemas.microsoft.com/office/drawing/2014/main" id="{1CED5117-1073-E2CF-FB17-839E806CE510}"/>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99" name="Straight Connector 598">
                    <a:extLst>
                      <a:ext uri="{FF2B5EF4-FFF2-40B4-BE49-F238E27FC236}">
                        <a16:creationId xmlns:a16="http://schemas.microsoft.com/office/drawing/2014/main" id="{4D1D343C-000A-FC19-E574-49A8DE71556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00" name="Straight Connector 599">
                    <a:extLst>
                      <a:ext uri="{FF2B5EF4-FFF2-40B4-BE49-F238E27FC236}">
                        <a16:creationId xmlns:a16="http://schemas.microsoft.com/office/drawing/2014/main" id="{0E4934C8-8E07-B83D-A4F7-382BF76BAE61}"/>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94" name="Group 593">
                  <a:extLst>
                    <a:ext uri="{FF2B5EF4-FFF2-40B4-BE49-F238E27FC236}">
                      <a16:creationId xmlns:a16="http://schemas.microsoft.com/office/drawing/2014/main" id="{462E6228-4191-3A3B-EC5C-82D1E4A39A3C}"/>
                    </a:ext>
                  </a:extLst>
                </p:cNvPr>
                <p:cNvGrpSpPr/>
                <p:nvPr/>
              </p:nvGrpSpPr>
              <p:grpSpPr>
                <a:xfrm>
                  <a:off x="1945329" y="2754405"/>
                  <a:ext cx="914400" cy="228601"/>
                  <a:chOff x="5145742" y="3112995"/>
                  <a:chExt cx="914400" cy="228601"/>
                </a:xfrm>
              </p:grpSpPr>
              <p:cxnSp>
                <p:nvCxnSpPr>
                  <p:cNvPr id="595" name="Straight Connector 594">
                    <a:extLst>
                      <a:ext uri="{FF2B5EF4-FFF2-40B4-BE49-F238E27FC236}">
                        <a16:creationId xmlns:a16="http://schemas.microsoft.com/office/drawing/2014/main" id="{8FAF4192-36BC-D4A5-70BA-6D3D79F9C60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96" name="Straight Connector 595">
                    <a:extLst>
                      <a:ext uri="{FF2B5EF4-FFF2-40B4-BE49-F238E27FC236}">
                        <a16:creationId xmlns:a16="http://schemas.microsoft.com/office/drawing/2014/main" id="{4028CB8E-3B9A-C16D-8FC1-ACE49C8D813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97" name="Straight Connector 596">
                    <a:extLst>
                      <a:ext uri="{FF2B5EF4-FFF2-40B4-BE49-F238E27FC236}">
                        <a16:creationId xmlns:a16="http://schemas.microsoft.com/office/drawing/2014/main" id="{D50AAB0B-81F2-3E5A-5F30-5455121E85B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79" name="Group 578">
                <a:extLst>
                  <a:ext uri="{FF2B5EF4-FFF2-40B4-BE49-F238E27FC236}">
                    <a16:creationId xmlns:a16="http://schemas.microsoft.com/office/drawing/2014/main" id="{09D1C7F5-D9B4-D8F2-0583-E093FB6C3C23}"/>
                  </a:ext>
                </a:extLst>
              </p:cNvPr>
              <p:cNvGrpSpPr/>
              <p:nvPr/>
            </p:nvGrpSpPr>
            <p:grpSpPr>
              <a:xfrm>
                <a:off x="8839195" y="4366547"/>
                <a:ext cx="2743199" cy="228603"/>
                <a:chOff x="1030929" y="2754403"/>
                <a:chExt cx="2743199" cy="228603"/>
              </a:xfrm>
            </p:grpSpPr>
            <p:grpSp>
              <p:nvGrpSpPr>
                <p:cNvPr id="580" name="Group 579">
                  <a:extLst>
                    <a:ext uri="{FF2B5EF4-FFF2-40B4-BE49-F238E27FC236}">
                      <a16:creationId xmlns:a16="http://schemas.microsoft.com/office/drawing/2014/main" id="{7E2C7AC7-B68F-B83E-21D1-F3E270738F8F}"/>
                    </a:ext>
                  </a:extLst>
                </p:cNvPr>
                <p:cNvGrpSpPr/>
                <p:nvPr/>
              </p:nvGrpSpPr>
              <p:grpSpPr>
                <a:xfrm>
                  <a:off x="1030929" y="2754405"/>
                  <a:ext cx="914400" cy="228601"/>
                  <a:chOff x="5145742" y="3112995"/>
                  <a:chExt cx="914400" cy="228601"/>
                </a:xfrm>
              </p:grpSpPr>
              <p:cxnSp>
                <p:nvCxnSpPr>
                  <p:cNvPr id="589" name="Straight Connector 588">
                    <a:extLst>
                      <a:ext uri="{FF2B5EF4-FFF2-40B4-BE49-F238E27FC236}">
                        <a16:creationId xmlns:a16="http://schemas.microsoft.com/office/drawing/2014/main" id="{FAA763AB-F7DF-ED6A-5E3F-654ABDA34F7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90" name="Straight Connector 589">
                    <a:extLst>
                      <a:ext uri="{FF2B5EF4-FFF2-40B4-BE49-F238E27FC236}">
                        <a16:creationId xmlns:a16="http://schemas.microsoft.com/office/drawing/2014/main" id="{9B5D2FA2-6732-BA83-9192-683BF28B4EA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91" name="Straight Connector 590">
                    <a:extLst>
                      <a:ext uri="{FF2B5EF4-FFF2-40B4-BE49-F238E27FC236}">
                        <a16:creationId xmlns:a16="http://schemas.microsoft.com/office/drawing/2014/main" id="{2B69F958-7203-B318-BC6A-78AF85FFC07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81" name="Group 580">
                  <a:extLst>
                    <a:ext uri="{FF2B5EF4-FFF2-40B4-BE49-F238E27FC236}">
                      <a16:creationId xmlns:a16="http://schemas.microsoft.com/office/drawing/2014/main" id="{9CDC2D53-E2ED-E4C7-3D52-BB451EBB5A35}"/>
                    </a:ext>
                  </a:extLst>
                </p:cNvPr>
                <p:cNvGrpSpPr/>
                <p:nvPr/>
              </p:nvGrpSpPr>
              <p:grpSpPr>
                <a:xfrm>
                  <a:off x="2859728" y="2754403"/>
                  <a:ext cx="914400" cy="228601"/>
                  <a:chOff x="5145742" y="3112995"/>
                  <a:chExt cx="914400" cy="228601"/>
                </a:xfrm>
              </p:grpSpPr>
              <p:cxnSp>
                <p:nvCxnSpPr>
                  <p:cNvPr id="586" name="Straight Connector 585">
                    <a:extLst>
                      <a:ext uri="{FF2B5EF4-FFF2-40B4-BE49-F238E27FC236}">
                        <a16:creationId xmlns:a16="http://schemas.microsoft.com/office/drawing/2014/main" id="{F67349B7-CC3C-E602-CBAA-27C332DA371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87" name="Straight Connector 586">
                    <a:extLst>
                      <a:ext uri="{FF2B5EF4-FFF2-40B4-BE49-F238E27FC236}">
                        <a16:creationId xmlns:a16="http://schemas.microsoft.com/office/drawing/2014/main" id="{EFB87E1D-5356-CAF1-E325-BD81A41F105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88" name="Straight Connector 587">
                    <a:extLst>
                      <a:ext uri="{FF2B5EF4-FFF2-40B4-BE49-F238E27FC236}">
                        <a16:creationId xmlns:a16="http://schemas.microsoft.com/office/drawing/2014/main" id="{F0030D4D-7B7A-EAF0-F5B1-4F579E05131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82" name="Group 581">
                  <a:extLst>
                    <a:ext uri="{FF2B5EF4-FFF2-40B4-BE49-F238E27FC236}">
                      <a16:creationId xmlns:a16="http://schemas.microsoft.com/office/drawing/2014/main" id="{6B4571A4-BC1B-B9EE-3BD6-E08276634223}"/>
                    </a:ext>
                  </a:extLst>
                </p:cNvPr>
                <p:cNvGrpSpPr/>
                <p:nvPr/>
              </p:nvGrpSpPr>
              <p:grpSpPr>
                <a:xfrm>
                  <a:off x="1945329" y="2754405"/>
                  <a:ext cx="914400" cy="228601"/>
                  <a:chOff x="5145742" y="3112995"/>
                  <a:chExt cx="914400" cy="228601"/>
                </a:xfrm>
              </p:grpSpPr>
              <p:cxnSp>
                <p:nvCxnSpPr>
                  <p:cNvPr id="583" name="Straight Connector 582">
                    <a:extLst>
                      <a:ext uri="{FF2B5EF4-FFF2-40B4-BE49-F238E27FC236}">
                        <a16:creationId xmlns:a16="http://schemas.microsoft.com/office/drawing/2014/main" id="{EB12B5ED-3A42-24A6-81F8-7B7D09F8533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84" name="Straight Connector 583">
                    <a:extLst>
                      <a:ext uri="{FF2B5EF4-FFF2-40B4-BE49-F238E27FC236}">
                        <a16:creationId xmlns:a16="http://schemas.microsoft.com/office/drawing/2014/main" id="{F6DAF4B1-C00C-F17D-C83F-3C1ACEB58BB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85" name="Straight Connector 584">
                    <a:extLst>
                      <a:ext uri="{FF2B5EF4-FFF2-40B4-BE49-F238E27FC236}">
                        <a16:creationId xmlns:a16="http://schemas.microsoft.com/office/drawing/2014/main" id="{C117CEE7-EF19-8EC3-8850-86C451A7F54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grpSp>
          <p:nvGrpSpPr>
            <p:cNvPr id="521" name="Group 520">
              <a:extLst>
                <a:ext uri="{FF2B5EF4-FFF2-40B4-BE49-F238E27FC236}">
                  <a16:creationId xmlns:a16="http://schemas.microsoft.com/office/drawing/2014/main" id="{7457CE6D-5872-A2D1-522C-B15FBEC1EF60}"/>
                </a:ext>
              </a:extLst>
            </p:cNvPr>
            <p:cNvGrpSpPr/>
            <p:nvPr/>
          </p:nvGrpSpPr>
          <p:grpSpPr>
            <a:xfrm>
              <a:off x="6088935" y="4362999"/>
              <a:ext cx="5486400" cy="228606"/>
              <a:chOff x="609606" y="4366547"/>
              <a:chExt cx="10972788" cy="228606"/>
            </a:xfrm>
          </p:grpSpPr>
          <p:grpSp>
            <p:nvGrpSpPr>
              <p:cNvPr id="524" name="Group 523">
                <a:extLst>
                  <a:ext uri="{FF2B5EF4-FFF2-40B4-BE49-F238E27FC236}">
                    <a16:creationId xmlns:a16="http://schemas.microsoft.com/office/drawing/2014/main" id="{9AF94B4B-DDF4-7F17-DA0E-6F190F40BA1F}"/>
                  </a:ext>
                </a:extLst>
              </p:cNvPr>
              <p:cNvGrpSpPr/>
              <p:nvPr/>
            </p:nvGrpSpPr>
            <p:grpSpPr>
              <a:xfrm>
                <a:off x="609606" y="4366550"/>
                <a:ext cx="2743199" cy="228603"/>
                <a:chOff x="1030929" y="2754403"/>
                <a:chExt cx="2743199" cy="228603"/>
              </a:xfrm>
            </p:grpSpPr>
            <p:grpSp>
              <p:nvGrpSpPr>
                <p:cNvPr id="564" name="Group 563">
                  <a:extLst>
                    <a:ext uri="{FF2B5EF4-FFF2-40B4-BE49-F238E27FC236}">
                      <a16:creationId xmlns:a16="http://schemas.microsoft.com/office/drawing/2014/main" id="{7324C40D-F314-A8AA-8608-CD31CEDDA63D}"/>
                    </a:ext>
                  </a:extLst>
                </p:cNvPr>
                <p:cNvGrpSpPr/>
                <p:nvPr/>
              </p:nvGrpSpPr>
              <p:grpSpPr>
                <a:xfrm>
                  <a:off x="1030929" y="2754405"/>
                  <a:ext cx="914400" cy="228601"/>
                  <a:chOff x="5145742" y="3112995"/>
                  <a:chExt cx="914400" cy="228601"/>
                </a:xfrm>
              </p:grpSpPr>
              <p:cxnSp>
                <p:nvCxnSpPr>
                  <p:cNvPr id="573" name="Straight Connector 572">
                    <a:extLst>
                      <a:ext uri="{FF2B5EF4-FFF2-40B4-BE49-F238E27FC236}">
                        <a16:creationId xmlns:a16="http://schemas.microsoft.com/office/drawing/2014/main" id="{1CD23530-0B36-938B-806B-0C30361CB34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74" name="Straight Connector 573">
                    <a:extLst>
                      <a:ext uri="{FF2B5EF4-FFF2-40B4-BE49-F238E27FC236}">
                        <a16:creationId xmlns:a16="http://schemas.microsoft.com/office/drawing/2014/main" id="{8F6BDAFD-B2BB-41E3-B395-FE3A29E73D5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75" name="Straight Connector 574">
                    <a:extLst>
                      <a:ext uri="{FF2B5EF4-FFF2-40B4-BE49-F238E27FC236}">
                        <a16:creationId xmlns:a16="http://schemas.microsoft.com/office/drawing/2014/main" id="{061060A4-11A2-4C14-C830-CE04FC1F531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65" name="Group 564">
                  <a:extLst>
                    <a:ext uri="{FF2B5EF4-FFF2-40B4-BE49-F238E27FC236}">
                      <a16:creationId xmlns:a16="http://schemas.microsoft.com/office/drawing/2014/main" id="{7CB64C3C-2736-AA2D-6ED2-9F91794F8594}"/>
                    </a:ext>
                  </a:extLst>
                </p:cNvPr>
                <p:cNvGrpSpPr/>
                <p:nvPr/>
              </p:nvGrpSpPr>
              <p:grpSpPr>
                <a:xfrm>
                  <a:off x="2859728" y="2754403"/>
                  <a:ext cx="914400" cy="228601"/>
                  <a:chOff x="5145742" y="3112995"/>
                  <a:chExt cx="914400" cy="228601"/>
                </a:xfrm>
              </p:grpSpPr>
              <p:cxnSp>
                <p:nvCxnSpPr>
                  <p:cNvPr id="570" name="Straight Connector 569">
                    <a:extLst>
                      <a:ext uri="{FF2B5EF4-FFF2-40B4-BE49-F238E27FC236}">
                        <a16:creationId xmlns:a16="http://schemas.microsoft.com/office/drawing/2014/main" id="{836960CD-1013-6DAE-29B3-20948A9B1C0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71" name="Straight Connector 570">
                    <a:extLst>
                      <a:ext uri="{FF2B5EF4-FFF2-40B4-BE49-F238E27FC236}">
                        <a16:creationId xmlns:a16="http://schemas.microsoft.com/office/drawing/2014/main" id="{DABD35DF-F54D-C775-CB12-C92DA20A74D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72" name="Straight Connector 571">
                    <a:extLst>
                      <a:ext uri="{FF2B5EF4-FFF2-40B4-BE49-F238E27FC236}">
                        <a16:creationId xmlns:a16="http://schemas.microsoft.com/office/drawing/2014/main" id="{47357DAE-0B81-6768-2C3D-33DAEEDE488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66" name="Group 565">
                  <a:extLst>
                    <a:ext uri="{FF2B5EF4-FFF2-40B4-BE49-F238E27FC236}">
                      <a16:creationId xmlns:a16="http://schemas.microsoft.com/office/drawing/2014/main" id="{6BB251AC-C561-42C3-10AA-E8D99D8A2DC8}"/>
                    </a:ext>
                  </a:extLst>
                </p:cNvPr>
                <p:cNvGrpSpPr/>
                <p:nvPr/>
              </p:nvGrpSpPr>
              <p:grpSpPr>
                <a:xfrm>
                  <a:off x="1945329" y="2754405"/>
                  <a:ext cx="914400" cy="228601"/>
                  <a:chOff x="5145742" y="3112995"/>
                  <a:chExt cx="914400" cy="228601"/>
                </a:xfrm>
              </p:grpSpPr>
              <p:cxnSp>
                <p:nvCxnSpPr>
                  <p:cNvPr id="567" name="Straight Connector 566">
                    <a:extLst>
                      <a:ext uri="{FF2B5EF4-FFF2-40B4-BE49-F238E27FC236}">
                        <a16:creationId xmlns:a16="http://schemas.microsoft.com/office/drawing/2014/main" id="{29A6DBCB-A4FC-113F-097A-3440443905E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68" name="Straight Connector 567">
                    <a:extLst>
                      <a:ext uri="{FF2B5EF4-FFF2-40B4-BE49-F238E27FC236}">
                        <a16:creationId xmlns:a16="http://schemas.microsoft.com/office/drawing/2014/main" id="{33BB187C-FE55-9482-B779-6053DEF1301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69" name="Straight Connector 568">
                    <a:extLst>
                      <a:ext uri="{FF2B5EF4-FFF2-40B4-BE49-F238E27FC236}">
                        <a16:creationId xmlns:a16="http://schemas.microsoft.com/office/drawing/2014/main" id="{740A6A89-B1D6-6633-01C3-0BCFEF0396A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25" name="Group 524">
                <a:extLst>
                  <a:ext uri="{FF2B5EF4-FFF2-40B4-BE49-F238E27FC236}">
                    <a16:creationId xmlns:a16="http://schemas.microsoft.com/office/drawing/2014/main" id="{5887544A-CDD3-27EB-5B8A-7407ED1C2AA2}"/>
                  </a:ext>
                </a:extLst>
              </p:cNvPr>
              <p:cNvGrpSpPr/>
              <p:nvPr/>
            </p:nvGrpSpPr>
            <p:grpSpPr>
              <a:xfrm>
                <a:off x="3352803" y="4366549"/>
                <a:ext cx="2743199" cy="228603"/>
                <a:chOff x="1030929" y="2754403"/>
                <a:chExt cx="2743199" cy="228603"/>
              </a:xfrm>
            </p:grpSpPr>
            <p:grpSp>
              <p:nvGrpSpPr>
                <p:cNvPr id="552" name="Group 551">
                  <a:extLst>
                    <a:ext uri="{FF2B5EF4-FFF2-40B4-BE49-F238E27FC236}">
                      <a16:creationId xmlns:a16="http://schemas.microsoft.com/office/drawing/2014/main" id="{9A8D32C7-92B8-6009-7731-76B80C1AD454}"/>
                    </a:ext>
                  </a:extLst>
                </p:cNvPr>
                <p:cNvGrpSpPr/>
                <p:nvPr/>
              </p:nvGrpSpPr>
              <p:grpSpPr>
                <a:xfrm>
                  <a:off x="1030929" y="2754405"/>
                  <a:ext cx="914400" cy="228601"/>
                  <a:chOff x="5145742" y="3112995"/>
                  <a:chExt cx="914400" cy="228601"/>
                </a:xfrm>
              </p:grpSpPr>
              <p:cxnSp>
                <p:nvCxnSpPr>
                  <p:cNvPr id="561" name="Straight Connector 560">
                    <a:extLst>
                      <a:ext uri="{FF2B5EF4-FFF2-40B4-BE49-F238E27FC236}">
                        <a16:creationId xmlns:a16="http://schemas.microsoft.com/office/drawing/2014/main" id="{189C3936-C481-6684-7969-F7C09B0BFC0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62" name="Straight Connector 561">
                    <a:extLst>
                      <a:ext uri="{FF2B5EF4-FFF2-40B4-BE49-F238E27FC236}">
                        <a16:creationId xmlns:a16="http://schemas.microsoft.com/office/drawing/2014/main" id="{0DBB9A6A-C868-18FD-CD8D-4D1622D11C8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63" name="Straight Connector 562">
                    <a:extLst>
                      <a:ext uri="{FF2B5EF4-FFF2-40B4-BE49-F238E27FC236}">
                        <a16:creationId xmlns:a16="http://schemas.microsoft.com/office/drawing/2014/main" id="{FA48F599-30FA-FCBD-6DBA-0066F3F264E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53" name="Group 552">
                  <a:extLst>
                    <a:ext uri="{FF2B5EF4-FFF2-40B4-BE49-F238E27FC236}">
                      <a16:creationId xmlns:a16="http://schemas.microsoft.com/office/drawing/2014/main" id="{A0302C74-2F75-7FCD-05FE-9E558AEE4371}"/>
                    </a:ext>
                  </a:extLst>
                </p:cNvPr>
                <p:cNvGrpSpPr/>
                <p:nvPr/>
              </p:nvGrpSpPr>
              <p:grpSpPr>
                <a:xfrm>
                  <a:off x="2859728" y="2754403"/>
                  <a:ext cx="914400" cy="228601"/>
                  <a:chOff x="5145742" y="3112995"/>
                  <a:chExt cx="914400" cy="228601"/>
                </a:xfrm>
              </p:grpSpPr>
              <p:cxnSp>
                <p:nvCxnSpPr>
                  <p:cNvPr id="558" name="Straight Connector 557">
                    <a:extLst>
                      <a:ext uri="{FF2B5EF4-FFF2-40B4-BE49-F238E27FC236}">
                        <a16:creationId xmlns:a16="http://schemas.microsoft.com/office/drawing/2014/main" id="{9F6725BE-F220-8D6D-50C2-7772A1A3505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59" name="Straight Connector 558">
                    <a:extLst>
                      <a:ext uri="{FF2B5EF4-FFF2-40B4-BE49-F238E27FC236}">
                        <a16:creationId xmlns:a16="http://schemas.microsoft.com/office/drawing/2014/main" id="{8751EC3C-DC1E-749E-EAD3-3A43D615C7B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60" name="Straight Connector 559">
                    <a:extLst>
                      <a:ext uri="{FF2B5EF4-FFF2-40B4-BE49-F238E27FC236}">
                        <a16:creationId xmlns:a16="http://schemas.microsoft.com/office/drawing/2014/main" id="{5155E07C-0B39-A8C7-6C00-0C6DAA15DA3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54" name="Group 553">
                  <a:extLst>
                    <a:ext uri="{FF2B5EF4-FFF2-40B4-BE49-F238E27FC236}">
                      <a16:creationId xmlns:a16="http://schemas.microsoft.com/office/drawing/2014/main" id="{2ED9754B-81FD-E292-A94C-2FFAD89BF42C}"/>
                    </a:ext>
                  </a:extLst>
                </p:cNvPr>
                <p:cNvGrpSpPr/>
                <p:nvPr/>
              </p:nvGrpSpPr>
              <p:grpSpPr>
                <a:xfrm>
                  <a:off x="1945329" y="2754405"/>
                  <a:ext cx="914400" cy="228601"/>
                  <a:chOff x="5145742" y="3112995"/>
                  <a:chExt cx="914400" cy="228601"/>
                </a:xfrm>
              </p:grpSpPr>
              <p:cxnSp>
                <p:nvCxnSpPr>
                  <p:cNvPr id="555" name="Straight Connector 554">
                    <a:extLst>
                      <a:ext uri="{FF2B5EF4-FFF2-40B4-BE49-F238E27FC236}">
                        <a16:creationId xmlns:a16="http://schemas.microsoft.com/office/drawing/2014/main" id="{BFC775DD-D816-3624-D2D7-F4077C70B31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56" name="Straight Connector 555">
                    <a:extLst>
                      <a:ext uri="{FF2B5EF4-FFF2-40B4-BE49-F238E27FC236}">
                        <a16:creationId xmlns:a16="http://schemas.microsoft.com/office/drawing/2014/main" id="{F35A684D-E959-98A1-DCB3-45CDCF3CDF2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57" name="Straight Connector 556">
                    <a:extLst>
                      <a:ext uri="{FF2B5EF4-FFF2-40B4-BE49-F238E27FC236}">
                        <a16:creationId xmlns:a16="http://schemas.microsoft.com/office/drawing/2014/main" id="{65009639-875E-E281-7A1B-ABA086AA5CB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26" name="Group 525">
                <a:extLst>
                  <a:ext uri="{FF2B5EF4-FFF2-40B4-BE49-F238E27FC236}">
                    <a16:creationId xmlns:a16="http://schemas.microsoft.com/office/drawing/2014/main" id="{63B51356-FDE6-F5D5-03B8-9B4C48A4AFD5}"/>
                  </a:ext>
                </a:extLst>
              </p:cNvPr>
              <p:cNvGrpSpPr/>
              <p:nvPr/>
            </p:nvGrpSpPr>
            <p:grpSpPr>
              <a:xfrm>
                <a:off x="6095998" y="4366548"/>
                <a:ext cx="2743199" cy="228603"/>
                <a:chOff x="1030929" y="2754403"/>
                <a:chExt cx="2743199" cy="228603"/>
              </a:xfrm>
            </p:grpSpPr>
            <p:grpSp>
              <p:nvGrpSpPr>
                <p:cNvPr id="540" name="Group 539">
                  <a:extLst>
                    <a:ext uri="{FF2B5EF4-FFF2-40B4-BE49-F238E27FC236}">
                      <a16:creationId xmlns:a16="http://schemas.microsoft.com/office/drawing/2014/main" id="{428C5CBA-5C95-B19B-7B8F-989829582E4E}"/>
                    </a:ext>
                  </a:extLst>
                </p:cNvPr>
                <p:cNvGrpSpPr/>
                <p:nvPr/>
              </p:nvGrpSpPr>
              <p:grpSpPr>
                <a:xfrm>
                  <a:off x="1030929" y="2754405"/>
                  <a:ext cx="914400" cy="228601"/>
                  <a:chOff x="5145742" y="3112995"/>
                  <a:chExt cx="914400" cy="228601"/>
                </a:xfrm>
              </p:grpSpPr>
              <p:cxnSp>
                <p:nvCxnSpPr>
                  <p:cNvPr id="549" name="Straight Connector 548">
                    <a:extLst>
                      <a:ext uri="{FF2B5EF4-FFF2-40B4-BE49-F238E27FC236}">
                        <a16:creationId xmlns:a16="http://schemas.microsoft.com/office/drawing/2014/main" id="{9402EF32-F709-859C-330C-F8D03659119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50" name="Straight Connector 549">
                    <a:extLst>
                      <a:ext uri="{FF2B5EF4-FFF2-40B4-BE49-F238E27FC236}">
                        <a16:creationId xmlns:a16="http://schemas.microsoft.com/office/drawing/2014/main" id="{AF1DAAFF-1A9F-B3C7-1A48-ADDC653DF4A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51" name="Straight Connector 550">
                    <a:extLst>
                      <a:ext uri="{FF2B5EF4-FFF2-40B4-BE49-F238E27FC236}">
                        <a16:creationId xmlns:a16="http://schemas.microsoft.com/office/drawing/2014/main" id="{1E369F29-DDFB-7896-43EE-29B80F72807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41" name="Group 540">
                  <a:extLst>
                    <a:ext uri="{FF2B5EF4-FFF2-40B4-BE49-F238E27FC236}">
                      <a16:creationId xmlns:a16="http://schemas.microsoft.com/office/drawing/2014/main" id="{027A0196-2B75-B38D-0B18-F9376DCE99A2}"/>
                    </a:ext>
                  </a:extLst>
                </p:cNvPr>
                <p:cNvGrpSpPr/>
                <p:nvPr/>
              </p:nvGrpSpPr>
              <p:grpSpPr>
                <a:xfrm>
                  <a:off x="2859728" y="2754403"/>
                  <a:ext cx="914400" cy="228601"/>
                  <a:chOff x="5145742" y="3112995"/>
                  <a:chExt cx="914400" cy="228601"/>
                </a:xfrm>
              </p:grpSpPr>
              <p:cxnSp>
                <p:nvCxnSpPr>
                  <p:cNvPr id="546" name="Straight Connector 545">
                    <a:extLst>
                      <a:ext uri="{FF2B5EF4-FFF2-40B4-BE49-F238E27FC236}">
                        <a16:creationId xmlns:a16="http://schemas.microsoft.com/office/drawing/2014/main" id="{D5B1AC48-4646-9AE2-7B64-2E8FEE408AB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47" name="Straight Connector 546">
                    <a:extLst>
                      <a:ext uri="{FF2B5EF4-FFF2-40B4-BE49-F238E27FC236}">
                        <a16:creationId xmlns:a16="http://schemas.microsoft.com/office/drawing/2014/main" id="{06D02B82-8632-0CD5-A841-A10A2C9F8DC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48" name="Straight Connector 547">
                    <a:extLst>
                      <a:ext uri="{FF2B5EF4-FFF2-40B4-BE49-F238E27FC236}">
                        <a16:creationId xmlns:a16="http://schemas.microsoft.com/office/drawing/2014/main" id="{0C37554D-1C46-EE5A-AD8F-5CDCB0769F2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42" name="Group 541">
                  <a:extLst>
                    <a:ext uri="{FF2B5EF4-FFF2-40B4-BE49-F238E27FC236}">
                      <a16:creationId xmlns:a16="http://schemas.microsoft.com/office/drawing/2014/main" id="{C4AA74FE-1FF7-41B7-FCFB-DFFF264654A4}"/>
                    </a:ext>
                  </a:extLst>
                </p:cNvPr>
                <p:cNvGrpSpPr/>
                <p:nvPr/>
              </p:nvGrpSpPr>
              <p:grpSpPr>
                <a:xfrm>
                  <a:off x="1945329" y="2754405"/>
                  <a:ext cx="914400" cy="228601"/>
                  <a:chOff x="5145742" y="3112995"/>
                  <a:chExt cx="914400" cy="228601"/>
                </a:xfrm>
              </p:grpSpPr>
              <p:cxnSp>
                <p:nvCxnSpPr>
                  <p:cNvPr id="543" name="Straight Connector 542">
                    <a:extLst>
                      <a:ext uri="{FF2B5EF4-FFF2-40B4-BE49-F238E27FC236}">
                        <a16:creationId xmlns:a16="http://schemas.microsoft.com/office/drawing/2014/main" id="{52AE49B3-2945-D168-F7CA-19427D203F4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44" name="Straight Connector 543">
                    <a:extLst>
                      <a:ext uri="{FF2B5EF4-FFF2-40B4-BE49-F238E27FC236}">
                        <a16:creationId xmlns:a16="http://schemas.microsoft.com/office/drawing/2014/main" id="{198C880C-5C9A-D5F6-7030-B14356C3653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45" name="Straight Connector 544">
                    <a:extLst>
                      <a:ext uri="{FF2B5EF4-FFF2-40B4-BE49-F238E27FC236}">
                        <a16:creationId xmlns:a16="http://schemas.microsoft.com/office/drawing/2014/main" id="{23702D77-0BC3-28FF-FC34-95CA19C3CF10}"/>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27" name="Group 526">
                <a:extLst>
                  <a:ext uri="{FF2B5EF4-FFF2-40B4-BE49-F238E27FC236}">
                    <a16:creationId xmlns:a16="http://schemas.microsoft.com/office/drawing/2014/main" id="{067F9DC9-0336-D2DD-A8FA-ED4B02C66DB4}"/>
                  </a:ext>
                </a:extLst>
              </p:cNvPr>
              <p:cNvGrpSpPr/>
              <p:nvPr/>
            </p:nvGrpSpPr>
            <p:grpSpPr>
              <a:xfrm>
                <a:off x="8839195" y="4366547"/>
                <a:ext cx="2743199" cy="228603"/>
                <a:chOff x="1030929" y="2754403"/>
                <a:chExt cx="2743199" cy="228603"/>
              </a:xfrm>
            </p:grpSpPr>
            <p:grpSp>
              <p:nvGrpSpPr>
                <p:cNvPr id="528" name="Group 527">
                  <a:extLst>
                    <a:ext uri="{FF2B5EF4-FFF2-40B4-BE49-F238E27FC236}">
                      <a16:creationId xmlns:a16="http://schemas.microsoft.com/office/drawing/2014/main" id="{CB18C1F4-4D7C-4333-950B-B4C545F422C3}"/>
                    </a:ext>
                  </a:extLst>
                </p:cNvPr>
                <p:cNvGrpSpPr/>
                <p:nvPr/>
              </p:nvGrpSpPr>
              <p:grpSpPr>
                <a:xfrm>
                  <a:off x="1030929" y="2754405"/>
                  <a:ext cx="914400" cy="228601"/>
                  <a:chOff x="5145742" y="3112995"/>
                  <a:chExt cx="914400" cy="228601"/>
                </a:xfrm>
              </p:grpSpPr>
              <p:cxnSp>
                <p:nvCxnSpPr>
                  <p:cNvPr id="537" name="Straight Connector 536">
                    <a:extLst>
                      <a:ext uri="{FF2B5EF4-FFF2-40B4-BE49-F238E27FC236}">
                        <a16:creationId xmlns:a16="http://schemas.microsoft.com/office/drawing/2014/main" id="{17409AB9-30FB-9C45-17E5-C3A367869A1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38" name="Straight Connector 537">
                    <a:extLst>
                      <a:ext uri="{FF2B5EF4-FFF2-40B4-BE49-F238E27FC236}">
                        <a16:creationId xmlns:a16="http://schemas.microsoft.com/office/drawing/2014/main" id="{310A739D-4903-AC65-C467-81328E1EEF1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39" name="Straight Connector 538">
                    <a:extLst>
                      <a:ext uri="{FF2B5EF4-FFF2-40B4-BE49-F238E27FC236}">
                        <a16:creationId xmlns:a16="http://schemas.microsoft.com/office/drawing/2014/main" id="{FB934091-F631-A6A9-CEDE-C9EA6B0F236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29" name="Group 528">
                  <a:extLst>
                    <a:ext uri="{FF2B5EF4-FFF2-40B4-BE49-F238E27FC236}">
                      <a16:creationId xmlns:a16="http://schemas.microsoft.com/office/drawing/2014/main" id="{02F0B030-58FF-E07C-ACF5-5707B6361FC7}"/>
                    </a:ext>
                  </a:extLst>
                </p:cNvPr>
                <p:cNvGrpSpPr/>
                <p:nvPr/>
              </p:nvGrpSpPr>
              <p:grpSpPr>
                <a:xfrm>
                  <a:off x="2859728" y="2754403"/>
                  <a:ext cx="914400" cy="228601"/>
                  <a:chOff x="5145742" y="3112995"/>
                  <a:chExt cx="914400" cy="228601"/>
                </a:xfrm>
              </p:grpSpPr>
              <p:cxnSp>
                <p:nvCxnSpPr>
                  <p:cNvPr id="534" name="Straight Connector 533">
                    <a:extLst>
                      <a:ext uri="{FF2B5EF4-FFF2-40B4-BE49-F238E27FC236}">
                        <a16:creationId xmlns:a16="http://schemas.microsoft.com/office/drawing/2014/main" id="{3904C7B3-8A8E-DBBA-DD37-F57F81F2B07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35" name="Straight Connector 534">
                    <a:extLst>
                      <a:ext uri="{FF2B5EF4-FFF2-40B4-BE49-F238E27FC236}">
                        <a16:creationId xmlns:a16="http://schemas.microsoft.com/office/drawing/2014/main" id="{1DB5570B-7F48-72A3-C57B-4E09B60F67DC}"/>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36" name="Straight Connector 535">
                    <a:extLst>
                      <a:ext uri="{FF2B5EF4-FFF2-40B4-BE49-F238E27FC236}">
                        <a16:creationId xmlns:a16="http://schemas.microsoft.com/office/drawing/2014/main" id="{F61A2192-0BD9-04FD-65FF-8FF80937B23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30" name="Group 529">
                  <a:extLst>
                    <a:ext uri="{FF2B5EF4-FFF2-40B4-BE49-F238E27FC236}">
                      <a16:creationId xmlns:a16="http://schemas.microsoft.com/office/drawing/2014/main" id="{F8163CEA-C6F9-29F3-DC9D-870FC39BACAB}"/>
                    </a:ext>
                  </a:extLst>
                </p:cNvPr>
                <p:cNvGrpSpPr/>
                <p:nvPr/>
              </p:nvGrpSpPr>
              <p:grpSpPr>
                <a:xfrm>
                  <a:off x="1945329" y="2754405"/>
                  <a:ext cx="914400" cy="228601"/>
                  <a:chOff x="5145742" y="3112995"/>
                  <a:chExt cx="914400" cy="228601"/>
                </a:xfrm>
              </p:grpSpPr>
              <p:cxnSp>
                <p:nvCxnSpPr>
                  <p:cNvPr id="531" name="Straight Connector 530">
                    <a:extLst>
                      <a:ext uri="{FF2B5EF4-FFF2-40B4-BE49-F238E27FC236}">
                        <a16:creationId xmlns:a16="http://schemas.microsoft.com/office/drawing/2014/main" id="{7A2A22A5-97CF-5F5B-DF29-53638A02E76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32" name="Straight Connector 531">
                    <a:extLst>
                      <a:ext uri="{FF2B5EF4-FFF2-40B4-BE49-F238E27FC236}">
                        <a16:creationId xmlns:a16="http://schemas.microsoft.com/office/drawing/2014/main" id="{467B03C8-F9BF-0AC2-3056-B4F9EF5EED3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33" name="Straight Connector 532">
                    <a:extLst>
                      <a:ext uri="{FF2B5EF4-FFF2-40B4-BE49-F238E27FC236}">
                        <a16:creationId xmlns:a16="http://schemas.microsoft.com/office/drawing/2014/main" id="{E586917E-A810-4BBC-476D-FBE2ACF1392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522" name="Straight Connector 521">
              <a:extLst>
                <a:ext uri="{FF2B5EF4-FFF2-40B4-BE49-F238E27FC236}">
                  <a16:creationId xmlns:a16="http://schemas.microsoft.com/office/drawing/2014/main" id="{D6CA6D97-D7E9-141D-FFB8-6817E1793FA0}"/>
                </a:ext>
              </a:extLst>
            </p:cNvPr>
            <p:cNvCxnSpPr>
              <a:cxnSpLocks/>
            </p:cNvCxnSpPr>
            <p:nvPr/>
          </p:nvCxnSpPr>
          <p:spPr>
            <a:xfrm>
              <a:off x="10820397" y="4480921"/>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23" name="Straight Connector 522">
              <a:extLst>
                <a:ext uri="{FF2B5EF4-FFF2-40B4-BE49-F238E27FC236}">
                  <a16:creationId xmlns:a16="http://schemas.microsoft.com/office/drawing/2014/main" id="{80580BAF-F75F-DB48-4325-56FF79AD7E31}"/>
                </a:ext>
              </a:extLst>
            </p:cNvPr>
            <p:cNvCxnSpPr>
              <a:cxnSpLocks/>
            </p:cNvCxnSpPr>
            <p:nvPr/>
          </p:nvCxnSpPr>
          <p:spPr>
            <a:xfrm>
              <a:off x="-1" y="4480921"/>
              <a:ext cx="1371603" cy="0"/>
            </a:xfrm>
            <a:prstGeom prst="line">
              <a:avLst/>
            </a:prstGeom>
            <a:ln w="57150"/>
          </p:spPr>
          <p:style>
            <a:lnRef idx="3">
              <a:schemeClr val="dk1"/>
            </a:lnRef>
            <a:fillRef idx="0">
              <a:schemeClr val="dk1"/>
            </a:fillRef>
            <a:effectRef idx="2">
              <a:schemeClr val="dk1"/>
            </a:effectRef>
            <a:fontRef idx="minor">
              <a:schemeClr val="tx1"/>
            </a:fontRef>
          </p:style>
        </p:cxnSp>
      </p:grpSp>
      <p:sp>
        <p:nvSpPr>
          <p:cNvPr id="191" name="TextBox 190">
            <a:extLst>
              <a:ext uri="{FF2B5EF4-FFF2-40B4-BE49-F238E27FC236}">
                <a16:creationId xmlns:a16="http://schemas.microsoft.com/office/drawing/2014/main" id="{2D20FC69-CC71-2A44-8CB9-A836FDD2B622}"/>
              </a:ext>
            </a:extLst>
          </p:cNvPr>
          <p:cNvSpPr txBox="1"/>
          <p:nvPr/>
        </p:nvSpPr>
        <p:spPr>
          <a:xfrm>
            <a:off x="-13444" y="3631334"/>
            <a:ext cx="2967310" cy="461665"/>
          </a:xfrm>
          <a:prstGeom prst="rect">
            <a:avLst/>
          </a:prstGeom>
          <a:noFill/>
        </p:spPr>
        <p:txBody>
          <a:bodyPr wrap="square" rtlCol="0">
            <a:spAutoFit/>
          </a:bodyPr>
          <a:lstStyle/>
          <a:p>
            <a:r>
              <a:rPr lang="en-US" sz="2400"/>
              <a:t>ISO C++ Standards</a:t>
            </a:r>
          </a:p>
        </p:txBody>
      </p:sp>
      <p:sp>
        <p:nvSpPr>
          <p:cNvPr id="193" name="TextBox 192">
            <a:extLst>
              <a:ext uri="{FF2B5EF4-FFF2-40B4-BE49-F238E27FC236}">
                <a16:creationId xmlns:a16="http://schemas.microsoft.com/office/drawing/2014/main" id="{E3551AB2-4147-2369-85EF-877D093A3905}"/>
              </a:ext>
            </a:extLst>
          </p:cNvPr>
          <p:cNvSpPr txBox="1"/>
          <p:nvPr/>
        </p:nvSpPr>
        <p:spPr>
          <a:xfrm>
            <a:off x="-13444" y="2505436"/>
            <a:ext cx="3697931" cy="461665"/>
          </a:xfrm>
          <a:prstGeom prst="rect">
            <a:avLst/>
          </a:prstGeom>
          <a:noFill/>
        </p:spPr>
        <p:txBody>
          <a:bodyPr wrap="square" rtlCol="0">
            <a:spAutoFit/>
          </a:bodyPr>
          <a:lstStyle/>
          <a:p>
            <a:r>
              <a:rPr lang="en-US" sz="2400"/>
              <a:t>Compiler Prototypes</a:t>
            </a:r>
          </a:p>
        </p:txBody>
      </p:sp>
      <p:sp>
        <p:nvSpPr>
          <p:cNvPr id="194" name="TextBox 193">
            <a:extLst>
              <a:ext uri="{FF2B5EF4-FFF2-40B4-BE49-F238E27FC236}">
                <a16:creationId xmlns:a16="http://schemas.microsoft.com/office/drawing/2014/main" id="{B2433C2D-7037-3E41-56DC-C963C5F4A9DA}"/>
              </a:ext>
            </a:extLst>
          </p:cNvPr>
          <p:cNvSpPr txBox="1"/>
          <p:nvPr/>
        </p:nvSpPr>
        <p:spPr>
          <a:xfrm>
            <a:off x="-13444" y="4959730"/>
            <a:ext cx="3697931" cy="461665"/>
          </a:xfrm>
          <a:prstGeom prst="rect">
            <a:avLst/>
          </a:prstGeom>
          <a:noFill/>
        </p:spPr>
        <p:txBody>
          <a:bodyPr wrap="square" rtlCol="0">
            <a:spAutoFit/>
          </a:bodyPr>
          <a:lstStyle/>
          <a:p>
            <a:r>
              <a:rPr lang="en-US" sz="2400"/>
              <a:t>Annual Compiler Versions</a:t>
            </a:r>
          </a:p>
        </p:txBody>
      </p:sp>
      <p:sp>
        <p:nvSpPr>
          <p:cNvPr id="195" name="TextBox 194">
            <a:extLst>
              <a:ext uri="{FF2B5EF4-FFF2-40B4-BE49-F238E27FC236}">
                <a16:creationId xmlns:a16="http://schemas.microsoft.com/office/drawing/2014/main" id="{CECB6210-0D28-130E-A42C-F1C6B7142144}"/>
              </a:ext>
            </a:extLst>
          </p:cNvPr>
          <p:cNvSpPr txBox="1"/>
          <p:nvPr/>
        </p:nvSpPr>
        <p:spPr>
          <a:xfrm>
            <a:off x="-13444" y="6192130"/>
            <a:ext cx="3697931" cy="461665"/>
          </a:xfrm>
          <a:prstGeom prst="rect">
            <a:avLst/>
          </a:prstGeom>
          <a:noFill/>
        </p:spPr>
        <p:txBody>
          <a:bodyPr wrap="square" rtlCol="0">
            <a:spAutoFit/>
          </a:bodyPr>
          <a:lstStyle/>
          <a:p>
            <a:r>
              <a:rPr lang="en-US" sz="2400"/>
              <a:t>Production Compiler Use</a:t>
            </a:r>
          </a:p>
        </p:txBody>
      </p:sp>
      <p:grpSp>
        <p:nvGrpSpPr>
          <p:cNvPr id="493" name="Group 492">
            <a:extLst>
              <a:ext uri="{FF2B5EF4-FFF2-40B4-BE49-F238E27FC236}">
                <a16:creationId xmlns:a16="http://schemas.microsoft.com/office/drawing/2014/main" id="{59B9C0AD-913A-E82A-FA9D-9BE726E7FFE8}"/>
              </a:ext>
            </a:extLst>
          </p:cNvPr>
          <p:cNvGrpSpPr/>
          <p:nvPr/>
        </p:nvGrpSpPr>
        <p:grpSpPr>
          <a:xfrm>
            <a:off x="1472466" y="3209730"/>
            <a:ext cx="10618662" cy="461665"/>
            <a:chOff x="1472466" y="1519525"/>
            <a:chExt cx="10618662" cy="461665"/>
          </a:xfrm>
        </p:grpSpPr>
        <p:sp>
          <p:nvSpPr>
            <p:cNvPr id="196" name="TextBox 195">
              <a:extLst>
                <a:ext uri="{FF2B5EF4-FFF2-40B4-BE49-F238E27FC236}">
                  <a16:creationId xmlns:a16="http://schemas.microsoft.com/office/drawing/2014/main" id="{E3D69D6F-655F-8789-DB71-2B9C0CE8BCB9}"/>
                </a:ext>
              </a:extLst>
            </p:cNvPr>
            <p:cNvSpPr txBox="1"/>
            <p:nvPr/>
          </p:nvSpPr>
          <p:spPr>
            <a:xfrm>
              <a:off x="1472466" y="1519525"/>
              <a:ext cx="1017479" cy="461665"/>
            </a:xfrm>
            <a:prstGeom prst="rect">
              <a:avLst/>
            </a:prstGeom>
            <a:noFill/>
          </p:spPr>
          <p:txBody>
            <a:bodyPr wrap="square" rtlCol="0">
              <a:spAutoFit/>
            </a:bodyPr>
            <a:lstStyle/>
            <a:p>
              <a:pPr algn="ctr"/>
              <a:r>
                <a:rPr lang="en-US" sz="2400"/>
                <a:t>C++11</a:t>
              </a:r>
            </a:p>
          </p:txBody>
        </p:sp>
        <p:sp>
          <p:nvSpPr>
            <p:cNvPr id="197" name="TextBox 196">
              <a:extLst>
                <a:ext uri="{FF2B5EF4-FFF2-40B4-BE49-F238E27FC236}">
                  <a16:creationId xmlns:a16="http://schemas.microsoft.com/office/drawing/2014/main" id="{40336DAD-60C5-A188-A768-69308ABF3D45}"/>
                </a:ext>
              </a:extLst>
            </p:cNvPr>
            <p:cNvSpPr txBox="1"/>
            <p:nvPr/>
          </p:nvSpPr>
          <p:spPr>
            <a:xfrm>
              <a:off x="2844064" y="1519525"/>
              <a:ext cx="1017479" cy="461665"/>
            </a:xfrm>
            <a:prstGeom prst="rect">
              <a:avLst/>
            </a:prstGeom>
            <a:noFill/>
          </p:spPr>
          <p:txBody>
            <a:bodyPr wrap="square" rtlCol="0">
              <a:spAutoFit/>
            </a:bodyPr>
            <a:lstStyle/>
            <a:p>
              <a:pPr algn="ctr"/>
              <a:r>
                <a:rPr lang="en-US" sz="2400"/>
                <a:t>C++14</a:t>
              </a:r>
            </a:p>
          </p:txBody>
        </p:sp>
        <p:sp>
          <p:nvSpPr>
            <p:cNvPr id="198" name="TextBox 197">
              <a:extLst>
                <a:ext uri="{FF2B5EF4-FFF2-40B4-BE49-F238E27FC236}">
                  <a16:creationId xmlns:a16="http://schemas.microsoft.com/office/drawing/2014/main" id="{D1504E99-A44D-65F7-1453-FE0AB592ECCA}"/>
                </a:ext>
              </a:extLst>
            </p:cNvPr>
            <p:cNvSpPr txBox="1"/>
            <p:nvPr/>
          </p:nvSpPr>
          <p:spPr>
            <a:xfrm>
              <a:off x="4215662" y="1519525"/>
              <a:ext cx="1017479" cy="461665"/>
            </a:xfrm>
            <a:prstGeom prst="rect">
              <a:avLst/>
            </a:prstGeom>
            <a:noFill/>
          </p:spPr>
          <p:txBody>
            <a:bodyPr wrap="square" rtlCol="0">
              <a:spAutoFit/>
            </a:bodyPr>
            <a:lstStyle/>
            <a:p>
              <a:pPr algn="ctr"/>
              <a:r>
                <a:rPr lang="en-US" sz="2400"/>
                <a:t>C++17</a:t>
              </a:r>
            </a:p>
          </p:txBody>
        </p:sp>
        <p:sp>
          <p:nvSpPr>
            <p:cNvPr id="199" name="TextBox 198">
              <a:extLst>
                <a:ext uri="{FF2B5EF4-FFF2-40B4-BE49-F238E27FC236}">
                  <a16:creationId xmlns:a16="http://schemas.microsoft.com/office/drawing/2014/main" id="{ECFC43BC-8835-CDEF-71AA-54576350F08F}"/>
                </a:ext>
              </a:extLst>
            </p:cNvPr>
            <p:cNvSpPr txBox="1"/>
            <p:nvPr/>
          </p:nvSpPr>
          <p:spPr>
            <a:xfrm>
              <a:off x="5587260" y="1519525"/>
              <a:ext cx="1017479" cy="461665"/>
            </a:xfrm>
            <a:prstGeom prst="rect">
              <a:avLst/>
            </a:prstGeom>
            <a:noFill/>
          </p:spPr>
          <p:txBody>
            <a:bodyPr wrap="square" rtlCol="0">
              <a:spAutoFit/>
            </a:bodyPr>
            <a:lstStyle/>
            <a:p>
              <a:pPr algn="ctr"/>
              <a:r>
                <a:rPr lang="en-US" sz="2400"/>
                <a:t>C++20</a:t>
              </a:r>
            </a:p>
          </p:txBody>
        </p:sp>
        <p:sp>
          <p:nvSpPr>
            <p:cNvPr id="200" name="TextBox 199">
              <a:extLst>
                <a:ext uri="{FF2B5EF4-FFF2-40B4-BE49-F238E27FC236}">
                  <a16:creationId xmlns:a16="http://schemas.microsoft.com/office/drawing/2014/main" id="{F3DA632E-473B-52D5-0557-10A47E5F34A5}"/>
                </a:ext>
              </a:extLst>
            </p:cNvPr>
            <p:cNvSpPr txBox="1"/>
            <p:nvPr/>
          </p:nvSpPr>
          <p:spPr>
            <a:xfrm>
              <a:off x="6958858" y="1519525"/>
              <a:ext cx="1017479" cy="461665"/>
            </a:xfrm>
            <a:prstGeom prst="rect">
              <a:avLst/>
            </a:prstGeom>
            <a:noFill/>
          </p:spPr>
          <p:txBody>
            <a:bodyPr wrap="square" rtlCol="0">
              <a:spAutoFit/>
            </a:bodyPr>
            <a:lstStyle/>
            <a:p>
              <a:pPr algn="ctr"/>
              <a:r>
                <a:rPr lang="en-US" sz="2400"/>
                <a:t>C++23</a:t>
              </a:r>
            </a:p>
          </p:txBody>
        </p:sp>
        <p:sp>
          <p:nvSpPr>
            <p:cNvPr id="507" name="TextBox 506">
              <a:extLst>
                <a:ext uri="{FF2B5EF4-FFF2-40B4-BE49-F238E27FC236}">
                  <a16:creationId xmlns:a16="http://schemas.microsoft.com/office/drawing/2014/main" id="{8F658BBE-7B83-11E7-7661-7AC2DF808F71}"/>
                </a:ext>
              </a:extLst>
            </p:cNvPr>
            <p:cNvSpPr txBox="1"/>
            <p:nvPr/>
          </p:nvSpPr>
          <p:spPr>
            <a:xfrm>
              <a:off x="8330456" y="1519525"/>
              <a:ext cx="1017479" cy="461665"/>
            </a:xfrm>
            <a:prstGeom prst="rect">
              <a:avLst/>
            </a:prstGeom>
            <a:noFill/>
          </p:spPr>
          <p:txBody>
            <a:bodyPr wrap="square" rtlCol="0">
              <a:spAutoFit/>
            </a:bodyPr>
            <a:lstStyle/>
            <a:p>
              <a:pPr algn="ctr"/>
              <a:r>
                <a:rPr lang="en-US" sz="2400"/>
                <a:t>C++26</a:t>
              </a:r>
            </a:p>
          </p:txBody>
        </p:sp>
        <p:sp>
          <p:nvSpPr>
            <p:cNvPr id="508" name="TextBox 507">
              <a:extLst>
                <a:ext uri="{FF2B5EF4-FFF2-40B4-BE49-F238E27FC236}">
                  <a16:creationId xmlns:a16="http://schemas.microsoft.com/office/drawing/2014/main" id="{A1F48D95-FC8D-3EEF-EDD4-F8DE57E9628C}"/>
                </a:ext>
              </a:extLst>
            </p:cNvPr>
            <p:cNvSpPr txBox="1"/>
            <p:nvPr/>
          </p:nvSpPr>
          <p:spPr>
            <a:xfrm>
              <a:off x="9702054" y="1519525"/>
              <a:ext cx="1017479" cy="461665"/>
            </a:xfrm>
            <a:prstGeom prst="rect">
              <a:avLst/>
            </a:prstGeom>
            <a:noFill/>
          </p:spPr>
          <p:txBody>
            <a:bodyPr wrap="square" rtlCol="0">
              <a:spAutoFit/>
            </a:bodyPr>
            <a:lstStyle/>
            <a:p>
              <a:pPr algn="ctr"/>
              <a:r>
                <a:rPr lang="en-US" sz="2400"/>
                <a:t>C++29</a:t>
              </a:r>
            </a:p>
          </p:txBody>
        </p:sp>
        <p:sp>
          <p:nvSpPr>
            <p:cNvPr id="509" name="TextBox 508">
              <a:extLst>
                <a:ext uri="{FF2B5EF4-FFF2-40B4-BE49-F238E27FC236}">
                  <a16:creationId xmlns:a16="http://schemas.microsoft.com/office/drawing/2014/main" id="{023524A4-9616-DD67-2516-81E23FF9454D}"/>
                </a:ext>
              </a:extLst>
            </p:cNvPr>
            <p:cNvSpPr txBox="1"/>
            <p:nvPr/>
          </p:nvSpPr>
          <p:spPr>
            <a:xfrm>
              <a:off x="11073649" y="1519525"/>
              <a:ext cx="1017479" cy="461665"/>
            </a:xfrm>
            <a:prstGeom prst="rect">
              <a:avLst/>
            </a:prstGeom>
            <a:noFill/>
          </p:spPr>
          <p:txBody>
            <a:bodyPr wrap="square" rtlCol="0">
              <a:spAutoFit/>
            </a:bodyPr>
            <a:lstStyle/>
            <a:p>
              <a:pPr algn="ctr"/>
              <a:r>
                <a:rPr lang="en-US" sz="2400"/>
                <a:t>C++32</a:t>
              </a:r>
            </a:p>
          </p:txBody>
        </p:sp>
      </p:grpSp>
      <p:grpSp>
        <p:nvGrpSpPr>
          <p:cNvPr id="3" name="Group 2">
            <a:extLst>
              <a:ext uri="{FF2B5EF4-FFF2-40B4-BE49-F238E27FC236}">
                <a16:creationId xmlns:a16="http://schemas.microsoft.com/office/drawing/2014/main" id="{3C1FA946-250D-9787-8ED3-E66F275B19D1}"/>
              </a:ext>
            </a:extLst>
          </p:cNvPr>
          <p:cNvGrpSpPr/>
          <p:nvPr/>
        </p:nvGrpSpPr>
        <p:grpSpPr>
          <a:xfrm>
            <a:off x="-1" y="2558819"/>
            <a:ext cx="12192001" cy="1"/>
            <a:chOff x="-1" y="3318429"/>
            <a:chExt cx="12192001" cy="1"/>
          </a:xfrm>
        </p:grpSpPr>
        <p:grpSp>
          <p:nvGrpSpPr>
            <p:cNvPr id="138" name="Group 137">
              <a:extLst>
                <a:ext uri="{FF2B5EF4-FFF2-40B4-BE49-F238E27FC236}">
                  <a16:creationId xmlns:a16="http://schemas.microsoft.com/office/drawing/2014/main" id="{57B3E884-06E9-7E16-E21F-718336884D8D}"/>
                </a:ext>
              </a:extLst>
            </p:cNvPr>
            <p:cNvGrpSpPr/>
            <p:nvPr/>
          </p:nvGrpSpPr>
          <p:grpSpPr>
            <a:xfrm>
              <a:off x="609606" y="3318430"/>
              <a:ext cx="10972788" cy="0"/>
              <a:chOff x="1030929" y="2754400"/>
              <a:chExt cx="10972788" cy="228606"/>
            </a:xfrm>
          </p:grpSpPr>
          <p:grpSp>
            <p:nvGrpSpPr>
              <p:cNvPr id="139" name="Group 138">
                <a:extLst>
                  <a:ext uri="{FF2B5EF4-FFF2-40B4-BE49-F238E27FC236}">
                    <a16:creationId xmlns:a16="http://schemas.microsoft.com/office/drawing/2014/main" id="{002155C2-4B7E-174E-CC55-6A60216F9429}"/>
                  </a:ext>
                </a:extLst>
              </p:cNvPr>
              <p:cNvGrpSpPr/>
              <p:nvPr/>
            </p:nvGrpSpPr>
            <p:grpSpPr>
              <a:xfrm>
                <a:off x="1030929" y="2754403"/>
                <a:ext cx="2743199" cy="228603"/>
                <a:chOff x="1030929" y="2754403"/>
                <a:chExt cx="2743199" cy="228603"/>
              </a:xfrm>
            </p:grpSpPr>
            <p:grpSp>
              <p:nvGrpSpPr>
                <p:cNvPr id="179" name="Group 178">
                  <a:extLst>
                    <a:ext uri="{FF2B5EF4-FFF2-40B4-BE49-F238E27FC236}">
                      <a16:creationId xmlns:a16="http://schemas.microsoft.com/office/drawing/2014/main" id="{70E205C0-CCF1-3477-6FEB-C3B0789D8423}"/>
                    </a:ext>
                  </a:extLst>
                </p:cNvPr>
                <p:cNvGrpSpPr/>
                <p:nvPr/>
              </p:nvGrpSpPr>
              <p:grpSpPr>
                <a:xfrm>
                  <a:off x="1030929" y="2754405"/>
                  <a:ext cx="914400" cy="228601"/>
                  <a:chOff x="5145742" y="3112995"/>
                  <a:chExt cx="914400" cy="228601"/>
                </a:xfrm>
              </p:grpSpPr>
              <p:cxnSp>
                <p:nvCxnSpPr>
                  <p:cNvPr id="188" name="Straight Connector 187">
                    <a:extLst>
                      <a:ext uri="{FF2B5EF4-FFF2-40B4-BE49-F238E27FC236}">
                        <a16:creationId xmlns:a16="http://schemas.microsoft.com/office/drawing/2014/main" id="{993C3C91-88C9-7D0D-CC79-072214C2018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89" name="Straight Connector 188">
                    <a:extLst>
                      <a:ext uri="{FF2B5EF4-FFF2-40B4-BE49-F238E27FC236}">
                        <a16:creationId xmlns:a16="http://schemas.microsoft.com/office/drawing/2014/main" id="{30A48165-994C-08EC-FD82-6691D8AB80A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90" name="Straight Connector 189">
                    <a:extLst>
                      <a:ext uri="{FF2B5EF4-FFF2-40B4-BE49-F238E27FC236}">
                        <a16:creationId xmlns:a16="http://schemas.microsoft.com/office/drawing/2014/main" id="{FF91EC5A-F7A7-7AFB-E2DA-18352B111EB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80" name="Group 179">
                  <a:extLst>
                    <a:ext uri="{FF2B5EF4-FFF2-40B4-BE49-F238E27FC236}">
                      <a16:creationId xmlns:a16="http://schemas.microsoft.com/office/drawing/2014/main" id="{28FCF84A-9713-9459-B018-8F64AF135AFF}"/>
                    </a:ext>
                  </a:extLst>
                </p:cNvPr>
                <p:cNvGrpSpPr/>
                <p:nvPr/>
              </p:nvGrpSpPr>
              <p:grpSpPr>
                <a:xfrm>
                  <a:off x="2859728" y="2754403"/>
                  <a:ext cx="914400" cy="228601"/>
                  <a:chOff x="5145742" y="3112995"/>
                  <a:chExt cx="914400" cy="228601"/>
                </a:xfrm>
              </p:grpSpPr>
              <p:cxnSp>
                <p:nvCxnSpPr>
                  <p:cNvPr id="185" name="Straight Connector 184">
                    <a:extLst>
                      <a:ext uri="{FF2B5EF4-FFF2-40B4-BE49-F238E27FC236}">
                        <a16:creationId xmlns:a16="http://schemas.microsoft.com/office/drawing/2014/main" id="{6B4BA5BE-F268-4FF0-2AA2-810E1F5F6954}"/>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86" name="Straight Connector 185">
                    <a:extLst>
                      <a:ext uri="{FF2B5EF4-FFF2-40B4-BE49-F238E27FC236}">
                        <a16:creationId xmlns:a16="http://schemas.microsoft.com/office/drawing/2014/main" id="{D9E8F96C-9301-9403-3CE9-C955926D0AE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87" name="Straight Connector 186">
                    <a:extLst>
                      <a:ext uri="{FF2B5EF4-FFF2-40B4-BE49-F238E27FC236}">
                        <a16:creationId xmlns:a16="http://schemas.microsoft.com/office/drawing/2014/main" id="{A23A2067-4334-ED34-B1F3-850F86FD727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81" name="Group 180">
                  <a:extLst>
                    <a:ext uri="{FF2B5EF4-FFF2-40B4-BE49-F238E27FC236}">
                      <a16:creationId xmlns:a16="http://schemas.microsoft.com/office/drawing/2014/main" id="{4169601F-9F26-E50D-52FA-80FCD73E7CEB}"/>
                    </a:ext>
                  </a:extLst>
                </p:cNvPr>
                <p:cNvGrpSpPr/>
                <p:nvPr/>
              </p:nvGrpSpPr>
              <p:grpSpPr>
                <a:xfrm>
                  <a:off x="1945329" y="2754405"/>
                  <a:ext cx="914400" cy="228601"/>
                  <a:chOff x="5145742" y="3112995"/>
                  <a:chExt cx="914400" cy="228601"/>
                </a:xfrm>
              </p:grpSpPr>
              <p:cxnSp>
                <p:nvCxnSpPr>
                  <p:cNvPr id="182" name="Straight Connector 181">
                    <a:extLst>
                      <a:ext uri="{FF2B5EF4-FFF2-40B4-BE49-F238E27FC236}">
                        <a16:creationId xmlns:a16="http://schemas.microsoft.com/office/drawing/2014/main" id="{B3EB81E4-8520-835E-0409-6307CAC5117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83" name="Straight Connector 182">
                    <a:extLst>
                      <a:ext uri="{FF2B5EF4-FFF2-40B4-BE49-F238E27FC236}">
                        <a16:creationId xmlns:a16="http://schemas.microsoft.com/office/drawing/2014/main" id="{89039D9C-484F-4CFD-D67B-233E99F44F3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84" name="Straight Connector 183">
                    <a:extLst>
                      <a:ext uri="{FF2B5EF4-FFF2-40B4-BE49-F238E27FC236}">
                        <a16:creationId xmlns:a16="http://schemas.microsoft.com/office/drawing/2014/main" id="{EC7FD9F6-3126-0F04-B69F-04EE0F68BA1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40" name="Group 139">
                <a:extLst>
                  <a:ext uri="{FF2B5EF4-FFF2-40B4-BE49-F238E27FC236}">
                    <a16:creationId xmlns:a16="http://schemas.microsoft.com/office/drawing/2014/main" id="{B2450784-30B7-13A8-8FEB-7D5F20F04374}"/>
                  </a:ext>
                </a:extLst>
              </p:cNvPr>
              <p:cNvGrpSpPr/>
              <p:nvPr/>
            </p:nvGrpSpPr>
            <p:grpSpPr>
              <a:xfrm>
                <a:off x="3774126" y="2754402"/>
                <a:ext cx="2743199" cy="228603"/>
                <a:chOff x="1030929" y="2754403"/>
                <a:chExt cx="2743199" cy="228603"/>
              </a:xfrm>
            </p:grpSpPr>
            <p:grpSp>
              <p:nvGrpSpPr>
                <p:cNvPr id="167" name="Group 166">
                  <a:extLst>
                    <a:ext uri="{FF2B5EF4-FFF2-40B4-BE49-F238E27FC236}">
                      <a16:creationId xmlns:a16="http://schemas.microsoft.com/office/drawing/2014/main" id="{D495EE9B-A260-2C45-C944-AA0D1C4C6499}"/>
                    </a:ext>
                  </a:extLst>
                </p:cNvPr>
                <p:cNvGrpSpPr/>
                <p:nvPr/>
              </p:nvGrpSpPr>
              <p:grpSpPr>
                <a:xfrm>
                  <a:off x="1030929" y="2754405"/>
                  <a:ext cx="914400" cy="228601"/>
                  <a:chOff x="5145742" y="3112995"/>
                  <a:chExt cx="914400" cy="228601"/>
                </a:xfrm>
              </p:grpSpPr>
              <p:cxnSp>
                <p:nvCxnSpPr>
                  <p:cNvPr id="176" name="Straight Connector 175">
                    <a:extLst>
                      <a:ext uri="{FF2B5EF4-FFF2-40B4-BE49-F238E27FC236}">
                        <a16:creationId xmlns:a16="http://schemas.microsoft.com/office/drawing/2014/main" id="{4EE1A6B5-5C21-F575-4823-0742F04DE72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77" name="Straight Connector 176">
                    <a:extLst>
                      <a:ext uri="{FF2B5EF4-FFF2-40B4-BE49-F238E27FC236}">
                        <a16:creationId xmlns:a16="http://schemas.microsoft.com/office/drawing/2014/main" id="{548D869F-09A2-5539-2CB2-63E4B389E3D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78" name="Straight Connector 177">
                    <a:extLst>
                      <a:ext uri="{FF2B5EF4-FFF2-40B4-BE49-F238E27FC236}">
                        <a16:creationId xmlns:a16="http://schemas.microsoft.com/office/drawing/2014/main" id="{5F952F85-AA8F-4871-63FF-5033C5E778D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68" name="Group 167">
                  <a:extLst>
                    <a:ext uri="{FF2B5EF4-FFF2-40B4-BE49-F238E27FC236}">
                      <a16:creationId xmlns:a16="http://schemas.microsoft.com/office/drawing/2014/main" id="{0104803F-42D5-F368-03AF-4595559E389E}"/>
                    </a:ext>
                  </a:extLst>
                </p:cNvPr>
                <p:cNvGrpSpPr/>
                <p:nvPr/>
              </p:nvGrpSpPr>
              <p:grpSpPr>
                <a:xfrm>
                  <a:off x="2859728" y="2754403"/>
                  <a:ext cx="914400" cy="228601"/>
                  <a:chOff x="5145742" y="3112995"/>
                  <a:chExt cx="914400" cy="228601"/>
                </a:xfrm>
              </p:grpSpPr>
              <p:cxnSp>
                <p:nvCxnSpPr>
                  <p:cNvPr id="173" name="Straight Connector 172">
                    <a:extLst>
                      <a:ext uri="{FF2B5EF4-FFF2-40B4-BE49-F238E27FC236}">
                        <a16:creationId xmlns:a16="http://schemas.microsoft.com/office/drawing/2014/main" id="{D607FFDE-06D7-6151-BCF3-2B5B0F137DF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74" name="Straight Connector 173">
                    <a:extLst>
                      <a:ext uri="{FF2B5EF4-FFF2-40B4-BE49-F238E27FC236}">
                        <a16:creationId xmlns:a16="http://schemas.microsoft.com/office/drawing/2014/main" id="{12996782-56B5-CBC1-8439-884E91F9D6C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75" name="Straight Connector 174">
                    <a:extLst>
                      <a:ext uri="{FF2B5EF4-FFF2-40B4-BE49-F238E27FC236}">
                        <a16:creationId xmlns:a16="http://schemas.microsoft.com/office/drawing/2014/main" id="{B6A9F3B7-AF0E-E51B-1D40-E1FE1001C4B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69" name="Group 168">
                  <a:extLst>
                    <a:ext uri="{FF2B5EF4-FFF2-40B4-BE49-F238E27FC236}">
                      <a16:creationId xmlns:a16="http://schemas.microsoft.com/office/drawing/2014/main" id="{7B709DFF-370D-8C4C-F671-127FA91B956F}"/>
                    </a:ext>
                  </a:extLst>
                </p:cNvPr>
                <p:cNvGrpSpPr/>
                <p:nvPr/>
              </p:nvGrpSpPr>
              <p:grpSpPr>
                <a:xfrm>
                  <a:off x="1945329" y="2754405"/>
                  <a:ext cx="914400" cy="228601"/>
                  <a:chOff x="5145742" y="3112995"/>
                  <a:chExt cx="914400" cy="228601"/>
                </a:xfrm>
              </p:grpSpPr>
              <p:cxnSp>
                <p:nvCxnSpPr>
                  <p:cNvPr id="170" name="Straight Connector 169">
                    <a:extLst>
                      <a:ext uri="{FF2B5EF4-FFF2-40B4-BE49-F238E27FC236}">
                        <a16:creationId xmlns:a16="http://schemas.microsoft.com/office/drawing/2014/main" id="{FCA2FF1A-66A6-0C99-E543-16D399D5B66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71" name="Straight Connector 170">
                    <a:extLst>
                      <a:ext uri="{FF2B5EF4-FFF2-40B4-BE49-F238E27FC236}">
                        <a16:creationId xmlns:a16="http://schemas.microsoft.com/office/drawing/2014/main" id="{72A07C84-E1B5-1E8D-EA64-BC14188CD19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72" name="Straight Connector 171">
                    <a:extLst>
                      <a:ext uri="{FF2B5EF4-FFF2-40B4-BE49-F238E27FC236}">
                        <a16:creationId xmlns:a16="http://schemas.microsoft.com/office/drawing/2014/main" id="{DEFC19DF-A911-E7A1-6884-03785D45B35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41" name="Group 140">
                <a:extLst>
                  <a:ext uri="{FF2B5EF4-FFF2-40B4-BE49-F238E27FC236}">
                    <a16:creationId xmlns:a16="http://schemas.microsoft.com/office/drawing/2014/main" id="{00184698-5FD7-A32B-A256-34446D7587C0}"/>
                  </a:ext>
                </a:extLst>
              </p:cNvPr>
              <p:cNvGrpSpPr/>
              <p:nvPr/>
            </p:nvGrpSpPr>
            <p:grpSpPr>
              <a:xfrm>
                <a:off x="6517321" y="2754401"/>
                <a:ext cx="2743199" cy="228603"/>
                <a:chOff x="1030929" y="2754403"/>
                <a:chExt cx="2743199" cy="228603"/>
              </a:xfrm>
            </p:grpSpPr>
            <p:grpSp>
              <p:nvGrpSpPr>
                <p:cNvPr id="155" name="Group 154">
                  <a:extLst>
                    <a:ext uri="{FF2B5EF4-FFF2-40B4-BE49-F238E27FC236}">
                      <a16:creationId xmlns:a16="http://schemas.microsoft.com/office/drawing/2014/main" id="{F5966AFF-EF0A-79E5-07C7-F68DB6E2E5A2}"/>
                    </a:ext>
                  </a:extLst>
                </p:cNvPr>
                <p:cNvGrpSpPr/>
                <p:nvPr/>
              </p:nvGrpSpPr>
              <p:grpSpPr>
                <a:xfrm>
                  <a:off x="1030929" y="2754405"/>
                  <a:ext cx="914400" cy="228601"/>
                  <a:chOff x="5145742" y="3112995"/>
                  <a:chExt cx="914400" cy="228601"/>
                </a:xfrm>
              </p:grpSpPr>
              <p:cxnSp>
                <p:nvCxnSpPr>
                  <p:cNvPr id="164" name="Straight Connector 163">
                    <a:extLst>
                      <a:ext uri="{FF2B5EF4-FFF2-40B4-BE49-F238E27FC236}">
                        <a16:creationId xmlns:a16="http://schemas.microsoft.com/office/drawing/2014/main" id="{6CDA0BD1-D4BF-59E0-21D8-2BC1C03DE7E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65" name="Straight Connector 164">
                    <a:extLst>
                      <a:ext uri="{FF2B5EF4-FFF2-40B4-BE49-F238E27FC236}">
                        <a16:creationId xmlns:a16="http://schemas.microsoft.com/office/drawing/2014/main" id="{CB1AC88D-90FA-AB87-B8F4-99CA334B90F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66" name="Straight Connector 165">
                    <a:extLst>
                      <a:ext uri="{FF2B5EF4-FFF2-40B4-BE49-F238E27FC236}">
                        <a16:creationId xmlns:a16="http://schemas.microsoft.com/office/drawing/2014/main" id="{8910C575-2069-C1FD-6308-A201FEEABA4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56" name="Group 155">
                  <a:extLst>
                    <a:ext uri="{FF2B5EF4-FFF2-40B4-BE49-F238E27FC236}">
                      <a16:creationId xmlns:a16="http://schemas.microsoft.com/office/drawing/2014/main" id="{3DC60ECF-6E76-FC91-AF26-3E7803B2A72B}"/>
                    </a:ext>
                  </a:extLst>
                </p:cNvPr>
                <p:cNvGrpSpPr/>
                <p:nvPr/>
              </p:nvGrpSpPr>
              <p:grpSpPr>
                <a:xfrm>
                  <a:off x="2859728" y="2754403"/>
                  <a:ext cx="914400" cy="228601"/>
                  <a:chOff x="5145742" y="3112995"/>
                  <a:chExt cx="914400" cy="228601"/>
                </a:xfrm>
              </p:grpSpPr>
              <p:cxnSp>
                <p:nvCxnSpPr>
                  <p:cNvPr id="161" name="Straight Connector 160">
                    <a:extLst>
                      <a:ext uri="{FF2B5EF4-FFF2-40B4-BE49-F238E27FC236}">
                        <a16:creationId xmlns:a16="http://schemas.microsoft.com/office/drawing/2014/main" id="{8B09931F-A234-5D19-C671-3DAEB1A5592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62" name="Straight Connector 161">
                    <a:extLst>
                      <a:ext uri="{FF2B5EF4-FFF2-40B4-BE49-F238E27FC236}">
                        <a16:creationId xmlns:a16="http://schemas.microsoft.com/office/drawing/2014/main" id="{90F5F992-11B9-52DE-9924-E5D6DC924E1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63" name="Straight Connector 162">
                    <a:extLst>
                      <a:ext uri="{FF2B5EF4-FFF2-40B4-BE49-F238E27FC236}">
                        <a16:creationId xmlns:a16="http://schemas.microsoft.com/office/drawing/2014/main" id="{7BD0B7BE-FA63-0018-CD3C-5C6423600B9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57" name="Group 156">
                  <a:extLst>
                    <a:ext uri="{FF2B5EF4-FFF2-40B4-BE49-F238E27FC236}">
                      <a16:creationId xmlns:a16="http://schemas.microsoft.com/office/drawing/2014/main" id="{D8DC3208-5393-DF13-4A2F-CA7986C58954}"/>
                    </a:ext>
                  </a:extLst>
                </p:cNvPr>
                <p:cNvGrpSpPr/>
                <p:nvPr/>
              </p:nvGrpSpPr>
              <p:grpSpPr>
                <a:xfrm>
                  <a:off x="1945329" y="2754405"/>
                  <a:ext cx="914400" cy="228601"/>
                  <a:chOff x="5145742" y="3112995"/>
                  <a:chExt cx="914400" cy="228601"/>
                </a:xfrm>
              </p:grpSpPr>
              <p:cxnSp>
                <p:nvCxnSpPr>
                  <p:cNvPr id="158" name="Straight Connector 157">
                    <a:extLst>
                      <a:ext uri="{FF2B5EF4-FFF2-40B4-BE49-F238E27FC236}">
                        <a16:creationId xmlns:a16="http://schemas.microsoft.com/office/drawing/2014/main" id="{A488AAE7-36E5-6C98-DCE3-8AF76E5B609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59" name="Straight Connector 158">
                    <a:extLst>
                      <a:ext uri="{FF2B5EF4-FFF2-40B4-BE49-F238E27FC236}">
                        <a16:creationId xmlns:a16="http://schemas.microsoft.com/office/drawing/2014/main" id="{7C0D88AB-198E-8F7C-8E0E-0E20AAC123A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60" name="Straight Connector 159">
                    <a:extLst>
                      <a:ext uri="{FF2B5EF4-FFF2-40B4-BE49-F238E27FC236}">
                        <a16:creationId xmlns:a16="http://schemas.microsoft.com/office/drawing/2014/main" id="{6B2F365A-D08D-8D31-5847-FEB66560C5B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42" name="Group 141">
                <a:extLst>
                  <a:ext uri="{FF2B5EF4-FFF2-40B4-BE49-F238E27FC236}">
                    <a16:creationId xmlns:a16="http://schemas.microsoft.com/office/drawing/2014/main" id="{7C37D027-971F-D498-806F-1F34E17D718E}"/>
                  </a:ext>
                </a:extLst>
              </p:cNvPr>
              <p:cNvGrpSpPr/>
              <p:nvPr/>
            </p:nvGrpSpPr>
            <p:grpSpPr>
              <a:xfrm>
                <a:off x="9260518" y="2754400"/>
                <a:ext cx="2743199" cy="228603"/>
                <a:chOff x="1030929" y="2754403"/>
                <a:chExt cx="2743199" cy="228603"/>
              </a:xfrm>
            </p:grpSpPr>
            <p:grpSp>
              <p:nvGrpSpPr>
                <p:cNvPr id="143" name="Group 142">
                  <a:extLst>
                    <a:ext uri="{FF2B5EF4-FFF2-40B4-BE49-F238E27FC236}">
                      <a16:creationId xmlns:a16="http://schemas.microsoft.com/office/drawing/2014/main" id="{987D9DAA-B5F3-98B3-8B4D-DC62B5C3C079}"/>
                    </a:ext>
                  </a:extLst>
                </p:cNvPr>
                <p:cNvGrpSpPr/>
                <p:nvPr/>
              </p:nvGrpSpPr>
              <p:grpSpPr>
                <a:xfrm>
                  <a:off x="1030929" y="2754405"/>
                  <a:ext cx="914400" cy="228601"/>
                  <a:chOff x="5145742" y="3112995"/>
                  <a:chExt cx="914400" cy="228601"/>
                </a:xfrm>
              </p:grpSpPr>
              <p:cxnSp>
                <p:nvCxnSpPr>
                  <p:cNvPr id="152" name="Straight Connector 151">
                    <a:extLst>
                      <a:ext uri="{FF2B5EF4-FFF2-40B4-BE49-F238E27FC236}">
                        <a16:creationId xmlns:a16="http://schemas.microsoft.com/office/drawing/2014/main" id="{EBC53D5B-300A-67D0-8372-0A713386529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53" name="Straight Connector 152">
                    <a:extLst>
                      <a:ext uri="{FF2B5EF4-FFF2-40B4-BE49-F238E27FC236}">
                        <a16:creationId xmlns:a16="http://schemas.microsoft.com/office/drawing/2014/main" id="{250FE951-985B-3741-C5A1-98558A09598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54" name="Straight Connector 153">
                    <a:extLst>
                      <a:ext uri="{FF2B5EF4-FFF2-40B4-BE49-F238E27FC236}">
                        <a16:creationId xmlns:a16="http://schemas.microsoft.com/office/drawing/2014/main" id="{5E78E5C0-FF05-1366-74DA-5609E111F93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44" name="Group 143">
                  <a:extLst>
                    <a:ext uri="{FF2B5EF4-FFF2-40B4-BE49-F238E27FC236}">
                      <a16:creationId xmlns:a16="http://schemas.microsoft.com/office/drawing/2014/main" id="{B646AE06-EAD7-C954-0F9C-BFD0A8E29427}"/>
                    </a:ext>
                  </a:extLst>
                </p:cNvPr>
                <p:cNvGrpSpPr/>
                <p:nvPr/>
              </p:nvGrpSpPr>
              <p:grpSpPr>
                <a:xfrm>
                  <a:off x="2859728" y="2754403"/>
                  <a:ext cx="914400" cy="228601"/>
                  <a:chOff x="5145742" y="3112995"/>
                  <a:chExt cx="914400" cy="228601"/>
                </a:xfrm>
              </p:grpSpPr>
              <p:cxnSp>
                <p:nvCxnSpPr>
                  <p:cNvPr id="149" name="Straight Connector 148">
                    <a:extLst>
                      <a:ext uri="{FF2B5EF4-FFF2-40B4-BE49-F238E27FC236}">
                        <a16:creationId xmlns:a16="http://schemas.microsoft.com/office/drawing/2014/main" id="{D4347386-2D3F-5778-980F-455130669834}"/>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50" name="Straight Connector 149">
                    <a:extLst>
                      <a:ext uri="{FF2B5EF4-FFF2-40B4-BE49-F238E27FC236}">
                        <a16:creationId xmlns:a16="http://schemas.microsoft.com/office/drawing/2014/main" id="{08D1F4A8-D865-8F45-7C2C-A99666B78D7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51" name="Straight Connector 150">
                    <a:extLst>
                      <a:ext uri="{FF2B5EF4-FFF2-40B4-BE49-F238E27FC236}">
                        <a16:creationId xmlns:a16="http://schemas.microsoft.com/office/drawing/2014/main" id="{7B2D4A1C-8C0E-1ABD-B306-105837B9D8D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45" name="Group 144">
                  <a:extLst>
                    <a:ext uri="{FF2B5EF4-FFF2-40B4-BE49-F238E27FC236}">
                      <a16:creationId xmlns:a16="http://schemas.microsoft.com/office/drawing/2014/main" id="{7E5A53C8-933E-1BB2-E18F-081BAC50E269}"/>
                    </a:ext>
                  </a:extLst>
                </p:cNvPr>
                <p:cNvGrpSpPr/>
                <p:nvPr/>
              </p:nvGrpSpPr>
              <p:grpSpPr>
                <a:xfrm>
                  <a:off x="1945329" y="2754405"/>
                  <a:ext cx="914400" cy="228601"/>
                  <a:chOff x="5145742" y="3112995"/>
                  <a:chExt cx="914400" cy="228601"/>
                </a:xfrm>
              </p:grpSpPr>
              <p:cxnSp>
                <p:nvCxnSpPr>
                  <p:cNvPr id="146" name="Straight Connector 145">
                    <a:extLst>
                      <a:ext uri="{FF2B5EF4-FFF2-40B4-BE49-F238E27FC236}">
                        <a16:creationId xmlns:a16="http://schemas.microsoft.com/office/drawing/2014/main" id="{39B954EF-988E-B708-A709-FF44BBA8D8D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47" name="Straight Connector 146">
                    <a:extLst>
                      <a:ext uri="{FF2B5EF4-FFF2-40B4-BE49-F238E27FC236}">
                        <a16:creationId xmlns:a16="http://schemas.microsoft.com/office/drawing/2014/main" id="{F1A32750-D16D-4E8F-93D2-E3D585FDBEC4}"/>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48" name="Straight Connector 147">
                    <a:extLst>
                      <a:ext uri="{FF2B5EF4-FFF2-40B4-BE49-F238E27FC236}">
                        <a16:creationId xmlns:a16="http://schemas.microsoft.com/office/drawing/2014/main" id="{8B6BF87F-B278-ECD7-3DEC-2B18DDCB5650}"/>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513" name="Straight Connector 512">
              <a:extLst>
                <a:ext uri="{FF2B5EF4-FFF2-40B4-BE49-F238E27FC236}">
                  <a16:creationId xmlns:a16="http://schemas.microsoft.com/office/drawing/2014/main" id="{87EE0D0C-B5F0-1DFE-E9CF-D91CC29FC99C}"/>
                </a:ext>
              </a:extLst>
            </p:cNvPr>
            <p:cNvCxnSpPr>
              <a:cxnSpLocks/>
            </p:cNvCxnSpPr>
            <p:nvPr/>
          </p:nvCxnSpPr>
          <p:spPr>
            <a:xfrm>
              <a:off x="-1" y="3318429"/>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14" name="Straight Connector 513">
              <a:extLst>
                <a:ext uri="{FF2B5EF4-FFF2-40B4-BE49-F238E27FC236}">
                  <a16:creationId xmlns:a16="http://schemas.microsoft.com/office/drawing/2014/main" id="{CAD98E79-ED4E-9F6F-A68E-EC43489513CC}"/>
                </a:ext>
              </a:extLst>
            </p:cNvPr>
            <p:cNvCxnSpPr>
              <a:cxnSpLocks/>
            </p:cNvCxnSpPr>
            <p:nvPr/>
          </p:nvCxnSpPr>
          <p:spPr>
            <a:xfrm>
              <a:off x="10820397" y="3318429"/>
              <a:ext cx="1371603" cy="0"/>
            </a:xfrm>
            <a:prstGeom prst="line">
              <a:avLst/>
            </a:prstGeom>
            <a:ln w="57150"/>
          </p:spPr>
          <p:style>
            <a:lnRef idx="3">
              <a:schemeClr val="dk1"/>
            </a:lnRef>
            <a:fillRef idx="0">
              <a:schemeClr val="dk1"/>
            </a:fillRef>
            <a:effectRef idx="2">
              <a:schemeClr val="dk1"/>
            </a:effectRef>
            <a:fontRef idx="minor">
              <a:schemeClr val="tx1"/>
            </a:fontRef>
          </p:style>
        </p:cxnSp>
      </p:grpSp>
      <p:grpSp>
        <p:nvGrpSpPr>
          <p:cNvPr id="780" name="Group 779">
            <a:extLst>
              <a:ext uri="{FF2B5EF4-FFF2-40B4-BE49-F238E27FC236}">
                <a16:creationId xmlns:a16="http://schemas.microsoft.com/office/drawing/2014/main" id="{5DE2AB9B-3262-C248-54F2-10E009C8CE66}"/>
              </a:ext>
            </a:extLst>
          </p:cNvPr>
          <p:cNvGrpSpPr/>
          <p:nvPr/>
        </p:nvGrpSpPr>
        <p:grpSpPr>
          <a:xfrm>
            <a:off x="290995" y="5760763"/>
            <a:ext cx="11610011" cy="323165"/>
            <a:chOff x="290084" y="6182403"/>
            <a:chExt cx="11610011" cy="323165"/>
          </a:xfrm>
        </p:grpSpPr>
        <p:sp>
          <p:nvSpPr>
            <p:cNvPr id="637" name="TextBox 636">
              <a:extLst>
                <a:ext uri="{FF2B5EF4-FFF2-40B4-BE49-F238E27FC236}">
                  <a16:creationId xmlns:a16="http://schemas.microsoft.com/office/drawing/2014/main" id="{3FFF8908-E5A9-A236-FE44-74179EDDEC64}"/>
                </a:ext>
              </a:extLst>
            </p:cNvPr>
            <p:cNvSpPr txBox="1"/>
            <p:nvPr/>
          </p:nvSpPr>
          <p:spPr>
            <a:xfrm>
              <a:off x="290084" y="6182403"/>
              <a:ext cx="635414" cy="323165"/>
            </a:xfrm>
            <a:prstGeom prst="rect">
              <a:avLst/>
            </a:prstGeom>
            <a:noFill/>
          </p:spPr>
          <p:txBody>
            <a:bodyPr wrap="square" rtlCol="0">
              <a:spAutoFit/>
            </a:bodyPr>
            <a:lstStyle/>
            <a:p>
              <a:pPr algn="ctr"/>
              <a:r>
                <a:rPr lang="en-US" sz="1500"/>
                <a:t> 2008     </a:t>
              </a:r>
            </a:p>
          </p:txBody>
        </p:sp>
        <p:sp>
          <p:nvSpPr>
            <p:cNvPr id="639" name="TextBox 638">
              <a:extLst>
                <a:ext uri="{FF2B5EF4-FFF2-40B4-BE49-F238E27FC236}">
                  <a16:creationId xmlns:a16="http://schemas.microsoft.com/office/drawing/2014/main" id="{84EA9158-5833-868E-2D53-4EC080496E1A}"/>
                </a:ext>
              </a:extLst>
            </p:cNvPr>
            <p:cNvSpPr txBox="1"/>
            <p:nvPr/>
          </p:nvSpPr>
          <p:spPr>
            <a:xfrm>
              <a:off x="747359" y="6182403"/>
              <a:ext cx="635414" cy="323165"/>
            </a:xfrm>
            <a:prstGeom prst="rect">
              <a:avLst/>
            </a:prstGeom>
            <a:noFill/>
          </p:spPr>
          <p:txBody>
            <a:bodyPr wrap="square" rtlCol="0">
              <a:spAutoFit/>
            </a:bodyPr>
            <a:lstStyle/>
            <a:p>
              <a:pPr algn="ctr"/>
              <a:r>
                <a:rPr lang="en-US" sz="1500"/>
                <a:t> 2009     </a:t>
              </a:r>
            </a:p>
          </p:txBody>
        </p:sp>
        <p:sp>
          <p:nvSpPr>
            <p:cNvPr id="640" name="TextBox 639">
              <a:extLst>
                <a:ext uri="{FF2B5EF4-FFF2-40B4-BE49-F238E27FC236}">
                  <a16:creationId xmlns:a16="http://schemas.microsoft.com/office/drawing/2014/main" id="{5C1EEC87-7746-5CDA-E822-CD1366103C2B}"/>
                </a:ext>
              </a:extLst>
            </p:cNvPr>
            <p:cNvSpPr txBox="1"/>
            <p:nvPr/>
          </p:nvSpPr>
          <p:spPr>
            <a:xfrm>
              <a:off x="1204634" y="6182403"/>
              <a:ext cx="635414" cy="323165"/>
            </a:xfrm>
            <a:prstGeom prst="rect">
              <a:avLst/>
            </a:prstGeom>
            <a:noFill/>
          </p:spPr>
          <p:txBody>
            <a:bodyPr wrap="square" rtlCol="0">
              <a:spAutoFit/>
            </a:bodyPr>
            <a:lstStyle/>
            <a:p>
              <a:pPr algn="ctr"/>
              <a:r>
                <a:rPr lang="en-US" sz="1500"/>
                <a:t> 2010     </a:t>
              </a:r>
            </a:p>
          </p:txBody>
        </p:sp>
        <p:sp>
          <p:nvSpPr>
            <p:cNvPr id="641" name="TextBox 640">
              <a:extLst>
                <a:ext uri="{FF2B5EF4-FFF2-40B4-BE49-F238E27FC236}">
                  <a16:creationId xmlns:a16="http://schemas.microsoft.com/office/drawing/2014/main" id="{DBD1C3EC-6446-1231-FF6C-33DB5A445193}"/>
                </a:ext>
              </a:extLst>
            </p:cNvPr>
            <p:cNvSpPr txBox="1"/>
            <p:nvPr/>
          </p:nvSpPr>
          <p:spPr>
            <a:xfrm>
              <a:off x="1661909" y="6182403"/>
              <a:ext cx="635414" cy="323165"/>
            </a:xfrm>
            <a:prstGeom prst="rect">
              <a:avLst/>
            </a:prstGeom>
            <a:noFill/>
          </p:spPr>
          <p:txBody>
            <a:bodyPr wrap="square" rtlCol="0">
              <a:spAutoFit/>
            </a:bodyPr>
            <a:lstStyle/>
            <a:p>
              <a:pPr algn="ctr"/>
              <a:r>
                <a:rPr lang="en-US" sz="1500"/>
                <a:t> 2011     </a:t>
              </a:r>
            </a:p>
          </p:txBody>
        </p:sp>
        <p:sp>
          <p:nvSpPr>
            <p:cNvPr id="642" name="TextBox 641">
              <a:extLst>
                <a:ext uri="{FF2B5EF4-FFF2-40B4-BE49-F238E27FC236}">
                  <a16:creationId xmlns:a16="http://schemas.microsoft.com/office/drawing/2014/main" id="{A58C7A0C-989D-EC12-DD48-3F31DAAC226E}"/>
                </a:ext>
              </a:extLst>
            </p:cNvPr>
            <p:cNvSpPr txBox="1"/>
            <p:nvPr/>
          </p:nvSpPr>
          <p:spPr>
            <a:xfrm>
              <a:off x="2119184" y="6182403"/>
              <a:ext cx="635414" cy="323165"/>
            </a:xfrm>
            <a:prstGeom prst="rect">
              <a:avLst/>
            </a:prstGeom>
            <a:noFill/>
          </p:spPr>
          <p:txBody>
            <a:bodyPr wrap="square" rtlCol="0">
              <a:spAutoFit/>
            </a:bodyPr>
            <a:lstStyle/>
            <a:p>
              <a:pPr algn="ctr"/>
              <a:r>
                <a:rPr lang="en-US" sz="1500"/>
                <a:t>2012     </a:t>
              </a:r>
            </a:p>
          </p:txBody>
        </p:sp>
        <p:sp>
          <p:nvSpPr>
            <p:cNvPr id="643" name="TextBox 642">
              <a:extLst>
                <a:ext uri="{FF2B5EF4-FFF2-40B4-BE49-F238E27FC236}">
                  <a16:creationId xmlns:a16="http://schemas.microsoft.com/office/drawing/2014/main" id="{034BF0A4-C2E2-9085-8193-76D1351AB65C}"/>
                </a:ext>
              </a:extLst>
            </p:cNvPr>
            <p:cNvSpPr txBox="1"/>
            <p:nvPr/>
          </p:nvSpPr>
          <p:spPr>
            <a:xfrm>
              <a:off x="2576459" y="6182403"/>
              <a:ext cx="635414" cy="323165"/>
            </a:xfrm>
            <a:prstGeom prst="rect">
              <a:avLst/>
            </a:prstGeom>
            <a:noFill/>
          </p:spPr>
          <p:txBody>
            <a:bodyPr wrap="square" rtlCol="0">
              <a:spAutoFit/>
            </a:bodyPr>
            <a:lstStyle/>
            <a:p>
              <a:pPr algn="ctr"/>
              <a:r>
                <a:rPr lang="en-US" sz="1500"/>
                <a:t> 2013     </a:t>
              </a:r>
            </a:p>
          </p:txBody>
        </p:sp>
        <p:sp>
          <p:nvSpPr>
            <p:cNvPr id="648" name="TextBox 647">
              <a:extLst>
                <a:ext uri="{FF2B5EF4-FFF2-40B4-BE49-F238E27FC236}">
                  <a16:creationId xmlns:a16="http://schemas.microsoft.com/office/drawing/2014/main" id="{234544DC-3518-285F-171C-1A021D1CBB2D}"/>
                </a:ext>
              </a:extLst>
            </p:cNvPr>
            <p:cNvSpPr txBox="1"/>
            <p:nvPr/>
          </p:nvSpPr>
          <p:spPr>
            <a:xfrm>
              <a:off x="3033734" y="6182403"/>
              <a:ext cx="635414" cy="323165"/>
            </a:xfrm>
            <a:prstGeom prst="rect">
              <a:avLst/>
            </a:prstGeom>
            <a:noFill/>
          </p:spPr>
          <p:txBody>
            <a:bodyPr wrap="square" rtlCol="0">
              <a:spAutoFit/>
            </a:bodyPr>
            <a:lstStyle/>
            <a:p>
              <a:pPr algn="ctr"/>
              <a:r>
                <a:rPr lang="en-US" sz="1500"/>
                <a:t> 2014     </a:t>
              </a:r>
            </a:p>
          </p:txBody>
        </p:sp>
        <p:sp>
          <p:nvSpPr>
            <p:cNvPr id="653" name="TextBox 652">
              <a:extLst>
                <a:ext uri="{FF2B5EF4-FFF2-40B4-BE49-F238E27FC236}">
                  <a16:creationId xmlns:a16="http://schemas.microsoft.com/office/drawing/2014/main" id="{847C2AE4-94BA-5AFB-9A77-C5F71865009A}"/>
                </a:ext>
              </a:extLst>
            </p:cNvPr>
            <p:cNvSpPr txBox="1"/>
            <p:nvPr/>
          </p:nvSpPr>
          <p:spPr>
            <a:xfrm>
              <a:off x="3491009" y="6182403"/>
              <a:ext cx="635414" cy="323165"/>
            </a:xfrm>
            <a:prstGeom prst="rect">
              <a:avLst/>
            </a:prstGeom>
            <a:noFill/>
          </p:spPr>
          <p:txBody>
            <a:bodyPr wrap="square" rtlCol="0">
              <a:spAutoFit/>
            </a:bodyPr>
            <a:lstStyle/>
            <a:p>
              <a:pPr algn="ctr"/>
              <a:r>
                <a:rPr lang="en-US" sz="1500"/>
                <a:t> 2015     </a:t>
              </a:r>
            </a:p>
          </p:txBody>
        </p:sp>
        <p:sp>
          <p:nvSpPr>
            <p:cNvPr id="654" name="TextBox 653">
              <a:extLst>
                <a:ext uri="{FF2B5EF4-FFF2-40B4-BE49-F238E27FC236}">
                  <a16:creationId xmlns:a16="http://schemas.microsoft.com/office/drawing/2014/main" id="{60A6A47E-3DC9-8B6A-6D4E-FF1E21F07E8F}"/>
                </a:ext>
              </a:extLst>
            </p:cNvPr>
            <p:cNvSpPr txBox="1"/>
            <p:nvPr/>
          </p:nvSpPr>
          <p:spPr>
            <a:xfrm>
              <a:off x="3948284" y="6182403"/>
              <a:ext cx="635414" cy="323165"/>
            </a:xfrm>
            <a:prstGeom prst="rect">
              <a:avLst/>
            </a:prstGeom>
            <a:noFill/>
          </p:spPr>
          <p:txBody>
            <a:bodyPr wrap="square" rtlCol="0">
              <a:spAutoFit/>
            </a:bodyPr>
            <a:lstStyle/>
            <a:p>
              <a:pPr algn="ctr"/>
              <a:r>
                <a:rPr lang="en-US" sz="1500"/>
                <a:t> 2016     </a:t>
              </a:r>
            </a:p>
          </p:txBody>
        </p:sp>
        <p:sp>
          <p:nvSpPr>
            <p:cNvPr id="655" name="TextBox 654">
              <a:extLst>
                <a:ext uri="{FF2B5EF4-FFF2-40B4-BE49-F238E27FC236}">
                  <a16:creationId xmlns:a16="http://schemas.microsoft.com/office/drawing/2014/main" id="{98E33199-5637-559F-5776-445B10ED392C}"/>
                </a:ext>
              </a:extLst>
            </p:cNvPr>
            <p:cNvSpPr txBox="1"/>
            <p:nvPr/>
          </p:nvSpPr>
          <p:spPr>
            <a:xfrm>
              <a:off x="4405559" y="6182403"/>
              <a:ext cx="635414" cy="323165"/>
            </a:xfrm>
            <a:prstGeom prst="rect">
              <a:avLst/>
            </a:prstGeom>
            <a:noFill/>
          </p:spPr>
          <p:txBody>
            <a:bodyPr wrap="square" rtlCol="0">
              <a:spAutoFit/>
            </a:bodyPr>
            <a:lstStyle/>
            <a:p>
              <a:pPr algn="ctr"/>
              <a:r>
                <a:rPr lang="en-US" sz="1500"/>
                <a:t> 2017     </a:t>
              </a:r>
            </a:p>
          </p:txBody>
        </p:sp>
        <p:sp>
          <p:nvSpPr>
            <p:cNvPr id="656" name="TextBox 655">
              <a:extLst>
                <a:ext uri="{FF2B5EF4-FFF2-40B4-BE49-F238E27FC236}">
                  <a16:creationId xmlns:a16="http://schemas.microsoft.com/office/drawing/2014/main" id="{8343C665-5890-F6FC-F691-7BC47084A8D5}"/>
                </a:ext>
              </a:extLst>
            </p:cNvPr>
            <p:cNvSpPr txBox="1"/>
            <p:nvPr/>
          </p:nvSpPr>
          <p:spPr>
            <a:xfrm>
              <a:off x="4862834" y="6182403"/>
              <a:ext cx="635414" cy="323165"/>
            </a:xfrm>
            <a:prstGeom prst="rect">
              <a:avLst/>
            </a:prstGeom>
            <a:noFill/>
          </p:spPr>
          <p:txBody>
            <a:bodyPr wrap="square" rtlCol="0">
              <a:spAutoFit/>
            </a:bodyPr>
            <a:lstStyle/>
            <a:p>
              <a:pPr algn="ctr"/>
              <a:r>
                <a:rPr lang="en-US" sz="1500"/>
                <a:t>2018     </a:t>
              </a:r>
            </a:p>
          </p:txBody>
        </p:sp>
        <p:sp>
          <p:nvSpPr>
            <p:cNvPr id="657" name="TextBox 656">
              <a:extLst>
                <a:ext uri="{FF2B5EF4-FFF2-40B4-BE49-F238E27FC236}">
                  <a16:creationId xmlns:a16="http://schemas.microsoft.com/office/drawing/2014/main" id="{6A73F357-A7D6-5E20-CBC6-FA932E2DB725}"/>
                </a:ext>
              </a:extLst>
            </p:cNvPr>
            <p:cNvSpPr txBox="1"/>
            <p:nvPr/>
          </p:nvSpPr>
          <p:spPr>
            <a:xfrm>
              <a:off x="5320109" y="6182403"/>
              <a:ext cx="635414" cy="323165"/>
            </a:xfrm>
            <a:prstGeom prst="rect">
              <a:avLst/>
            </a:prstGeom>
            <a:noFill/>
          </p:spPr>
          <p:txBody>
            <a:bodyPr wrap="square" rtlCol="0">
              <a:spAutoFit/>
            </a:bodyPr>
            <a:lstStyle/>
            <a:p>
              <a:pPr algn="ctr"/>
              <a:r>
                <a:rPr lang="en-US" sz="1500"/>
                <a:t>2019     </a:t>
              </a:r>
            </a:p>
          </p:txBody>
        </p:sp>
        <p:sp>
          <p:nvSpPr>
            <p:cNvPr id="658" name="TextBox 657">
              <a:extLst>
                <a:ext uri="{FF2B5EF4-FFF2-40B4-BE49-F238E27FC236}">
                  <a16:creationId xmlns:a16="http://schemas.microsoft.com/office/drawing/2014/main" id="{CAB675EA-7715-C70D-DDD8-C1FD2785AB73}"/>
                </a:ext>
              </a:extLst>
            </p:cNvPr>
            <p:cNvSpPr txBox="1"/>
            <p:nvPr/>
          </p:nvSpPr>
          <p:spPr>
            <a:xfrm>
              <a:off x="5777384" y="6182403"/>
              <a:ext cx="635414" cy="323165"/>
            </a:xfrm>
            <a:prstGeom prst="rect">
              <a:avLst/>
            </a:prstGeom>
            <a:noFill/>
          </p:spPr>
          <p:txBody>
            <a:bodyPr wrap="square" rtlCol="0">
              <a:spAutoFit/>
            </a:bodyPr>
            <a:lstStyle/>
            <a:p>
              <a:pPr algn="ctr"/>
              <a:r>
                <a:rPr lang="en-US" sz="1500"/>
                <a:t>2020     </a:t>
              </a:r>
            </a:p>
          </p:txBody>
        </p:sp>
        <p:sp>
          <p:nvSpPr>
            <p:cNvPr id="659" name="TextBox 658">
              <a:extLst>
                <a:ext uri="{FF2B5EF4-FFF2-40B4-BE49-F238E27FC236}">
                  <a16:creationId xmlns:a16="http://schemas.microsoft.com/office/drawing/2014/main" id="{4B2B489E-4F16-5E9D-8F2D-71E41725F27C}"/>
                </a:ext>
              </a:extLst>
            </p:cNvPr>
            <p:cNvSpPr txBox="1"/>
            <p:nvPr/>
          </p:nvSpPr>
          <p:spPr>
            <a:xfrm>
              <a:off x="6234659" y="6182403"/>
              <a:ext cx="635414" cy="323165"/>
            </a:xfrm>
            <a:prstGeom prst="rect">
              <a:avLst/>
            </a:prstGeom>
            <a:noFill/>
          </p:spPr>
          <p:txBody>
            <a:bodyPr wrap="square" rtlCol="0">
              <a:spAutoFit/>
            </a:bodyPr>
            <a:lstStyle/>
            <a:p>
              <a:pPr algn="ctr"/>
              <a:r>
                <a:rPr lang="en-US" sz="1500"/>
                <a:t>2021     </a:t>
              </a:r>
            </a:p>
          </p:txBody>
        </p:sp>
        <p:sp>
          <p:nvSpPr>
            <p:cNvPr id="660" name="TextBox 659">
              <a:extLst>
                <a:ext uri="{FF2B5EF4-FFF2-40B4-BE49-F238E27FC236}">
                  <a16:creationId xmlns:a16="http://schemas.microsoft.com/office/drawing/2014/main" id="{58B84369-14C5-6EE5-050A-A23B9E76F3A0}"/>
                </a:ext>
              </a:extLst>
            </p:cNvPr>
            <p:cNvSpPr txBox="1"/>
            <p:nvPr/>
          </p:nvSpPr>
          <p:spPr>
            <a:xfrm>
              <a:off x="6691934" y="6182403"/>
              <a:ext cx="635414" cy="323165"/>
            </a:xfrm>
            <a:prstGeom prst="rect">
              <a:avLst/>
            </a:prstGeom>
            <a:noFill/>
          </p:spPr>
          <p:txBody>
            <a:bodyPr wrap="square" rtlCol="0">
              <a:spAutoFit/>
            </a:bodyPr>
            <a:lstStyle/>
            <a:p>
              <a:pPr algn="ctr"/>
              <a:r>
                <a:rPr lang="en-US" sz="1500"/>
                <a:t>2022     </a:t>
              </a:r>
            </a:p>
          </p:txBody>
        </p:sp>
        <p:sp>
          <p:nvSpPr>
            <p:cNvPr id="661" name="TextBox 660">
              <a:extLst>
                <a:ext uri="{FF2B5EF4-FFF2-40B4-BE49-F238E27FC236}">
                  <a16:creationId xmlns:a16="http://schemas.microsoft.com/office/drawing/2014/main" id="{D4BA265A-8DB4-D759-795E-CF170403B9B1}"/>
                </a:ext>
              </a:extLst>
            </p:cNvPr>
            <p:cNvSpPr txBox="1"/>
            <p:nvPr/>
          </p:nvSpPr>
          <p:spPr>
            <a:xfrm>
              <a:off x="7149209" y="6182403"/>
              <a:ext cx="635414" cy="323165"/>
            </a:xfrm>
            <a:prstGeom prst="rect">
              <a:avLst/>
            </a:prstGeom>
            <a:noFill/>
          </p:spPr>
          <p:txBody>
            <a:bodyPr wrap="square" rtlCol="0">
              <a:spAutoFit/>
            </a:bodyPr>
            <a:lstStyle/>
            <a:p>
              <a:pPr algn="ctr"/>
              <a:r>
                <a:rPr lang="en-US" sz="1500"/>
                <a:t>2023     </a:t>
              </a:r>
            </a:p>
          </p:txBody>
        </p:sp>
        <p:sp>
          <p:nvSpPr>
            <p:cNvPr id="662" name="TextBox 661">
              <a:extLst>
                <a:ext uri="{FF2B5EF4-FFF2-40B4-BE49-F238E27FC236}">
                  <a16:creationId xmlns:a16="http://schemas.microsoft.com/office/drawing/2014/main" id="{2F7403F3-6176-B7F5-2DA4-B2934AC0219B}"/>
                </a:ext>
              </a:extLst>
            </p:cNvPr>
            <p:cNvSpPr txBox="1"/>
            <p:nvPr/>
          </p:nvSpPr>
          <p:spPr>
            <a:xfrm>
              <a:off x="7606484" y="6182403"/>
              <a:ext cx="635414" cy="323165"/>
            </a:xfrm>
            <a:prstGeom prst="rect">
              <a:avLst/>
            </a:prstGeom>
            <a:noFill/>
          </p:spPr>
          <p:txBody>
            <a:bodyPr wrap="square" rtlCol="0">
              <a:spAutoFit/>
            </a:bodyPr>
            <a:lstStyle/>
            <a:p>
              <a:pPr algn="ctr"/>
              <a:r>
                <a:rPr lang="en-US" sz="1500"/>
                <a:t>2024     </a:t>
              </a:r>
            </a:p>
          </p:txBody>
        </p:sp>
        <p:sp>
          <p:nvSpPr>
            <p:cNvPr id="663" name="TextBox 662">
              <a:extLst>
                <a:ext uri="{FF2B5EF4-FFF2-40B4-BE49-F238E27FC236}">
                  <a16:creationId xmlns:a16="http://schemas.microsoft.com/office/drawing/2014/main" id="{FB5953CC-20AF-E634-B5D3-BFB2966343AD}"/>
                </a:ext>
              </a:extLst>
            </p:cNvPr>
            <p:cNvSpPr txBox="1"/>
            <p:nvPr/>
          </p:nvSpPr>
          <p:spPr>
            <a:xfrm>
              <a:off x="8063759" y="6182403"/>
              <a:ext cx="635414" cy="323165"/>
            </a:xfrm>
            <a:prstGeom prst="rect">
              <a:avLst/>
            </a:prstGeom>
            <a:noFill/>
          </p:spPr>
          <p:txBody>
            <a:bodyPr wrap="square" rtlCol="0">
              <a:spAutoFit/>
            </a:bodyPr>
            <a:lstStyle/>
            <a:p>
              <a:pPr algn="ctr"/>
              <a:r>
                <a:rPr lang="en-US" sz="1500"/>
                <a:t>2025     </a:t>
              </a:r>
            </a:p>
          </p:txBody>
        </p:sp>
        <p:sp>
          <p:nvSpPr>
            <p:cNvPr id="664" name="TextBox 663">
              <a:extLst>
                <a:ext uri="{FF2B5EF4-FFF2-40B4-BE49-F238E27FC236}">
                  <a16:creationId xmlns:a16="http://schemas.microsoft.com/office/drawing/2014/main" id="{FFEEAB86-D713-409B-4D21-3F465F268B39}"/>
                </a:ext>
              </a:extLst>
            </p:cNvPr>
            <p:cNvSpPr txBox="1"/>
            <p:nvPr/>
          </p:nvSpPr>
          <p:spPr>
            <a:xfrm>
              <a:off x="8521034" y="6182403"/>
              <a:ext cx="635414" cy="323165"/>
            </a:xfrm>
            <a:prstGeom prst="rect">
              <a:avLst/>
            </a:prstGeom>
            <a:noFill/>
          </p:spPr>
          <p:txBody>
            <a:bodyPr wrap="square" rtlCol="0">
              <a:spAutoFit/>
            </a:bodyPr>
            <a:lstStyle/>
            <a:p>
              <a:pPr algn="ctr"/>
              <a:r>
                <a:rPr lang="en-US" sz="1500"/>
                <a:t>2026     </a:t>
              </a:r>
            </a:p>
          </p:txBody>
        </p:sp>
        <p:sp>
          <p:nvSpPr>
            <p:cNvPr id="665" name="TextBox 664">
              <a:extLst>
                <a:ext uri="{FF2B5EF4-FFF2-40B4-BE49-F238E27FC236}">
                  <a16:creationId xmlns:a16="http://schemas.microsoft.com/office/drawing/2014/main" id="{20B76977-5614-5AC5-CEEE-8E735006F6E9}"/>
                </a:ext>
              </a:extLst>
            </p:cNvPr>
            <p:cNvSpPr txBox="1"/>
            <p:nvPr/>
          </p:nvSpPr>
          <p:spPr>
            <a:xfrm>
              <a:off x="8978309" y="6182403"/>
              <a:ext cx="635414" cy="323165"/>
            </a:xfrm>
            <a:prstGeom prst="rect">
              <a:avLst/>
            </a:prstGeom>
            <a:noFill/>
          </p:spPr>
          <p:txBody>
            <a:bodyPr wrap="square" rtlCol="0">
              <a:spAutoFit/>
            </a:bodyPr>
            <a:lstStyle/>
            <a:p>
              <a:pPr algn="ctr"/>
              <a:r>
                <a:rPr lang="en-US" sz="1500"/>
                <a:t>2027     </a:t>
              </a:r>
            </a:p>
          </p:txBody>
        </p:sp>
        <p:sp>
          <p:nvSpPr>
            <p:cNvPr id="666" name="TextBox 665">
              <a:extLst>
                <a:ext uri="{FF2B5EF4-FFF2-40B4-BE49-F238E27FC236}">
                  <a16:creationId xmlns:a16="http://schemas.microsoft.com/office/drawing/2014/main" id="{B2E7398D-B6D7-C307-012F-9FA97C0E4117}"/>
                </a:ext>
              </a:extLst>
            </p:cNvPr>
            <p:cNvSpPr txBox="1"/>
            <p:nvPr/>
          </p:nvSpPr>
          <p:spPr>
            <a:xfrm>
              <a:off x="9435584" y="6182403"/>
              <a:ext cx="635414" cy="323165"/>
            </a:xfrm>
            <a:prstGeom prst="rect">
              <a:avLst/>
            </a:prstGeom>
            <a:noFill/>
          </p:spPr>
          <p:txBody>
            <a:bodyPr wrap="square" rtlCol="0">
              <a:spAutoFit/>
            </a:bodyPr>
            <a:lstStyle/>
            <a:p>
              <a:pPr algn="ctr"/>
              <a:r>
                <a:rPr lang="en-US" sz="1500"/>
                <a:t>2028     </a:t>
              </a:r>
            </a:p>
          </p:txBody>
        </p:sp>
        <p:sp>
          <p:nvSpPr>
            <p:cNvPr id="667" name="TextBox 666">
              <a:extLst>
                <a:ext uri="{FF2B5EF4-FFF2-40B4-BE49-F238E27FC236}">
                  <a16:creationId xmlns:a16="http://schemas.microsoft.com/office/drawing/2014/main" id="{92078ED2-8BAA-DB82-3A8A-E7FA88F8B412}"/>
                </a:ext>
              </a:extLst>
            </p:cNvPr>
            <p:cNvSpPr txBox="1"/>
            <p:nvPr/>
          </p:nvSpPr>
          <p:spPr>
            <a:xfrm>
              <a:off x="9892859" y="6182403"/>
              <a:ext cx="635414" cy="323165"/>
            </a:xfrm>
            <a:prstGeom prst="rect">
              <a:avLst/>
            </a:prstGeom>
            <a:noFill/>
          </p:spPr>
          <p:txBody>
            <a:bodyPr wrap="square" rtlCol="0">
              <a:spAutoFit/>
            </a:bodyPr>
            <a:lstStyle/>
            <a:p>
              <a:pPr algn="ctr"/>
              <a:r>
                <a:rPr lang="en-US" sz="1500"/>
                <a:t>2029     </a:t>
              </a:r>
            </a:p>
          </p:txBody>
        </p:sp>
        <p:sp>
          <p:nvSpPr>
            <p:cNvPr id="668" name="TextBox 667">
              <a:extLst>
                <a:ext uri="{FF2B5EF4-FFF2-40B4-BE49-F238E27FC236}">
                  <a16:creationId xmlns:a16="http://schemas.microsoft.com/office/drawing/2014/main" id="{53C36BE3-991B-58A5-C672-5FAB7DA8948D}"/>
                </a:ext>
              </a:extLst>
            </p:cNvPr>
            <p:cNvSpPr txBox="1"/>
            <p:nvPr/>
          </p:nvSpPr>
          <p:spPr>
            <a:xfrm>
              <a:off x="10350134" y="6182403"/>
              <a:ext cx="635414" cy="323165"/>
            </a:xfrm>
            <a:prstGeom prst="rect">
              <a:avLst/>
            </a:prstGeom>
            <a:noFill/>
          </p:spPr>
          <p:txBody>
            <a:bodyPr wrap="square" rtlCol="0">
              <a:spAutoFit/>
            </a:bodyPr>
            <a:lstStyle/>
            <a:p>
              <a:pPr algn="ctr"/>
              <a:r>
                <a:rPr lang="en-US" sz="1500"/>
                <a:t>2030     </a:t>
              </a:r>
            </a:p>
          </p:txBody>
        </p:sp>
        <p:sp>
          <p:nvSpPr>
            <p:cNvPr id="669" name="TextBox 668">
              <a:extLst>
                <a:ext uri="{FF2B5EF4-FFF2-40B4-BE49-F238E27FC236}">
                  <a16:creationId xmlns:a16="http://schemas.microsoft.com/office/drawing/2014/main" id="{6929CCC8-7CE2-71F6-63D2-22286D6DE6F1}"/>
                </a:ext>
              </a:extLst>
            </p:cNvPr>
            <p:cNvSpPr txBox="1"/>
            <p:nvPr/>
          </p:nvSpPr>
          <p:spPr>
            <a:xfrm>
              <a:off x="10807409" y="6182403"/>
              <a:ext cx="635414" cy="323165"/>
            </a:xfrm>
            <a:prstGeom prst="rect">
              <a:avLst/>
            </a:prstGeom>
            <a:noFill/>
          </p:spPr>
          <p:txBody>
            <a:bodyPr wrap="square" rtlCol="0">
              <a:spAutoFit/>
            </a:bodyPr>
            <a:lstStyle/>
            <a:p>
              <a:pPr algn="ctr"/>
              <a:r>
                <a:rPr lang="en-US" sz="1500"/>
                <a:t>2031     </a:t>
              </a:r>
            </a:p>
          </p:txBody>
        </p:sp>
        <p:sp>
          <p:nvSpPr>
            <p:cNvPr id="670" name="TextBox 669">
              <a:extLst>
                <a:ext uri="{FF2B5EF4-FFF2-40B4-BE49-F238E27FC236}">
                  <a16:creationId xmlns:a16="http://schemas.microsoft.com/office/drawing/2014/main" id="{17150D61-8CDA-EC7A-8A4D-2C508F765BA3}"/>
                </a:ext>
              </a:extLst>
            </p:cNvPr>
            <p:cNvSpPr txBox="1"/>
            <p:nvPr/>
          </p:nvSpPr>
          <p:spPr>
            <a:xfrm>
              <a:off x="11264681" y="6182403"/>
              <a:ext cx="635414" cy="323165"/>
            </a:xfrm>
            <a:prstGeom prst="rect">
              <a:avLst/>
            </a:prstGeom>
            <a:noFill/>
          </p:spPr>
          <p:txBody>
            <a:bodyPr wrap="square" rtlCol="0">
              <a:spAutoFit/>
            </a:bodyPr>
            <a:lstStyle/>
            <a:p>
              <a:pPr algn="ctr"/>
              <a:r>
                <a:rPr lang="en-US" sz="1500"/>
                <a:t>2032     </a:t>
              </a:r>
            </a:p>
          </p:txBody>
        </p:sp>
      </p:grpSp>
      <p:grpSp>
        <p:nvGrpSpPr>
          <p:cNvPr id="781" name="Group 780">
            <a:extLst>
              <a:ext uri="{FF2B5EF4-FFF2-40B4-BE49-F238E27FC236}">
                <a16:creationId xmlns:a16="http://schemas.microsoft.com/office/drawing/2014/main" id="{5FE4A938-4557-BE56-4C89-231049EAE929}"/>
              </a:ext>
            </a:extLst>
          </p:cNvPr>
          <p:cNvGrpSpPr/>
          <p:nvPr/>
        </p:nvGrpSpPr>
        <p:grpSpPr>
          <a:xfrm>
            <a:off x="290995" y="4496351"/>
            <a:ext cx="11610011" cy="323165"/>
            <a:chOff x="290084" y="6182403"/>
            <a:chExt cx="11610011" cy="323165"/>
          </a:xfrm>
        </p:grpSpPr>
        <p:sp>
          <p:nvSpPr>
            <p:cNvPr id="782" name="TextBox 781">
              <a:extLst>
                <a:ext uri="{FF2B5EF4-FFF2-40B4-BE49-F238E27FC236}">
                  <a16:creationId xmlns:a16="http://schemas.microsoft.com/office/drawing/2014/main" id="{C892C9CC-57FE-1CB8-26B2-C8AA2CBEE25C}"/>
                </a:ext>
              </a:extLst>
            </p:cNvPr>
            <p:cNvSpPr txBox="1"/>
            <p:nvPr/>
          </p:nvSpPr>
          <p:spPr>
            <a:xfrm>
              <a:off x="290084" y="6182403"/>
              <a:ext cx="635414" cy="323165"/>
            </a:xfrm>
            <a:prstGeom prst="rect">
              <a:avLst/>
            </a:prstGeom>
            <a:noFill/>
          </p:spPr>
          <p:txBody>
            <a:bodyPr wrap="square" rtlCol="0">
              <a:spAutoFit/>
            </a:bodyPr>
            <a:lstStyle/>
            <a:p>
              <a:pPr algn="ctr"/>
              <a:r>
                <a:rPr lang="en-US" sz="1500"/>
                <a:t> 2008     </a:t>
              </a:r>
            </a:p>
          </p:txBody>
        </p:sp>
        <p:sp>
          <p:nvSpPr>
            <p:cNvPr id="783" name="TextBox 782">
              <a:extLst>
                <a:ext uri="{FF2B5EF4-FFF2-40B4-BE49-F238E27FC236}">
                  <a16:creationId xmlns:a16="http://schemas.microsoft.com/office/drawing/2014/main" id="{9064B32C-C319-605A-3F7A-E6D178AD6A3F}"/>
                </a:ext>
              </a:extLst>
            </p:cNvPr>
            <p:cNvSpPr txBox="1"/>
            <p:nvPr/>
          </p:nvSpPr>
          <p:spPr>
            <a:xfrm>
              <a:off x="747359" y="6182403"/>
              <a:ext cx="635414" cy="323165"/>
            </a:xfrm>
            <a:prstGeom prst="rect">
              <a:avLst/>
            </a:prstGeom>
            <a:noFill/>
          </p:spPr>
          <p:txBody>
            <a:bodyPr wrap="square" rtlCol="0">
              <a:spAutoFit/>
            </a:bodyPr>
            <a:lstStyle/>
            <a:p>
              <a:pPr algn="ctr"/>
              <a:r>
                <a:rPr lang="en-US" sz="1500"/>
                <a:t> 2009     </a:t>
              </a:r>
            </a:p>
          </p:txBody>
        </p:sp>
        <p:sp>
          <p:nvSpPr>
            <p:cNvPr id="784" name="TextBox 783">
              <a:extLst>
                <a:ext uri="{FF2B5EF4-FFF2-40B4-BE49-F238E27FC236}">
                  <a16:creationId xmlns:a16="http://schemas.microsoft.com/office/drawing/2014/main" id="{1F4BD18B-B4E0-46CB-9ECD-987B0B23AC7E}"/>
                </a:ext>
              </a:extLst>
            </p:cNvPr>
            <p:cNvSpPr txBox="1"/>
            <p:nvPr/>
          </p:nvSpPr>
          <p:spPr>
            <a:xfrm>
              <a:off x="1204634" y="6182403"/>
              <a:ext cx="635414" cy="323165"/>
            </a:xfrm>
            <a:prstGeom prst="rect">
              <a:avLst/>
            </a:prstGeom>
            <a:noFill/>
          </p:spPr>
          <p:txBody>
            <a:bodyPr wrap="square" rtlCol="0">
              <a:spAutoFit/>
            </a:bodyPr>
            <a:lstStyle/>
            <a:p>
              <a:pPr algn="ctr"/>
              <a:r>
                <a:rPr lang="en-US" sz="1500"/>
                <a:t> 2010     </a:t>
              </a:r>
            </a:p>
          </p:txBody>
        </p:sp>
        <p:sp>
          <p:nvSpPr>
            <p:cNvPr id="785" name="TextBox 784">
              <a:extLst>
                <a:ext uri="{FF2B5EF4-FFF2-40B4-BE49-F238E27FC236}">
                  <a16:creationId xmlns:a16="http://schemas.microsoft.com/office/drawing/2014/main" id="{3F93DD07-F93C-3460-FB7A-CEC628BA116F}"/>
                </a:ext>
              </a:extLst>
            </p:cNvPr>
            <p:cNvSpPr txBox="1"/>
            <p:nvPr/>
          </p:nvSpPr>
          <p:spPr>
            <a:xfrm>
              <a:off x="1661909" y="6182403"/>
              <a:ext cx="635414" cy="323165"/>
            </a:xfrm>
            <a:prstGeom prst="rect">
              <a:avLst/>
            </a:prstGeom>
            <a:noFill/>
          </p:spPr>
          <p:txBody>
            <a:bodyPr wrap="square" rtlCol="0">
              <a:spAutoFit/>
            </a:bodyPr>
            <a:lstStyle/>
            <a:p>
              <a:pPr algn="ctr"/>
              <a:r>
                <a:rPr lang="en-US" sz="1500"/>
                <a:t> 2011     </a:t>
              </a:r>
            </a:p>
          </p:txBody>
        </p:sp>
        <p:sp>
          <p:nvSpPr>
            <p:cNvPr id="786" name="TextBox 785">
              <a:extLst>
                <a:ext uri="{FF2B5EF4-FFF2-40B4-BE49-F238E27FC236}">
                  <a16:creationId xmlns:a16="http://schemas.microsoft.com/office/drawing/2014/main" id="{60815272-3585-3B6A-C339-0A103805A0D9}"/>
                </a:ext>
              </a:extLst>
            </p:cNvPr>
            <p:cNvSpPr txBox="1"/>
            <p:nvPr/>
          </p:nvSpPr>
          <p:spPr>
            <a:xfrm>
              <a:off x="2119184" y="6182403"/>
              <a:ext cx="635414" cy="323165"/>
            </a:xfrm>
            <a:prstGeom prst="rect">
              <a:avLst/>
            </a:prstGeom>
            <a:noFill/>
          </p:spPr>
          <p:txBody>
            <a:bodyPr wrap="square" rtlCol="0">
              <a:spAutoFit/>
            </a:bodyPr>
            <a:lstStyle/>
            <a:p>
              <a:pPr algn="ctr"/>
              <a:r>
                <a:rPr lang="en-US" sz="1500"/>
                <a:t>2012     </a:t>
              </a:r>
            </a:p>
          </p:txBody>
        </p:sp>
        <p:sp>
          <p:nvSpPr>
            <p:cNvPr id="787" name="TextBox 786">
              <a:extLst>
                <a:ext uri="{FF2B5EF4-FFF2-40B4-BE49-F238E27FC236}">
                  <a16:creationId xmlns:a16="http://schemas.microsoft.com/office/drawing/2014/main" id="{46AA2E44-B58A-D829-3674-1BEAC40668A0}"/>
                </a:ext>
              </a:extLst>
            </p:cNvPr>
            <p:cNvSpPr txBox="1"/>
            <p:nvPr/>
          </p:nvSpPr>
          <p:spPr>
            <a:xfrm>
              <a:off x="2576459" y="6182403"/>
              <a:ext cx="635414" cy="323165"/>
            </a:xfrm>
            <a:prstGeom prst="rect">
              <a:avLst/>
            </a:prstGeom>
            <a:noFill/>
          </p:spPr>
          <p:txBody>
            <a:bodyPr wrap="square" rtlCol="0">
              <a:spAutoFit/>
            </a:bodyPr>
            <a:lstStyle/>
            <a:p>
              <a:pPr algn="ctr"/>
              <a:r>
                <a:rPr lang="en-US" sz="1500"/>
                <a:t> 2013     </a:t>
              </a:r>
            </a:p>
          </p:txBody>
        </p:sp>
        <p:sp>
          <p:nvSpPr>
            <p:cNvPr id="788" name="TextBox 787">
              <a:extLst>
                <a:ext uri="{FF2B5EF4-FFF2-40B4-BE49-F238E27FC236}">
                  <a16:creationId xmlns:a16="http://schemas.microsoft.com/office/drawing/2014/main" id="{BAE07F8D-6E74-BF5C-AD37-F1227652881A}"/>
                </a:ext>
              </a:extLst>
            </p:cNvPr>
            <p:cNvSpPr txBox="1"/>
            <p:nvPr/>
          </p:nvSpPr>
          <p:spPr>
            <a:xfrm>
              <a:off x="3033734" y="6182403"/>
              <a:ext cx="635414" cy="323165"/>
            </a:xfrm>
            <a:prstGeom prst="rect">
              <a:avLst/>
            </a:prstGeom>
            <a:noFill/>
          </p:spPr>
          <p:txBody>
            <a:bodyPr wrap="square" rtlCol="0">
              <a:spAutoFit/>
            </a:bodyPr>
            <a:lstStyle/>
            <a:p>
              <a:pPr algn="ctr"/>
              <a:r>
                <a:rPr lang="en-US" sz="1500"/>
                <a:t> 2014     </a:t>
              </a:r>
            </a:p>
          </p:txBody>
        </p:sp>
        <p:sp>
          <p:nvSpPr>
            <p:cNvPr id="789" name="TextBox 788">
              <a:extLst>
                <a:ext uri="{FF2B5EF4-FFF2-40B4-BE49-F238E27FC236}">
                  <a16:creationId xmlns:a16="http://schemas.microsoft.com/office/drawing/2014/main" id="{0ED43E45-0A0F-9176-998E-6BA13DF04154}"/>
                </a:ext>
              </a:extLst>
            </p:cNvPr>
            <p:cNvSpPr txBox="1"/>
            <p:nvPr/>
          </p:nvSpPr>
          <p:spPr>
            <a:xfrm>
              <a:off x="3491009" y="6182403"/>
              <a:ext cx="635414" cy="323165"/>
            </a:xfrm>
            <a:prstGeom prst="rect">
              <a:avLst/>
            </a:prstGeom>
            <a:noFill/>
          </p:spPr>
          <p:txBody>
            <a:bodyPr wrap="square" rtlCol="0">
              <a:spAutoFit/>
            </a:bodyPr>
            <a:lstStyle/>
            <a:p>
              <a:pPr algn="ctr"/>
              <a:r>
                <a:rPr lang="en-US" sz="1500"/>
                <a:t> 2015     </a:t>
              </a:r>
            </a:p>
          </p:txBody>
        </p:sp>
        <p:sp>
          <p:nvSpPr>
            <p:cNvPr id="790" name="TextBox 789">
              <a:extLst>
                <a:ext uri="{FF2B5EF4-FFF2-40B4-BE49-F238E27FC236}">
                  <a16:creationId xmlns:a16="http://schemas.microsoft.com/office/drawing/2014/main" id="{226C3251-6D50-68C1-9A20-6BAA73057DB4}"/>
                </a:ext>
              </a:extLst>
            </p:cNvPr>
            <p:cNvSpPr txBox="1"/>
            <p:nvPr/>
          </p:nvSpPr>
          <p:spPr>
            <a:xfrm>
              <a:off x="3948284" y="6182403"/>
              <a:ext cx="635414" cy="323165"/>
            </a:xfrm>
            <a:prstGeom prst="rect">
              <a:avLst/>
            </a:prstGeom>
            <a:noFill/>
          </p:spPr>
          <p:txBody>
            <a:bodyPr wrap="square" rtlCol="0">
              <a:spAutoFit/>
            </a:bodyPr>
            <a:lstStyle/>
            <a:p>
              <a:pPr algn="ctr"/>
              <a:r>
                <a:rPr lang="en-US" sz="1500"/>
                <a:t> 2016     </a:t>
              </a:r>
            </a:p>
          </p:txBody>
        </p:sp>
        <p:sp>
          <p:nvSpPr>
            <p:cNvPr id="791" name="TextBox 790">
              <a:extLst>
                <a:ext uri="{FF2B5EF4-FFF2-40B4-BE49-F238E27FC236}">
                  <a16:creationId xmlns:a16="http://schemas.microsoft.com/office/drawing/2014/main" id="{92615AF4-7A53-4BF5-23B2-D604CA53D8CF}"/>
                </a:ext>
              </a:extLst>
            </p:cNvPr>
            <p:cNvSpPr txBox="1"/>
            <p:nvPr/>
          </p:nvSpPr>
          <p:spPr>
            <a:xfrm>
              <a:off x="4405559" y="6182403"/>
              <a:ext cx="635414" cy="323165"/>
            </a:xfrm>
            <a:prstGeom prst="rect">
              <a:avLst/>
            </a:prstGeom>
            <a:noFill/>
          </p:spPr>
          <p:txBody>
            <a:bodyPr wrap="square" rtlCol="0">
              <a:spAutoFit/>
            </a:bodyPr>
            <a:lstStyle/>
            <a:p>
              <a:pPr algn="ctr"/>
              <a:r>
                <a:rPr lang="en-US" sz="1500"/>
                <a:t> 2017     </a:t>
              </a:r>
            </a:p>
          </p:txBody>
        </p:sp>
        <p:sp>
          <p:nvSpPr>
            <p:cNvPr id="792" name="TextBox 791">
              <a:extLst>
                <a:ext uri="{FF2B5EF4-FFF2-40B4-BE49-F238E27FC236}">
                  <a16:creationId xmlns:a16="http://schemas.microsoft.com/office/drawing/2014/main" id="{9301FE72-6E23-7E1D-253E-2A29EE7BD42B}"/>
                </a:ext>
              </a:extLst>
            </p:cNvPr>
            <p:cNvSpPr txBox="1"/>
            <p:nvPr/>
          </p:nvSpPr>
          <p:spPr>
            <a:xfrm>
              <a:off x="4862834" y="6182403"/>
              <a:ext cx="635414" cy="323165"/>
            </a:xfrm>
            <a:prstGeom prst="rect">
              <a:avLst/>
            </a:prstGeom>
            <a:noFill/>
          </p:spPr>
          <p:txBody>
            <a:bodyPr wrap="square" rtlCol="0">
              <a:spAutoFit/>
            </a:bodyPr>
            <a:lstStyle/>
            <a:p>
              <a:pPr algn="ctr"/>
              <a:r>
                <a:rPr lang="en-US" sz="1500"/>
                <a:t>2018     </a:t>
              </a:r>
            </a:p>
          </p:txBody>
        </p:sp>
        <p:sp>
          <p:nvSpPr>
            <p:cNvPr id="793" name="TextBox 792">
              <a:extLst>
                <a:ext uri="{FF2B5EF4-FFF2-40B4-BE49-F238E27FC236}">
                  <a16:creationId xmlns:a16="http://schemas.microsoft.com/office/drawing/2014/main" id="{3A66D203-9889-C378-DAF7-ECAD457922B2}"/>
                </a:ext>
              </a:extLst>
            </p:cNvPr>
            <p:cNvSpPr txBox="1"/>
            <p:nvPr/>
          </p:nvSpPr>
          <p:spPr>
            <a:xfrm>
              <a:off x="5320109" y="6182403"/>
              <a:ext cx="635414" cy="323165"/>
            </a:xfrm>
            <a:prstGeom prst="rect">
              <a:avLst/>
            </a:prstGeom>
            <a:noFill/>
          </p:spPr>
          <p:txBody>
            <a:bodyPr wrap="square" rtlCol="0">
              <a:spAutoFit/>
            </a:bodyPr>
            <a:lstStyle/>
            <a:p>
              <a:pPr algn="ctr"/>
              <a:r>
                <a:rPr lang="en-US" sz="1500"/>
                <a:t>2019     </a:t>
              </a:r>
            </a:p>
          </p:txBody>
        </p:sp>
        <p:sp>
          <p:nvSpPr>
            <p:cNvPr id="794" name="TextBox 793">
              <a:extLst>
                <a:ext uri="{FF2B5EF4-FFF2-40B4-BE49-F238E27FC236}">
                  <a16:creationId xmlns:a16="http://schemas.microsoft.com/office/drawing/2014/main" id="{B01B30E2-F498-1302-D084-F8D190461871}"/>
                </a:ext>
              </a:extLst>
            </p:cNvPr>
            <p:cNvSpPr txBox="1"/>
            <p:nvPr/>
          </p:nvSpPr>
          <p:spPr>
            <a:xfrm>
              <a:off x="5777384" y="6182403"/>
              <a:ext cx="635414" cy="323165"/>
            </a:xfrm>
            <a:prstGeom prst="rect">
              <a:avLst/>
            </a:prstGeom>
            <a:noFill/>
          </p:spPr>
          <p:txBody>
            <a:bodyPr wrap="square" rtlCol="0">
              <a:spAutoFit/>
            </a:bodyPr>
            <a:lstStyle/>
            <a:p>
              <a:pPr algn="ctr"/>
              <a:r>
                <a:rPr lang="en-US" sz="1500"/>
                <a:t>2020     </a:t>
              </a:r>
            </a:p>
          </p:txBody>
        </p:sp>
        <p:sp>
          <p:nvSpPr>
            <p:cNvPr id="795" name="TextBox 794">
              <a:extLst>
                <a:ext uri="{FF2B5EF4-FFF2-40B4-BE49-F238E27FC236}">
                  <a16:creationId xmlns:a16="http://schemas.microsoft.com/office/drawing/2014/main" id="{4F8EFEF7-619E-6196-8054-9B910AD49404}"/>
                </a:ext>
              </a:extLst>
            </p:cNvPr>
            <p:cNvSpPr txBox="1"/>
            <p:nvPr/>
          </p:nvSpPr>
          <p:spPr>
            <a:xfrm>
              <a:off x="6234659" y="6182403"/>
              <a:ext cx="635414" cy="323165"/>
            </a:xfrm>
            <a:prstGeom prst="rect">
              <a:avLst/>
            </a:prstGeom>
            <a:noFill/>
          </p:spPr>
          <p:txBody>
            <a:bodyPr wrap="square" rtlCol="0">
              <a:spAutoFit/>
            </a:bodyPr>
            <a:lstStyle/>
            <a:p>
              <a:pPr algn="ctr"/>
              <a:r>
                <a:rPr lang="en-US" sz="1500"/>
                <a:t>2021     </a:t>
              </a:r>
            </a:p>
          </p:txBody>
        </p:sp>
        <p:sp>
          <p:nvSpPr>
            <p:cNvPr id="796" name="TextBox 795">
              <a:extLst>
                <a:ext uri="{FF2B5EF4-FFF2-40B4-BE49-F238E27FC236}">
                  <a16:creationId xmlns:a16="http://schemas.microsoft.com/office/drawing/2014/main" id="{405F0612-2B62-E7A9-291B-17382E9CEB93}"/>
                </a:ext>
              </a:extLst>
            </p:cNvPr>
            <p:cNvSpPr txBox="1"/>
            <p:nvPr/>
          </p:nvSpPr>
          <p:spPr>
            <a:xfrm>
              <a:off x="6691934" y="6182403"/>
              <a:ext cx="635414" cy="323165"/>
            </a:xfrm>
            <a:prstGeom prst="rect">
              <a:avLst/>
            </a:prstGeom>
            <a:noFill/>
          </p:spPr>
          <p:txBody>
            <a:bodyPr wrap="square" rtlCol="0">
              <a:spAutoFit/>
            </a:bodyPr>
            <a:lstStyle/>
            <a:p>
              <a:pPr algn="ctr"/>
              <a:r>
                <a:rPr lang="en-US" sz="1500"/>
                <a:t>2022     </a:t>
              </a:r>
            </a:p>
          </p:txBody>
        </p:sp>
        <p:sp>
          <p:nvSpPr>
            <p:cNvPr id="797" name="TextBox 796">
              <a:extLst>
                <a:ext uri="{FF2B5EF4-FFF2-40B4-BE49-F238E27FC236}">
                  <a16:creationId xmlns:a16="http://schemas.microsoft.com/office/drawing/2014/main" id="{1A0F1AD3-863B-7870-BD16-5B21CC70AC50}"/>
                </a:ext>
              </a:extLst>
            </p:cNvPr>
            <p:cNvSpPr txBox="1"/>
            <p:nvPr/>
          </p:nvSpPr>
          <p:spPr>
            <a:xfrm>
              <a:off x="7149209" y="6182403"/>
              <a:ext cx="635414" cy="323165"/>
            </a:xfrm>
            <a:prstGeom prst="rect">
              <a:avLst/>
            </a:prstGeom>
            <a:noFill/>
          </p:spPr>
          <p:txBody>
            <a:bodyPr wrap="square" rtlCol="0">
              <a:spAutoFit/>
            </a:bodyPr>
            <a:lstStyle/>
            <a:p>
              <a:pPr algn="ctr"/>
              <a:r>
                <a:rPr lang="en-US" sz="1500"/>
                <a:t>2023     </a:t>
              </a:r>
            </a:p>
          </p:txBody>
        </p:sp>
        <p:sp>
          <p:nvSpPr>
            <p:cNvPr id="798" name="TextBox 797">
              <a:extLst>
                <a:ext uri="{FF2B5EF4-FFF2-40B4-BE49-F238E27FC236}">
                  <a16:creationId xmlns:a16="http://schemas.microsoft.com/office/drawing/2014/main" id="{403D0B14-8F39-8730-55AF-27749CD06974}"/>
                </a:ext>
              </a:extLst>
            </p:cNvPr>
            <p:cNvSpPr txBox="1"/>
            <p:nvPr/>
          </p:nvSpPr>
          <p:spPr>
            <a:xfrm>
              <a:off x="7606484" y="6182403"/>
              <a:ext cx="635414" cy="323165"/>
            </a:xfrm>
            <a:prstGeom prst="rect">
              <a:avLst/>
            </a:prstGeom>
            <a:noFill/>
          </p:spPr>
          <p:txBody>
            <a:bodyPr wrap="square" rtlCol="0">
              <a:spAutoFit/>
            </a:bodyPr>
            <a:lstStyle/>
            <a:p>
              <a:pPr algn="ctr"/>
              <a:r>
                <a:rPr lang="en-US" sz="1500"/>
                <a:t>2024     </a:t>
              </a:r>
            </a:p>
          </p:txBody>
        </p:sp>
        <p:sp>
          <p:nvSpPr>
            <p:cNvPr id="799" name="TextBox 798">
              <a:extLst>
                <a:ext uri="{FF2B5EF4-FFF2-40B4-BE49-F238E27FC236}">
                  <a16:creationId xmlns:a16="http://schemas.microsoft.com/office/drawing/2014/main" id="{545AC616-2115-AA3D-209C-C71BFA9A1B7D}"/>
                </a:ext>
              </a:extLst>
            </p:cNvPr>
            <p:cNvSpPr txBox="1"/>
            <p:nvPr/>
          </p:nvSpPr>
          <p:spPr>
            <a:xfrm>
              <a:off x="8063759" y="6182403"/>
              <a:ext cx="635414" cy="323165"/>
            </a:xfrm>
            <a:prstGeom prst="rect">
              <a:avLst/>
            </a:prstGeom>
            <a:noFill/>
          </p:spPr>
          <p:txBody>
            <a:bodyPr wrap="square" rtlCol="0">
              <a:spAutoFit/>
            </a:bodyPr>
            <a:lstStyle/>
            <a:p>
              <a:pPr algn="ctr"/>
              <a:r>
                <a:rPr lang="en-US" sz="1500"/>
                <a:t>2025     </a:t>
              </a:r>
            </a:p>
          </p:txBody>
        </p:sp>
        <p:sp>
          <p:nvSpPr>
            <p:cNvPr id="800" name="TextBox 799">
              <a:extLst>
                <a:ext uri="{FF2B5EF4-FFF2-40B4-BE49-F238E27FC236}">
                  <a16:creationId xmlns:a16="http://schemas.microsoft.com/office/drawing/2014/main" id="{49ED4361-ACEF-D308-2DC6-410193F3E531}"/>
                </a:ext>
              </a:extLst>
            </p:cNvPr>
            <p:cNvSpPr txBox="1"/>
            <p:nvPr/>
          </p:nvSpPr>
          <p:spPr>
            <a:xfrm>
              <a:off x="8521034" y="6182403"/>
              <a:ext cx="635414" cy="323165"/>
            </a:xfrm>
            <a:prstGeom prst="rect">
              <a:avLst/>
            </a:prstGeom>
            <a:noFill/>
          </p:spPr>
          <p:txBody>
            <a:bodyPr wrap="square" rtlCol="0">
              <a:spAutoFit/>
            </a:bodyPr>
            <a:lstStyle/>
            <a:p>
              <a:pPr algn="ctr"/>
              <a:r>
                <a:rPr lang="en-US" sz="1500"/>
                <a:t>2026     </a:t>
              </a:r>
            </a:p>
          </p:txBody>
        </p:sp>
        <p:sp>
          <p:nvSpPr>
            <p:cNvPr id="801" name="TextBox 800">
              <a:extLst>
                <a:ext uri="{FF2B5EF4-FFF2-40B4-BE49-F238E27FC236}">
                  <a16:creationId xmlns:a16="http://schemas.microsoft.com/office/drawing/2014/main" id="{1416ECA5-2354-EFBC-21D4-1E2B8CD72B20}"/>
                </a:ext>
              </a:extLst>
            </p:cNvPr>
            <p:cNvSpPr txBox="1"/>
            <p:nvPr/>
          </p:nvSpPr>
          <p:spPr>
            <a:xfrm>
              <a:off x="8978309" y="6182403"/>
              <a:ext cx="635414" cy="323165"/>
            </a:xfrm>
            <a:prstGeom prst="rect">
              <a:avLst/>
            </a:prstGeom>
            <a:noFill/>
          </p:spPr>
          <p:txBody>
            <a:bodyPr wrap="square" rtlCol="0">
              <a:spAutoFit/>
            </a:bodyPr>
            <a:lstStyle/>
            <a:p>
              <a:pPr algn="ctr"/>
              <a:r>
                <a:rPr lang="en-US" sz="1500"/>
                <a:t>2027     </a:t>
              </a:r>
            </a:p>
          </p:txBody>
        </p:sp>
        <p:sp>
          <p:nvSpPr>
            <p:cNvPr id="802" name="TextBox 801">
              <a:extLst>
                <a:ext uri="{FF2B5EF4-FFF2-40B4-BE49-F238E27FC236}">
                  <a16:creationId xmlns:a16="http://schemas.microsoft.com/office/drawing/2014/main" id="{922FC1EA-8B6D-70FF-A810-CE5F3AFE4B7C}"/>
                </a:ext>
              </a:extLst>
            </p:cNvPr>
            <p:cNvSpPr txBox="1"/>
            <p:nvPr/>
          </p:nvSpPr>
          <p:spPr>
            <a:xfrm>
              <a:off x="9435584" y="6182403"/>
              <a:ext cx="635414" cy="323165"/>
            </a:xfrm>
            <a:prstGeom prst="rect">
              <a:avLst/>
            </a:prstGeom>
            <a:noFill/>
          </p:spPr>
          <p:txBody>
            <a:bodyPr wrap="square" rtlCol="0">
              <a:spAutoFit/>
            </a:bodyPr>
            <a:lstStyle/>
            <a:p>
              <a:pPr algn="ctr"/>
              <a:r>
                <a:rPr lang="en-US" sz="1500"/>
                <a:t>2028     </a:t>
              </a:r>
            </a:p>
          </p:txBody>
        </p:sp>
        <p:sp>
          <p:nvSpPr>
            <p:cNvPr id="803" name="TextBox 802">
              <a:extLst>
                <a:ext uri="{FF2B5EF4-FFF2-40B4-BE49-F238E27FC236}">
                  <a16:creationId xmlns:a16="http://schemas.microsoft.com/office/drawing/2014/main" id="{B8092854-B8BF-E543-5785-169FF7A48543}"/>
                </a:ext>
              </a:extLst>
            </p:cNvPr>
            <p:cNvSpPr txBox="1"/>
            <p:nvPr/>
          </p:nvSpPr>
          <p:spPr>
            <a:xfrm>
              <a:off x="9892859" y="6182403"/>
              <a:ext cx="635414" cy="323165"/>
            </a:xfrm>
            <a:prstGeom prst="rect">
              <a:avLst/>
            </a:prstGeom>
            <a:noFill/>
          </p:spPr>
          <p:txBody>
            <a:bodyPr wrap="square" rtlCol="0">
              <a:spAutoFit/>
            </a:bodyPr>
            <a:lstStyle/>
            <a:p>
              <a:pPr algn="ctr"/>
              <a:r>
                <a:rPr lang="en-US" sz="1500"/>
                <a:t>2029     </a:t>
              </a:r>
            </a:p>
          </p:txBody>
        </p:sp>
        <p:sp>
          <p:nvSpPr>
            <p:cNvPr id="804" name="TextBox 803">
              <a:extLst>
                <a:ext uri="{FF2B5EF4-FFF2-40B4-BE49-F238E27FC236}">
                  <a16:creationId xmlns:a16="http://schemas.microsoft.com/office/drawing/2014/main" id="{0D4B78E1-0890-73BA-6F32-EDC2CC117062}"/>
                </a:ext>
              </a:extLst>
            </p:cNvPr>
            <p:cNvSpPr txBox="1"/>
            <p:nvPr/>
          </p:nvSpPr>
          <p:spPr>
            <a:xfrm>
              <a:off x="10350134" y="6182403"/>
              <a:ext cx="635414" cy="323165"/>
            </a:xfrm>
            <a:prstGeom prst="rect">
              <a:avLst/>
            </a:prstGeom>
            <a:noFill/>
          </p:spPr>
          <p:txBody>
            <a:bodyPr wrap="square" rtlCol="0">
              <a:spAutoFit/>
            </a:bodyPr>
            <a:lstStyle/>
            <a:p>
              <a:pPr algn="ctr"/>
              <a:r>
                <a:rPr lang="en-US" sz="1500"/>
                <a:t>2030     </a:t>
              </a:r>
            </a:p>
          </p:txBody>
        </p:sp>
        <p:sp>
          <p:nvSpPr>
            <p:cNvPr id="805" name="TextBox 804">
              <a:extLst>
                <a:ext uri="{FF2B5EF4-FFF2-40B4-BE49-F238E27FC236}">
                  <a16:creationId xmlns:a16="http://schemas.microsoft.com/office/drawing/2014/main" id="{080198AA-EF16-DDCD-709C-E3654E1DA861}"/>
                </a:ext>
              </a:extLst>
            </p:cNvPr>
            <p:cNvSpPr txBox="1"/>
            <p:nvPr/>
          </p:nvSpPr>
          <p:spPr>
            <a:xfrm>
              <a:off x="10807409" y="6182403"/>
              <a:ext cx="635414" cy="323165"/>
            </a:xfrm>
            <a:prstGeom prst="rect">
              <a:avLst/>
            </a:prstGeom>
            <a:noFill/>
          </p:spPr>
          <p:txBody>
            <a:bodyPr wrap="square" rtlCol="0">
              <a:spAutoFit/>
            </a:bodyPr>
            <a:lstStyle/>
            <a:p>
              <a:pPr algn="ctr"/>
              <a:r>
                <a:rPr lang="en-US" sz="1500"/>
                <a:t>2031     </a:t>
              </a:r>
            </a:p>
          </p:txBody>
        </p:sp>
        <p:sp>
          <p:nvSpPr>
            <p:cNvPr id="806" name="TextBox 805">
              <a:extLst>
                <a:ext uri="{FF2B5EF4-FFF2-40B4-BE49-F238E27FC236}">
                  <a16:creationId xmlns:a16="http://schemas.microsoft.com/office/drawing/2014/main" id="{20DE3D24-D0F9-D853-E1AF-BAC8F4BC6C33}"/>
                </a:ext>
              </a:extLst>
            </p:cNvPr>
            <p:cNvSpPr txBox="1"/>
            <p:nvPr/>
          </p:nvSpPr>
          <p:spPr>
            <a:xfrm>
              <a:off x="11264681" y="6182403"/>
              <a:ext cx="635414" cy="323165"/>
            </a:xfrm>
            <a:prstGeom prst="rect">
              <a:avLst/>
            </a:prstGeom>
            <a:noFill/>
          </p:spPr>
          <p:txBody>
            <a:bodyPr wrap="square" rtlCol="0">
              <a:spAutoFit/>
            </a:bodyPr>
            <a:lstStyle/>
            <a:p>
              <a:pPr algn="ctr"/>
              <a:r>
                <a:rPr lang="en-US" sz="1500"/>
                <a:t>2032     </a:t>
              </a:r>
            </a:p>
          </p:txBody>
        </p:sp>
      </p:grpSp>
      <p:sp>
        <p:nvSpPr>
          <p:cNvPr id="4" name="TextBox 3">
            <a:extLst>
              <a:ext uri="{FF2B5EF4-FFF2-40B4-BE49-F238E27FC236}">
                <a16:creationId xmlns:a16="http://schemas.microsoft.com/office/drawing/2014/main" id="{A78CBB41-4E05-F039-62E5-0C682FEB57C5}"/>
              </a:ext>
            </a:extLst>
          </p:cNvPr>
          <p:cNvSpPr txBox="1"/>
          <p:nvPr/>
        </p:nvSpPr>
        <p:spPr>
          <a:xfrm>
            <a:off x="-13449" y="1531509"/>
            <a:ext cx="3697931" cy="461665"/>
          </a:xfrm>
          <a:prstGeom prst="rect">
            <a:avLst/>
          </a:prstGeom>
          <a:noFill/>
        </p:spPr>
        <p:txBody>
          <a:bodyPr wrap="square" rtlCol="0">
            <a:spAutoFit/>
          </a:bodyPr>
          <a:lstStyle/>
          <a:p>
            <a:r>
              <a:rPr lang="en-US" sz="2400"/>
              <a:t>ISO C++ Proposals</a:t>
            </a:r>
          </a:p>
        </p:txBody>
      </p:sp>
      <p:grpSp>
        <p:nvGrpSpPr>
          <p:cNvPr id="6" name="Group 5">
            <a:extLst>
              <a:ext uri="{FF2B5EF4-FFF2-40B4-BE49-F238E27FC236}">
                <a16:creationId xmlns:a16="http://schemas.microsoft.com/office/drawing/2014/main" id="{DD94EC50-D8C1-9A36-DAFC-9034F4D85ADF}"/>
              </a:ext>
            </a:extLst>
          </p:cNvPr>
          <p:cNvGrpSpPr/>
          <p:nvPr/>
        </p:nvGrpSpPr>
        <p:grpSpPr>
          <a:xfrm>
            <a:off x="-6" y="1552376"/>
            <a:ext cx="12192001" cy="1"/>
            <a:chOff x="-1" y="3318429"/>
            <a:chExt cx="12192001" cy="1"/>
          </a:xfrm>
        </p:grpSpPr>
        <p:grpSp>
          <p:nvGrpSpPr>
            <p:cNvPr id="7" name="Group 6">
              <a:extLst>
                <a:ext uri="{FF2B5EF4-FFF2-40B4-BE49-F238E27FC236}">
                  <a16:creationId xmlns:a16="http://schemas.microsoft.com/office/drawing/2014/main" id="{B8683B66-7AF3-F0D6-7E9B-99BE5C858249}"/>
                </a:ext>
              </a:extLst>
            </p:cNvPr>
            <p:cNvGrpSpPr/>
            <p:nvPr/>
          </p:nvGrpSpPr>
          <p:grpSpPr>
            <a:xfrm>
              <a:off x="609606" y="3318430"/>
              <a:ext cx="10972788" cy="0"/>
              <a:chOff x="1030929" y="2754400"/>
              <a:chExt cx="10972788" cy="228606"/>
            </a:xfrm>
          </p:grpSpPr>
          <p:grpSp>
            <p:nvGrpSpPr>
              <p:cNvPr id="15" name="Group 14">
                <a:extLst>
                  <a:ext uri="{FF2B5EF4-FFF2-40B4-BE49-F238E27FC236}">
                    <a16:creationId xmlns:a16="http://schemas.microsoft.com/office/drawing/2014/main" id="{873C17DC-AD93-303B-D7E5-776DFA33D265}"/>
                  </a:ext>
                </a:extLst>
              </p:cNvPr>
              <p:cNvGrpSpPr/>
              <p:nvPr/>
            </p:nvGrpSpPr>
            <p:grpSpPr>
              <a:xfrm>
                <a:off x="1030929" y="2754403"/>
                <a:ext cx="2743199" cy="228603"/>
                <a:chOff x="1030929" y="2754403"/>
                <a:chExt cx="2743199" cy="228603"/>
              </a:xfrm>
            </p:grpSpPr>
            <p:grpSp>
              <p:nvGrpSpPr>
                <p:cNvPr id="481" name="Group 480">
                  <a:extLst>
                    <a:ext uri="{FF2B5EF4-FFF2-40B4-BE49-F238E27FC236}">
                      <a16:creationId xmlns:a16="http://schemas.microsoft.com/office/drawing/2014/main" id="{66A49125-2F91-B752-7368-CC38CA60E519}"/>
                    </a:ext>
                  </a:extLst>
                </p:cNvPr>
                <p:cNvGrpSpPr/>
                <p:nvPr/>
              </p:nvGrpSpPr>
              <p:grpSpPr>
                <a:xfrm>
                  <a:off x="1030929" y="2754405"/>
                  <a:ext cx="914400" cy="228601"/>
                  <a:chOff x="5145742" y="3112995"/>
                  <a:chExt cx="914400" cy="228601"/>
                </a:xfrm>
              </p:grpSpPr>
              <p:cxnSp>
                <p:nvCxnSpPr>
                  <p:cNvPr id="490" name="Straight Connector 489">
                    <a:extLst>
                      <a:ext uri="{FF2B5EF4-FFF2-40B4-BE49-F238E27FC236}">
                        <a16:creationId xmlns:a16="http://schemas.microsoft.com/office/drawing/2014/main" id="{73165173-C374-5ABD-40AE-E33BEBEEB9A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91" name="Straight Connector 490">
                    <a:extLst>
                      <a:ext uri="{FF2B5EF4-FFF2-40B4-BE49-F238E27FC236}">
                        <a16:creationId xmlns:a16="http://schemas.microsoft.com/office/drawing/2014/main" id="{47FE0A4E-C7C5-8BF2-9F0F-91FA1BF00B2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92" name="Straight Connector 491">
                    <a:extLst>
                      <a:ext uri="{FF2B5EF4-FFF2-40B4-BE49-F238E27FC236}">
                        <a16:creationId xmlns:a16="http://schemas.microsoft.com/office/drawing/2014/main" id="{0A0602B3-33CB-F98F-FED7-F4B88487ECE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82" name="Group 481">
                  <a:extLst>
                    <a:ext uri="{FF2B5EF4-FFF2-40B4-BE49-F238E27FC236}">
                      <a16:creationId xmlns:a16="http://schemas.microsoft.com/office/drawing/2014/main" id="{A6DA233B-02AF-E61B-38D6-FD7FE8D949C4}"/>
                    </a:ext>
                  </a:extLst>
                </p:cNvPr>
                <p:cNvGrpSpPr/>
                <p:nvPr/>
              </p:nvGrpSpPr>
              <p:grpSpPr>
                <a:xfrm>
                  <a:off x="2859728" y="2754403"/>
                  <a:ext cx="914400" cy="228601"/>
                  <a:chOff x="5145742" y="3112995"/>
                  <a:chExt cx="914400" cy="228601"/>
                </a:xfrm>
              </p:grpSpPr>
              <p:cxnSp>
                <p:nvCxnSpPr>
                  <p:cNvPr id="487" name="Straight Connector 486">
                    <a:extLst>
                      <a:ext uri="{FF2B5EF4-FFF2-40B4-BE49-F238E27FC236}">
                        <a16:creationId xmlns:a16="http://schemas.microsoft.com/office/drawing/2014/main" id="{E0CA7E11-AF0F-93FD-D08B-864F1C4CDD9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88" name="Straight Connector 487">
                    <a:extLst>
                      <a:ext uri="{FF2B5EF4-FFF2-40B4-BE49-F238E27FC236}">
                        <a16:creationId xmlns:a16="http://schemas.microsoft.com/office/drawing/2014/main" id="{D470FECC-B1A9-C81A-1353-EB5D88AB27B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89" name="Straight Connector 488">
                    <a:extLst>
                      <a:ext uri="{FF2B5EF4-FFF2-40B4-BE49-F238E27FC236}">
                        <a16:creationId xmlns:a16="http://schemas.microsoft.com/office/drawing/2014/main" id="{7C209A32-9057-73BE-F883-A6071FF8E6D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83" name="Group 482">
                  <a:extLst>
                    <a:ext uri="{FF2B5EF4-FFF2-40B4-BE49-F238E27FC236}">
                      <a16:creationId xmlns:a16="http://schemas.microsoft.com/office/drawing/2014/main" id="{793A7E88-1D14-4ECF-5847-DBF64303BBB9}"/>
                    </a:ext>
                  </a:extLst>
                </p:cNvPr>
                <p:cNvGrpSpPr/>
                <p:nvPr/>
              </p:nvGrpSpPr>
              <p:grpSpPr>
                <a:xfrm>
                  <a:off x="1945329" y="2754405"/>
                  <a:ext cx="914400" cy="228601"/>
                  <a:chOff x="5145742" y="3112995"/>
                  <a:chExt cx="914400" cy="228601"/>
                </a:xfrm>
              </p:grpSpPr>
              <p:cxnSp>
                <p:nvCxnSpPr>
                  <p:cNvPr id="484" name="Straight Connector 483">
                    <a:extLst>
                      <a:ext uri="{FF2B5EF4-FFF2-40B4-BE49-F238E27FC236}">
                        <a16:creationId xmlns:a16="http://schemas.microsoft.com/office/drawing/2014/main" id="{BD3284E9-C90F-2ACA-C739-FA07C24FD61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85" name="Straight Connector 484">
                    <a:extLst>
                      <a:ext uri="{FF2B5EF4-FFF2-40B4-BE49-F238E27FC236}">
                        <a16:creationId xmlns:a16="http://schemas.microsoft.com/office/drawing/2014/main" id="{D164F3F9-347A-BDCB-AB69-12FEFEE71E3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86" name="Straight Connector 485">
                    <a:extLst>
                      <a:ext uri="{FF2B5EF4-FFF2-40B4-BE49-F238E27FC236}">
                        <a16:creationId xmlns:a16="http://schemas.microsoft.com/office/drawing/2014/main" id="{6BDECA4E-AB45-90FC-7011-133B8C3EA08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9" name="Group 18">
                <a:extLst>
                  <a:ext uri="{FF2B5EF4-FFF2-40B4-BE49-F238E27FC236}">
                    <a16:creationId xmlns:a16="http://schemas.microsoft.com/office/drawing/2014/main" id="{8337BEAE-08E4-500B-DC4A-C5B53F4DB173}"/>
                  </a:ext>
                </a:extLst>
              </p:cNvPr>
              <p:cNvGrpSpPr/>
              <p:nvPr/>
            </p:nvGrpSpPr>
            <p:grpSpPr>
              <a:xfrm>
                <a:off x="3774126" y="2754402"/>
                <a:ext cx="2743199" cy="228603"/>
                <a:chOff x="1030929" y="2754403"/>
                <a:chExt cx="2743199" cy="228603"/>
              </a:xfrm>
            </p:grpSpPr>
            <p:grpSp>
              <p:nvGrpSpPr>
                <p:cNvPr id="469" name="Group 468">
                  <a:extLst>
                    <a:ext uri="{FF2B5EF4-FFF2-40B4-BE49-F238E27FC236}">
                      <a16:creationId xmlns:a16="http://schemas.microsoft.com/office/drawing/2014/main" id="{D2B9A9CC-A35C-5D4E-2DAD-E2C9F452E445}"/>
                    </a:ext>
                  </a:extLst>
                </p:cNvPr>
                <p:cNvGrpSpPr/>
                <p:nvPr/>
              </p:nvGrpSpPr>
              <p:grpSpPr>
                <a:xfrm>
                  <a:off x="1030929" y="2754405"/>
                  <a:ext cx="914400" cy="228601"/>
                  <a:chOff x="5145742" y="3112995"/>
                  <a:chExt cx="914400" cy="228601"/>
                </a:xfrm>
              </p:grpSpPr>
              <p:cxnSp>
                <p:nvCxnSpPr>
                  <p:cNvPr id="478" name="Straight Connector 477">
                    <a:extLst>
                      <a:ext uri="{FF2B5EF4-FFF2-40B4-BE49-F238E27FC236}">
                        <a16:creationId xmlns:a16="http://schemas.microsoft.com/office/drawing/2014/main" id="{75B43FF9-3BAB-E3D0-98F9-459ED15CEDCE}"/>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79" name="Straight Connector 478">
                    <a:extLst>
                      <a:ext uri="{FF2B5EF4-FFF2-40B4-BE49-F238E27FC236}">
                        <a16:creationId xmlns:a16="http://schemas.microsoft.com/office/drawing/2014/main" id="{3DF192ED-901C-1DD7-A7C3-F99207B70E6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80" name="Straight Connector 479">
                    <a:extLst>
                      <a:ext uri="{FF2B5EF4-FFF2-40B4-BE49-F238E27FC236}">
                        <a16:creationId xmlns:a16="http://schemas.microsoft.com/office/drawing/2014/main" id="{062767D5-A88C-3A0C-B07C-E8CD46598CC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70" name="Group 469">
                  <a:extLst>
                    <a:ext uri="{FF2B5EF4-FFF2-40B4-BE49-F238E27FC236}">
                      <a16:creationId xmlns:a16="http://schemas.microsoft.com/office/drawing/2014/main" id="{72311F30-2123-9B29-A94B-7C9959E036E5}"/>
                    </a:ext>
                  </a:extLst>
                </p:cNvPr>
                <p:cNvGrpSpPr/>
                <p:nvPr/>
              </p:nvGrpSpPr>
              <p:grpSpPr>
                <a:xfrm>
                  <a:off x="2859728" y="2754403"/>
                  <a:ext cx="914400" cy="228601"/>
                  <a:chOff x="5145742" y="3112995"/>
                  <a:chExt cx="914400" cy="228601"/>
                </a:xfrm>
              </p:grpSpPr>
              <p:cxnSp>
                <p:nvCxnSpPr>
                  <p:cNvPr id="475" name="Straight Connector 474">
                    <a:extLst>
                      <a:ext uri="{FF2B5EF4-FFF2-40B4-BE49-F238E27FC236}">
                        <a16:creationId xmlns:a16="http://schemas.microsoft.com/office/drawing/2014/main" id="{1B14F938-F8A2-6958-45FD-18F87DCA2F6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76" name="Straight Connector 475">
                    <a:extLst>
                      <a:ext uri="{FF2B5EF4-FFF2-40B4-BE49-F238E27FC236}">
                        <a16:creationId xmlns:a16="http://schemas.microsoft.com/office/drawing/2014/main" id="{89AAABAE-8BFE-E9E5-6273-D771517E07C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77" name="Straight Connector 476">
                    <a:extLst>
                      <a:ext uri="{FF2B5EF4-FFF2-40B4-BE49-F238E27FC236}">
                        <a16:creationId xmlns:a16="http://schemas.microsoft.com/office/drawing/2014/main" id="{175A41F6-BC59-892F-2490-42BC60E4A28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71" name="Group 470">
                  <a:extLst>
                    <a:ext uri="{FF2B5EF4-FFF2-40B4-BE49-F238E27FC236}">
                      <a16:creationId xmlns:a16="http://schemas.microsoft.com/office/drawing/2014/main" id="{E97300EE-2D1C-44BB-81B1-93ED5B2F5EB1}"/>
                    </a:ext>
                  </a:extLst>
                </p:cNvPr>
                <p:cNvGrpSpPr/>
                <p:nvPr/>
              </p:nvGrpSpPr>
              <p:grpSpPr>
                <a:xfrm>
                  <a:off x="1945329" y="2754405"/>
                  <a:ext cx="914400" cy="228601"/>
                  <a:chOff x="5145742" y="3112995"/>
                  <a:chExt cx="914400" cy="228601"/>
                </a:xfrm>
              </p:grpSpPr>
              <p:cxnSp>
                <p:nvCxnSpPr>
                  <p:cNvPr id="472" name="Straight Connector 471">
                    <a:extLst>
                      <a:ext uri="{FF2B5EF4-FFF2-40B4-BE49-F238E27FC236}">
                        <a16:creationId xmlns:a16="http://schemas.microsoft.com/office/drawing/2014/main" id="{A61535D1-C0DD-DB01-7586-5A7DA79494F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73" name="Straight Connector 472">
                    <a:extLst>
                      <a:ext uri="{FF2B5EF4-FFF2-40B4-BE49-F238E27FC236}">
                        <a16:creationId xmlns:a16="http://schemas.microsoft.com/office/drawing/2014/main" id="{8EBF6321-1DD8-B060-C733-A61C58466FE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74" name="Straight Connector 473">
                    <a:extLst>
                      <a:ext uri="{FF2B5EF4-FFF2-40B4-BE49-F238E27FC236}">
                        <a16:creationId xmlns:a16="http://schemas.microsoft.com/office/drawing/2014/main" id="{C7031A4C-3588-ED32-1E59-572D5E7A5C82}"/>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0" name="Group 19">
                <a:extLst>
                  <a:ext uri="{FF2B5EF4-FFF2-40B4-BE49-F238E27FC236}">
                    <a16:creationId xmlns:a16="http://schemas.microsoft.com/office/drawing/2014/main" id="{7EC8A057-DF94-BF09-89CB-F022D496D102}"/>
                  </a:ext>
                </a:extLst>
              </p:cNvPr>
              <p:cNvGrpSpPr/>
              <p:nvPr/>
            </p:nvGrpSpPr>
            <p:grpSpPr>
              <a:xfrm>
                <a:off x="6517321" y="2754401"/>
                <a:ext cx="2743199" cy="228603"/>
                <a:chOff x="1030929" y="2754403"/>
                <a:chExt cx="2743199" cy="228603"/>
              </a:xfrm>
            </p:grpSpPr>
            <p:grpSp>
              <p:nvGrpSpPr>
                <p:cNvPr id="457" name="Group 456">
                  <a:extLst>
                    <a:ext uri="{FF2B5EF4-FFF2-40B4-BE49-F238E27FC236}">
                      <a16:creationId xmlns:a16="http://schemas.microsoft.com/office/drawing/2014/main" id="{8F656880-BBAB-492E-ECC9-33E20C9EBFDB}"/>
                    </a:ext>
                  </a:extLst>
                </p:cNvPr>
                <p:cNvGrpSpPr/>
                <p:nvPr/>
              </p:nvGrpSpPr>
              <p:grpSpPr>
                <a:xfrm>
                  <a:off x="1030929" y="2754405"/>
                  <a:ext cx="914400" cy="228601"/>
                  <a:chOff x="5145742" y="3112995"/>
                  <a:chExt cx="914400" cy="228601"/>
                </a:xfrm>
              </p:grpSpPr>
              <p:cxnSp>
                <p:nvCxnSpPr>
                  <p:cNvPr id="466" name="Straight Connector 465">
                    <a:extLst>
                      <a:ext uri="{FF2B5EF4-FFF2-40B4-BE49-F238E27FC236}">
                        <a16:creationId xmlns:a16="http://schemas.microsoft.com/office/drawing/2014/main" id="{B975DD44-9E69-03B9-0C15-FDB45421C9C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67" name="Straight Connector 466">
                    <a:extLst>
                      <a:ext uri="{FF2B5EF4-FFF2-40B4-BE49-F238E27FC236}">
                        <a16:creationId xmlns:a16="http://schemas.microsoft.com/office/drawing/2014/main" id="{DA49994A-98A3-C913-B5F1-DA89B378923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68" name="Straight Connector 467">
                    <a:extLst>
                      <a:ext uri="{FF2B5EF4-FFF2-40B4-BE49-F238E27FC236}">
                        <a16:creationId xmlns:a16="http://schemas.microsoft.com/office/drawing/2014/main" id="{014AC861-4011-C48E-2E0C-752D47A2FB9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58" name="Group 457">
                  <a:extLst>
                    <a:ext uri="{FF2B5EF4-FFF2-40B4-BE49-F238E27FC236}">
                      <a16:creationId xmlns:a16="http://schemas.microsoft.com/office/drawing/2014/main" id="{20B2BD41-BB2F-603A-AC7A-727058B1955B}"/>
                    </a:ext>
                  </a:extLst>
                </p:cNvPr>
                <p:cNvGrpSpPr/>
                <p:nvPr/>
              </p:nvGrpSpPr>
              <p:grpSpPr>
                <a:xfrm>
                  <a:off x="2859728" y="2754403"/>
                  <a:ext cx="914400" cy="228601"/>
                  <a:chOff x="5145742" y="3112995"/>
                  <a:chExt cx="914400" cy="228601"/>
                </a:xfrm>
              </p:grpSpPr>
              <p:cxnSp>
                <p:nvCxnSpPr>
                  <p:cNvPr id="463" name="Straight Connector 462">
                    <a:extLst>
                      <a:ext uri="{FF2B5EF4-FFF2-40B4-BE49-F238E27FC236}">
                        <a16:creationId xmlns:a16="http://schemas.microsoft.com/office/drawing/2014/main" id="{3FF5A9E3-7002-6BB1-288A-EF6C06B627A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64" name="Straight Connector 463">
                    <a:extLst>
                      <a:ext uri="{FF2B5EF4-FFF2-40B4-BE49-F238E27FC236}">
                        <a16:creationId xmlns:a16="http://schemas.microsoft.com/office/drawing/2014/main" id="{657378CB-9E57-687E-2300-080D28B92D3B}"/>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65" name="Straight Connector 464">
                    <a:extLst>
                      <a:ext uri="{FF2B5EF4-FFF2-40B4-BE49-F238E27FC236}">
                        <a16:creationId xmlns:a16="http://schemas.microsoft.com/office/drawing/2014/main" id="{9FB2EDB0-CEFC-0AD7-102B-14DA49D2925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59" name="Group 458">
                  <a:extLst>
                    <a:ext uri="{FF2B5EF4-FFF2-40B4-BE49-F238E27FC236}">
                      <a16:creationId xmlns:a16="http://schemas.microsoft.com/office/drawing/2014/main" id="{1C88F206-1C3E-242C-3A79-8B198D79E110}"/>
                    </a:ext>
                  </a:extLst>
                </p:cNvPr>
                <p:cNvGrpSpPr/>
                <p:nvPr/>
              </p:nvGrpSpPr>
              <p:grpSpPr>
                <a:xfrm>
                  <a:off x="1945329" y="2754405"/>
                  <a:ext cx="914400" cy="228601"/>
                  <a:chOff x="5145742" y="3112995"/>
                  <a:chExt cx="914400" cy="228601"/>
                </a:xfrm>
              </p:grpSpPr>
              <p:cxnSp>
                <p:nvCxnSpPr>
                  <p:cNvPr id="460" name="Straight Connector 459">
                    <a:extLst>
                      <a:ext uri="{FF2B5EF4-FFF2-40B4-BE49-F238E27FC236}">
                        <a16:creationId xmlns:a16="http://schemas.microsoft.com/office/drawing/2014/main" id="{370B9D94-77CB-41A7-0B4C-7B79493EDAD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61" name="Straight Connector 460">
                    <a:extLst>
                      <a:ext uri="{FF2B5EF4-FFF2-40B4-BE49-F238E27FC236}">
                        <a16:creationId xmlns:a16="http://schemas.microsoft.com/office/drawing/2014/main" id="{DFAB3BC6-8022-5AA7-1503-763A4D8EB04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62" name="Straight Connector 461">
                    <a:extLst>
                      <a:ext uri="{FF2B5EF4-FFF2-40B4-BE49-F238E27FC236}">
                        <a16:creationId xmlns:a16="http://schemas.microsoft.com/office/drawing/2014/main" id="{A6393E5F-4F7E-B25B-CCF9-5EDC7302820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1" name="Group 20">
                <a:extLst>
                  <a:ext uri="{FF2B5EF4-FFF2-40B4-BE49-F238E27FC236}">
                    <a16:creationId xmlns:a16="http://schemas.microsoft.com/office/drawing/2014/main" id="{F8452D4C-AEA7-7E8B-1616-44C4D8B436EC}"/>
                  </a:ext>
                </a:extLst>
              </p:cNvPr>
              <p:cNvGrpSpPr/>
              <p:nvPr/>
            </p:nvGrpSpPr>
            <p:grpSpPr>
              <a:xfrm>
                <a:off x="9260518" y="2754400"/>
                <a:ext cx="2743199" cy="228603"/>
                <a:chOff x="1030929" y="2754403"/>
                <a:chExt cx="2743199" cy="228603"/>
              </a:xfrm>
            </p:grpSpPr>
            <p:grpSp>
              <p:nvGrpSpPr>
                <p:cNvPr id="35" name="Group 34">
                  <a:extLst>
                    <a:ext uri="{FF2B5EF4-FFF2-40B4-BE49-F238E27FC236}">
                      <a16:creationId xmlns:a16="http://schemas.microsoft.com/office/drawing/2014/main" id="{2525F26D-1635-6BF0-6C19-78B59D8D923D}"/>
                    </a:ext>
                  </a:extLst>
                </p:cNvPr>
                <p:cNvGrpSpPr/>
                <p:nvPr/>
              </p:nvGrpSpPr>
              <p:grpSpPr>
                <a:xfrm>
                  <a:off x="1030929" y="2754405"/>
                  <a:ext cx="914400" cy="228601"/>
                  <a:chOff x="5145742" y="3112995"/>
                  <a:chExt cx="914400" cy="228601"/>
                </a:xfrm>
              </p:grpSpPr>
              <p:cxnSp>
                <p:nvCxnSpPr>
                  <p:cNvPr id="454" name="Straight Connector 453">
                    <a:extLst>
                      <a:ext uri="{FF2B5EF4-FFF2-40B4-BE49-F238E27FC236}">
                        <a16:creationId xmlns:a16="http://schemas.microsoft.com/office/drawing/2014/main" id="{13C61B22-0ECE-1302-7318-CE7C67B60070}"/>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55" name="Straight Connector 454">
                    <a:extLst>
                      <a:ext uri="{FF2B5EF4-FFF2-40B4-BE49-F238E27FC236}">
                        <a16:creationId xmlns:a16="http://schemas.microsoft.com/office/drawing/2014/main" id="{2C5ACA87-ECD4-EDB5-AE56-0ECB05AF9B6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56" name="Straight Connector 455">
                    <a:extLst>
                      <a:ext uri="{FF2B5EF4-FFF2-40B4-BE49-F238E27FC236}">
                        <a16:creationId xmlns:a16="http://schemas.microsoft.com/office/drawing/2014/main" id="{447C44F9-9438-A354-D8EA-76D8DA96D9E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38" name="Group 37">
                  <a:extLst>
                    <a:ext uri="{FF2B5EF4-FFF2-40B4-BE49-F238E27FC236}">
                      <a16:creationId xmlns:a16="http://schemas.microsoft.com/office/drawing/2014/main" id="{2F02E31A-8A2E-705D-1535-92F15F4F9D10}"/>
                    </a:ext>
                  </a:extLst>
                </p:cNvPr>
                <p:cNvGrpSpPr/>
                <p:nvPr/>
              </p:nvGrpSpPr>
              <p:grpSpPr>
                <a:xfrm>
                  <a:off x="2859728" y="2754403"/>
                  <a:ext cx="914400" cy="228601"/>
                  <a:chOff x="5145742" y="3112995"/>
                  <a:chExt cx="914400" cy="228601"/>
                </a:xfrm>
              </p:grpSpPr>
              <p:cxnSp>
                <p:nvCxnSpPr>
                  <p:cNvPr id="451" name="Straight Connector 450">
                    <a:extLst>
                      <a:ext uri="{FF2B5EF4-FFF2-40B4-BE49-F238E27FC236}">
                        <a16:creationId xmlns:a16="http://schemas.microsoft.com/office/drawing/2014/main" id="{B44CF777-0E74-8EEA-0D89-A6F7286D0EF4}"/>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52" name="Straight Connector 451">
                    <a:extLst>
                      <a:ext uri="{FF2B5EF4-FFF2-40B4-BE49-F238E27FC236}">
                        <a16:creationId xmlns:a16="http://schemas.microsoft.com/office/drawing/2014/main" id="{20C50A0C-6D8C-52E9-3BF1-30AB303738E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53" name="Straight Connector 452">
                    <a:extLst>
                      <a:ext uri="{FF2B5EF4-FFF2-40B4-BE49-F238E27FC236}">
                        <a16:creationId xmlns:a16="http://schemas.microsoft.com/office/drawing/2014/main" id="{A4A99A23-A6E2-27B1-D272-CE46A1FF381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7" name="Group 56">
                  <a:extLst>
                    <a:ext uri="{FF2B5EF4-FFF2-40B4-BE49-F238E27FC236}">
                      <a16:creationId xmlns:a16="http://schemas.microsoft.com/office/drawing/2014/main" id="{38864690-D0FD-07E6-3E0B-235AABD5290E}"/>
                    </a:ext>
                  </a:extLst>
                </p:cNvPr>
                <p:cNvGrpSpPr/>
                <p:nvPr/>
              </p:nvGrpSpPr>
              <p:grpSpPr>
                <a:xfrm>
                  <a:off x="1945329" y="2754405"/>
                  <a:ext cx="914400" cy="228601"/>
                  <a:chOff x="5145742" y="3112995"/>
                  <a:chExt cx="914400" cy="228601"/>
                </a:xfrm>
              </p:grpSpPr>
              <p:cxnSp>
                <p:nvCxnSpPr>
                  <p:cNvPr id="448" name="Straight Connector 447">
                    <a:extLst>
                      <a:ext uri="{FF2B5EF4-FFF2-40B4-BE49-F238E27FC236}">
                        <a16:creationId xmlns:a16="http://schemas.microsoft.com/office/drawing/2014/main" id="{989002D6-D7D0-199E-CCE3-48F42BA72D6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49" name="Straight Connector 448">
                    <a:extLst>
                      <a:ext uri="{FF2B5EF4-FFF2-40B4-BE49-F238E27FC236}">
                        <a16:creationId xmlns:a16="http://schemas.microsoft.com/office/drawing/2014/main" id="{22781775-EFC2-DA44-770A-E1BB8A997C8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50" name="Straight Connector 449">
                    <a:extLst>
                      <a:ext uri="{FF2B5EF4-FFF2-40B4-BE49-F238E27FC236}">
                        <a16:creationId xmlns:a16="http://schemas.microsoft.com/office/drawing/2014/main" id="{A12C7367-F186-28E7-6172-DB952F11653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8" name="Straight Connector 7">
              <a:extLst>
                <a:ext uri="{FF2B5EF4-FFF2-40B4-BE49-F238E27FC236}">
                  <a16:creationId xmlns:a16="http://schemas.microsoft.com/office/drawing/2014/main" id="{44CB3259-33C9-3AED-CC99-BFF25091A1DB}"/>
                </a:ext>
              </a:extLst>
            </p:cNvPr>
            <p:cNvCxnSpPr>
              <a:cxnSpLocks/>
            </p:cNvCxnSpPr>
            <p:nvPr/>
          </p:nvCxnSpPr>
          <p:spPr>
            <a:xfrm>
              <a:off x="-1" y="3318429"/>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4" name="Straight Connector 13">
              <a:extLst>
                <a:ext uri="{FF2B5EF4-FFF2-40B4-BE49-F238E27FC236}">
                  <a16:creationId xmlns:a16="http://schemas.microsoft.com/office/drawing/2014/main" id="{70D3585F-08C7-48AD-6703-32EB6326DF33}"/>
                </a:ext>
              </a:extLst>
            </p:cNvPr>
            <p:cNvCxnSpPr>
              <a:cxnSpLocks/>
            </p:cNvCxnSpPr>
            <p:nvPr/>
          </p:nvCxnSpPr>
          <p:spPr>
            <a:xfrm>
              <a:off x="10820397" y="3318429"/>
              <a:ext cx="1371603" cy="0"/>
            </a:xfrm>
            <a:prstGeom prst="line">
              <a:avLst/>
            </a:prstGeom>
            <a:ln w="57150"/>
          </p:spPr>
          <p:style>
            <a:lnRef idx="3">
              <a:schemeClr val="dk1"/>
            </a:lnRef>
            <a:fillRef idx="0">
              <a:schemeClr val="dk1"/>
            </a:fillRef>
            <a:effectRef idx="2">
              <a:schemeClr val="dk1"/>
            </a:effectRef>
            <a:fontRef idx="minor">
              <a:schemeClr val="tx1"/>
            </a:fontRef>
          </p:style>
        </p:cxnSp>
      </p:grpSp>
      <p:sp>
        <p:nvSpPr>
          <p:cNvPr id="2" name="Title 1">
            <a:extLst>
              <a:ext uri="{FF2B5EF4-FFF2-40B4-BE49-F238E27FC236}">
                <a16:creationId xmlns:a16="http://schemas.microsoft.com/office/drawing/2014/main" id="{AC799A0B-0244-D9EA-43C0-97585D516E05}"/>
              </a:ext>
            </a:extLst>
          </p:cNvPr>
          <p:cNvSpPr>
            <a:spLocks noGrp="1"/>
          </p:cNvSpPr>
          <p:nvPr>
            <p:ph type="title"/>
          </p:nvPr>
        </p:nvSpPr>
        <p:spPr>
          <a:xfrm>
            <a:off x="838200" y="366082"/>
            <a:ext cx="10515600" cy="1325563"/>
          </a:xfrm>
        </p:spPr>
        <p:txBody>
          <a:bodyPr/>
          <a:lstStyle/>
          <a:p>
            <a:pPr algn="ctr"/>
            <a:r>
              <a:rPr lang="en-US"/>
              <a:t>From WG21 Proposal To Production</a:t>
            </a:r>
          </a:p>
        </p:txBody>
      </p:sp>
      <p:cxnSp>
        <p:nvCxnSpPr>
          <p:cNvPr id="85" name="Straight Connector 84">
            <a:extLst>
              <a:ext uri="{FF2B5EF4-FFF2-40B4-BE49-F238E27FC236}">
                <a16:creationId xmlns:a16="http://schemas.microsoft.com/office/drawing/2014/main" id="{25D06598-9D00-1BF5-68DA-255B1909F187}"/>
              </a:ext>
            </a:extLst>
          </p:cNvPr>
          <p:cNvCxnSpPr/>
          <p:nvPr/>
        </p:nvCxnSpPr>
        <p:spPr>
          <a:xfrm>
            <a:off x="-145396" y="-45781"/>
            <a:ext cx="0" cy="51024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99" name="Straight Connector 498">
            <a:extLst>
              <a:ext uri="{FF2B5EF4-FFF2-40B4-BE49-F238E27FC236}">
                <a16:creationId xmlns:a16="http://schemas.microsoft.com/office/drawing/2014/main" id="{9444A1C2-A4D6-0C79-621A-B770FC26B189}"/>
              </a:ext>
            </a:extLst>
          </p:cNvPr>
          <p:cNvCxnSpPr>
            <a:cxnSpLocks/>
          </p:cNvCxnSpPr>
          <p:nvPr/>
        </p:nvCxnSpPr>
        <p:spPr>
          <a:xfrm>
            <a:off x="2896135" y="1540466"/>
            <a:ext cx="456217" cy="1504"/>
          </a:xfrm>
          <a:prstGeom prst="line">
            <a:avLst/>
          </a:prstGeom>
          <a:ln w="152400">
            <a:solidFill>
              <a:schemeClr val="accent2">
                <a:lumMod val="20000"/>
                <a:lumOff val="8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503" name="Straight Connector 502">
            <a:extLst>
              <a:ext uri="{FF2B5EF4-FFF2-40B4-BE49-F238E27FC236}">
                <a16:creationId xmlns:a16="http://schemas.microsoft.com/office/drawing/2014/main" id="{9A74CA65-7DCA-BB0E-076E-588051B7C4A5}"/>
              </a:ext>
            </a:extLst>
          </p:cNvPr>
          <p:cNvCxnSpPr>
            <a:cxnSpLocks/>
          </p:cNvCxnSpPr>
          <p:nvPr/>
        </p:nvCxnSpPr>
        <p:spPr>
          <a:xfrm>
            <a:off x="3809627" y="1541218"/>
            <a:ext cx="1829100" cy="0"/>
          </a:xfrm>
          <a:prstGeom prst="line">
            <a:avLst/>
          </a:prstGeom>
          <a:ln w="152400">
            <a:solidFill>
              <a:schemeClr val="accent2">
                <a:lumMod val="40000"/>
                <a:lumOff val="6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695" name="Straight Connector 694">
            <a:extLst>
              <a:ext uri="{FF2B5EF4-FFF2-40B4-BE49-F238E27FC236}">
                <a16:creationId xmlns:a16="http://schemas.microsoft.com/office/drawing/2014/main" id="{F1A3FA15-9A69-E9C7-C0A3-9A4236B95E8A}"/>
              </a:ext>
            </a:extLst>
          </p:cNvPr>
          <p:cNvCxnSpPr>
            <a:cxnSpLocks/>
          </p:cNvCxnSpPr>
          <p:nvPr/>
        </p:nvCxnSpPr>
        <p:spPr>
          <a:xfrm>
            <a:off x="5194835" y="3680579"/>
            <a:ext cx="456217" cy="1504"/>
          </a:xfrm>
          <a:prstGeom prst="line">
            <a:avLst/>
          </a:prstGeom>
          <a:ln w="152400">
            <a:solidFill>
              <a:srgbClr val="00B0F0"/>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697" name="Straight Connector 696">
            <a:extLst>
              <a:ext uri="{FF2B5EF4-FFF2-40B4-BE49-F238E27FC236}">
                <a16:creationId xmlns:a16="http://schemas.microsoft.com/office/drawing/2014/main" id="{80AE831E-13BB-76A7-3B5A-DA426EBFB077}"/>
              </a:ext>
            </a:extLst>
          </p:cNvPr>
          <p:cNvCxnSpPr>
            <a:cxnSpLocks/>
          </p:cNvCxnSpPr>
          <p:nvPr/>
        </p:nvCxnSpPr>
        <p:spPr>
          <a:xfrm>
            <a:off x="8377688" y="3687264"/>
            <a:ext cx="3807705" cy="0"/>
          </a:xfrm>
          <a:prstGeom prst="line">
            <a:avLst/>
          </a:prstGeom>
          <a:ln w="152400">
            <a:solidFill>
              <a:srgbClr val="4472C4"/>
            </a:solidFill>
            <a:headEnd type="oval" w="sm" len="sm"/>
            <a:tailEnd type="none" w="sm" len="sm"/>
          </a:ln>
        </p:spPr>
        <p:style>
          <a:lnRef idx="1">
            <a:schemeClr val="accent1"/>
          </a:lnRef>
          <a:fillRef idx="0">
            <a:schemeClr val="accent1"/>
          </a:fillRef>
          <a:effectRef idx="0">
            <a:schemeClr val="accent1"/>
          </a:effectRef>
          <a:fontRef idx="minor">
            <a:schemeClr val="tx1"/>
          </a:fontRef>
        </p:style>
      </p:cxnSp>
      <p:cxnSp>
        <p:nvCxnSpPr>
          <p:cNvPr id="703" name="Straight Connector 702">
            <a:extLst>
              <a:ext uri="{FF2B5EF4-FFF2-40B4-BE49-F238E27FC236}">
                <a16:creationId xmlns:a16="http://schemas.microsoft.com/office/drawing/2014/main" id="{CDFE45CB-00AD-6325-5A43-32FD90F4BA4E}"/>
              </a:ext>
            </a:extLst>
          </p:cNvPr>
          <p:cNvCxnSpPr>
            <a:cxnSpLocks/>
          </p:cNvCxnSpPr>
          <p:nvPr/>
        </p:nvCxnSpPr>
        <p:spPr>
          <a:xfrm>
            <a:off x="8866895" y="4913194"/>
            <a:ext cx="3325105" cy="0"/>
          </a:xfrm>
          <a:prstGeom prst="line">
            <a:avLst/>
          </a:prstGeom>
          <a:ln w="152400">
            <a:solidFill>
              <a:srgbClr val="7030A0"/>
            </a:solidFill>
            <a:headEnd type="oval" w="sm" len="sm"/>
            <a:tailEnd type="none" w="sm" len="sm"/>
          </a:ln>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92BB3E87-6009-439B-D0EF-4E53F5C356A6}"/>
              </a:ext>
            </a:extLst>
          </p:cNvPr>
          <p:cNvCxnSpPr>
            <a:cxnSpLocks/>
          </p:cNvCxnSpPr>
          <p:nvPr/>
        </p:nvCxnSpPr>
        <p:spPr>
          <a:xfrm>
            <a:off x="10678754" y="6152375"/>
            <a:ext cx="1513246" cy="0"/>
          </a:xfrm>
          <a:prstGeom prst="line">
            <a:avLst/>
          </a:prstGeom>
          <a:ln w="152400">
            <a:solidFill>
              <a:srgbClr val="00B050"/>
            </a:solidFill>
            <a:headEnd type="oval" w="sm" len="sm"/>
            <a:tailEnd type="none" w="sm" len="sm"/>
          </a:ln>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9B53967A-99CE-8E16-AB40-7F19EE8CA39B}"/>
              </a:ext>
            </a:extLst>
          </p:cNvPr>
          <p:cNvCxnSpPr>
            <a:cxnSpLocks/>
          </p:cNvCxnSpPr>
          <p:nvPr/>
        </p:nvCxnSpPr>
        <p:spPr>
          <a:xfrm flipV="1">
            <a:off x="6096000" y="1532261"/>
            <a:ext cx="2262895" cy="17915"/>
          </a:xfrm>
          <a:prstGeom prst="line">
            <a:avLst/>
          </a:prstGeom>
          <a:ln w="152400">
            <a:solidFill>
              <a:schemeClr val="accent2">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03" name="Straight Arrow Connector 302">
            <a:extLst>
              <a:ext uri="{FF2B5EF4-FFF2-40B4-BE49-F238E27FC236}">
                <a16:creationId xmlns:a16="http://schemas.microsoft.com/office/drawing/2014/main" id="{1F815116-6F14-40DA-DF3A-EAF1F1F1739B}"/>
              </a:ext>
            </a:extLst>
          </p:cNvPr>
          <p:cNvCxnSpPr>
            <a:cxnSpLocks/>
          </p:cNvCxnSpPr>
          <p:nvPr/>
        </p:nvCxnSpPr>
        <p:spPr>
          <a:xfrm>
            <a:off x="5384800" y="1602729"/>
            <a:ext cx="0" cy="841178"/>
          </a:xfrm>
          <a:prstGeom prst="straightConnector1">
            <a:avLst/>
          </a:prstGeom>
          <a:ln w="38100">
            <a:solidFill>
              <a:schemeClr val="accent2">
                <a:lumMod val="75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05" name="Straight Arrow Connector 304">
            <a:extLst>
              <a:ext uri="{FF2B5EF4-FFF2-40B4-BE49-F238E27FC236}">
                <a16:creationId xmlns:a16="http://schemas.microsoft.com/office/drawing/2014/main" id="{0CB0ECD7-C3E7-25E4-6BE7-9D9046ACEBF2}"/>
              </a:ext>
            </a:extLst>
          </p:cNvPr>
          <p:cNvCxnSpPr>
            <a:cxnSpLocks/>
          </p:cNvCxnSpPr>
          <p:nvPr/>
        </p:nvCxnSpPr>
        <p:spPr>
          <a:xfrm>
            <a:off x="5384800" y="2554996"/>
            <a:ext cx="2095500" cy="0"/>
          </a:xfrm>
          <a:prstGeom prst="straightConnector1">
            <a:avLst/>
          </a:prstGeom>
          <a:ln w="152400">
            <a:solidFill>
              <a:schemeClr val="accent2">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07" name="Straight Arrow Connector 306">
            <a:extLst>
              <a:ext uri="{FF2B5EF4-FFF2-40B4-BE49-F238E27FC236}">
                <a16:creationId xmlns:a16="http://schemas.microsoft.com/office/drawing/2014/main" id="{C39F1123-68CC-6A16-CC92-E84912AFCA83}"/>
              </a:ext>
            </a:extLst>
          </p:cNvPr>
          <p:cNvCxnSpPr>
            <a:cxnSpLocks/>
          </p:cNvCxnSpPr>
          <p:nvPr/>
        </p:nvCxnSpPr>
        <p:spPr>
          <a:xfrm flipV="1">
            <a:off x="6817772" y="1590543"/>
            <a:ext cx="0" cy="952267"/>
          </a:xfrm>
          <a:prstGeom prst="straightConnector1">
            <a:avLst/>
          </a:prstGeom>
          <a:ln w="38100">
            <a:solidFill>
              <a:schemeClr val="accent2">
                <a:lumMod val="75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10" name="Straight Arrow Connector 309">
            <a:extLst>
              <a:ext uri="{FF2B5EF4-FFF2-40B4-BE49-F238E27FC236}">
                <a16:creationId xmlns:a16="http://schemas.microsoft.com/office/drawing/2014/main" id="{3596B810-6EE0-D9A5-C10A-F38F732997E1}"/>
              </a:ext>
            </a:extLst>
          </p:cNvPr>
          <p:cNvCxnSpPr>
            <a:cxnSpLocks/>
          </p:cNvCxnSpPr>
          <p:nvPr/>
        </p:nvCxnSpPr>
        <p:spPr>
          <a:xfrm flipV="1">
            <a:off x="6108700" y="1690688"/>
            <a:ext cx="0" cy="879230"/>
          </a:xfrm>
          <a:prstGeom prst="straightConnector1">
            <a:avLst/>
          </a:prstGeom>
          <a:ln w="38100">
            <a:solidFill>
              <a:schemeClr val="accent2">
                <a:lumMod val="75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11" name="Straight Arrow Connector 310">
            <a:extLst>
              <a:ext uri="{FF2B5EF4-FFF2-40B4-BE49-F238E27FC236}">
                <a16:creationId xmlns:a16="http://schemas.microsoft.com/office/drawing/2014/main" id="{CCF821FC-B37C-BA02-DC01-4ADA550EC554}"/>
              </a:ext>
            </a:extLst>
          </p:cNvPr>
          <p:cNvCxnSpPr>
            <a:cxnSpLocks/>
          </p:cNvCxnSpPr>
          <p:nvPr/>
        </p:nvCxnSpPr>
        <p:spPr>
          <a:xfrm flipV="1">
            <a:off x="6481616" y="1590543"/>
            <a:ext cx="0" cy="952267"/>
          </a:xfrm>
          <a:prstGeom prst="straightConnector1">
            <a:avLst/>
          </a:prstGeom>
          <a:ln w="38100">
            <a:solidFill>
              <a:schemeClr val="accent2">
                <a:lumMod val="75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15" name="Straight Arrow Connector 314">
            <a:extLst>
              <a:ext uri="{FF2B5EF4-FFF2-40B4-BE49-F238E27FC236}">
                <a16:creationId xmlns:a16="http://schemas.microsoft.com/office/drawing/2014/main" id="{1B6DB337-FF13-6A8D-46C8-321F2A40E40B}"/>
              </a:ext>
            </a:extLst>
          </p:cNvPr>
          <p:cNvCxnSpPr>
            <a:cxnSpLocks/>
          </p:cNvCxnSpPr>
          <p:nvPr/>
        </p:nvCxnSpPr>
        <p:spPr>
          <a:xfrm flipV="1">
            <a:off x="7153928" y="1590543"/>
            <a:ext cx="0" cy="952267"/>
          </a:xfrm>
          <a:prstGeom prst="straightConnector1">
            <a:avLst/>
          </a:prstGeom>
          <a:ln w="38100">
            <a:solidFill>
              <a:schemeClr val="accent2">
                <a:lumMod val="75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16" name="Straight Arrow Connector 315">
            <a:extLst>
              <a:ext uri="{FF2B5EF4-FFF2-40B4-BE49-F238E27FC236}">
                <a16:creationId xmlns:a16="http://schemas.microsoft.com/office/drawing/2014/main" id="{B301813B-4DA6-6EA2-8F78-CA76F3DE5236}"/>
              </a:ext>
            </a:extLst>
          </p:cNvPr>
          <p:cNvCxnSpPr>
            <a:cxnSpLocks/>
          </p:cNvCxnSpPr>
          <p:nvPr/>
        </p:nvCxnSpPr>
        <p:spPr>
          <a:xfrm>
            <a:off x="7991856" y="2570257"/>
            <a:ext cx="392439" cy="0"/>
          </a:xfrm>
          <a:prstGeom prst="straightConnector1">
            <a:avLst/>
          </a:prstGeom>
          <a:ln w="152400">
            <a:solidFill>
              <a:schemeClr val="accent2">
                <a:lumMod val="5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820" name="Straight Arrow Connector 819">
            <a:extLst>
              <a:ext uri="{FF2B5EF4-FFF2-40B4-BE49-F238E27FC236}">
                <a16:creationId xmlns:a16="http://schemas.microsoft.com/office/drawing/2014/main" id="{8B1B86DD-0AF4-1F5C-A85D-A40761770BAF}"/>
              </a:ext>
            </a:extLst>
          </p:cNvPr>
          <p:cNvCxnSpPr>
            <a:cxnSpLocks/>
          </p:cNvCxnSpPr>
          <p:nvPr/>
        </p:nvCxnSpPr>
        <p:spPr>
          <a:xfrm>
            <a:off x="7980123" y="1639372"/>
            <a:ext cx="0" cy="841178"/>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21" name="Straight Arrow Connector 820">
            <a:extLst>
              <a:ext uri="{FF2B5EF4-FFF2-40B4-BE49-F238E27FC236}">
                <a16:creationId xmlns:a16="http://schemas.microsoft.com/office/drawing/2014/main" id="{E00BBBFA-2335-1442-732A-39FECB9478C4}"/>
              </a:ext>
            </a:extLst>
          </p:cNvPr>
          <p:cNvCxnSpPr>
            <a:cxnSpLocks/>
          </p:cNvCxnSpPr>
          <p:nvPr/>
        </p:nvCxnSpPr>
        <p:spPr>
          <a:xfrm flipV="1">
            <a:off x="8094423" y="1583828"/>
            <a:ext cx="0" cy="952267"/>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26" name="Straight Arrow Connector 825">
            <a:extLst>
              <a:ext uri="{FF2B5EF4-FFF2-40B4-BE49-F238E27FC236}">
                <a16:creationId xmlns:a16="http://schemas.microsoft.com/office/drawing/2014/main" id="{64EEFAF1-3B4F-4E06-6DD7-E7FABE2B04AA}"/>
              </a:ext>
            </a:extLst>
          </p:cNvPr>
          <p:cNvCxnSpPr>
            <a:cxnSpLocks/>
          </p:cNvCxnSpPr>
          <p:nvPr/>
        </p:nvCxnSpPr>
        <p:spPr>
          <a:xfrm>
            <a:off x="8209964" y="1639372"/>
            <a:ext cx="0" cy="841178"/>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27" name="Straight Arrow Connector 826">
            <a:extLst>
              <a:ext uri="{FF2B5EF4-FFF2-40B4-BE49-F238E27FC236}">
                <a16:creationId xmlns:a16="http://schemas.microsoft.com/office/drawing/2014/main" id="{50DDC12A-6116-997B-8DFD-B102C6C51207}"/>
              </a:ext>
            </a:extLst>
          </p:cNvPr>
          <p:cNvCxnSpPr>
            <a:cxnSpLocks/>
          </p:cNvCxnSpPr>
          <p:nvPr/>
        </p:nvCxnSpPr>
        <p:spPr>
          <a:xfrm flipV="1">
            <a:off x="8324264" y="1583828"/>
            <a:ext cx="0" cy="952267"/>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30" name="Straight Connector 829">
            <a:extLst>
              <a:ext uri="{FF2B5EF4-FFF2-40B4-BE49-F238E27FC236}">
                <a16:creationId xmlns:a16="http://schemas.microsoft.com/office/drawing/2014/main" id="{2E816EA3-C382-5BC8-5B9C-9CC1C2FB8D8D}"/>
              </a:ext>
            </a:extLst>
          </p:cNvPr>
          <p:cNvCxnSpPr>
            <a:cxnSpLocks/>
          </p:cNvCxnSpPr>
          <p:nvPr/>
        </p:nvCxnSpPr>
        <p:spPr>
          <a:xfrm flipV="1">
            <a:off x="8396995" y="2565326"/>
            <a:ext cx="1371600" cy="9184"/>
          </a:xfrm>
          <a:prstGeom prst="line">
            <a:avLst/>
          </a:prstGeom>
          <a:ln w="152400">
            <a:solidFill>
              <a:schemeClr val="accent2">
                <a:lumMod val="50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831" name="Straight Connector 830">
            <a:extLst>
              <a:ext uri="{FF2B5EF4-FFF2-40B4-BE49-F238E27FC236}">
                <a16:creationId xmlns:a16="http://schemas.microsoft.com/office/drawing/2014/main" id="{8FC02746-F102-67FF-631D-21ECCBE3F415}"/>
              </a:ext>
            </a:extLst>
          </p:cNvPr>
          <p:cNvCxnSpPr>
            <a:cxnSpLocks/>
          </p:cNvCxnSpPr>
          <p:nvPr/>
        </p:nvCxnSpPr>
        <p:spPr>
          <a:xfrm flipV="1">
            <a:off x="9804400" y="2553562"/>
            <a:ext cx="1371600" cy="9184"/>
          </a:xfrm>
          <a:prstGeom prst="line">
            <a:avLst/>
          </a:prstGeom>
          <a:ln w="152400">
            <a:solidFill>
              <a:schemeClr val="accent2">
                <a:lumMod val="50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832" name="Straight Connector 831">
            <a:extLst>
              <a:ext uri="{FF2B5EF4-FFF2-40B4-BE49-F238E27FC236}">
                <a16:creationId xmlns:a16="http://schemas.microsoft.com/office/drawing/2014/main" id="{CDD29C7E-FE72-3F24-E78D-B5FEA075BDF2}"/>
              </a:ext>
            </a:extLst>
          </p:cNvPr>
          <p:cNvCxnSpPr>
            <a:cxnSpLocks/>
          </p:cNvCxnSpPr>
          <p:nvPr/>
        </p:nvCxnSpPr>
        <p:spPr>
          <a:xfrm>
            <a:off x="11203441" y="2553562"/>
            <a:ext cx="1013959" cy="0"/>
          </a:xfrm>
          <a:prstGeom prst="line">
            <a:avLst/>
          </a:prstGeom>
          <a:ln w="152400">
            <a:solidFill>
              <a:schemeClr val="accent2">
                <a:lumMod val="50000"/>
              </a:schemeClr>
            </a:solidFill>
            <a:prstDash val="sysDot"/>
            <a:headEnd type="oval" w="sm" len="sm"/>
            <a:tailEnd type="none" w="sm" len="sm"/>
          </a:ln>
        </p:spPr>
        <p:style>
          <a:lnRef idx="1">
            <a:schemeClr val="accent1"/>
          </a:lnRef>
          <a:fillRef idx="0">
            <a:schemeClr val="accent1"/>
          </a:fillRef>
          <a:effectRef idx="0">
            <a:schemeClr val="accent1"/>
          </a:effectRef>
          <a:fontRef idx="minor">
            <a:schemeClr val="tx1"/>
          </a:fontRef>
        </p:style>
      </p:cxnSp>
      <p:grpSp>
        <p:nvGrpSpPr>
          <p:cNvPr id="853" name="Group 852">
            <a:extLst>
              <a:ext uri="{FF2B5EF4-FFF2-40B4-BE49-F238E27FC236}">
                <a16:creationId xmlns:a16="http://schemas.microsoft.com/office/drawing/2014/main" id="{23DDE729-78A7-C953-5A87-03733483BC9D}"/>
              </a:ext>
            </a:extLst>
          </p:cNvPr>
          <p:cNvGrpSpPr/>
          <p:nvPr/>
        </p:nvGrpSpPr>
        <p:grpSpPr>
          <a:xfrm>
            <a:off x="8452438" y="1599426"/>
            <a:ext cx="1169025" cy="952267"/>
            <a:chOff x="7529951" y="7274887"/>
            <a:chExt cx="1169025" cy="952267"/>
          </a:xfrm>
        </p:grpSpPr>
        <p:grpSp>
          <p:nvGrpSpPr>
            <p:cNvPr id="834" name="Group 833">
              <a:extLst>
                <a:ext uri="{FF2B5EF4-FFF2-40B4-BE49-F238E27FC236}">
                  <a16:creationId xmlns:a16="http://schemas.microsoft.com/office/drawing/2014/main" id="{451A09C1-6E79-4569-5E0A-C47B4FB7DA1C}"/>
                </a:ext>
              </a:extLst>
            </p:cNvPr>
            <p:cNvGrpSpPr/>
            <p:nvPr/>
          </p:nvGrpSpPr>
          <p:grpSpPr>
            <a:xfrm>
              <a:off x="7529951" y="7274887"/>
              <a:ext cx="116341" cy="952267"/>
              <a:chOff x="7518400" y="1540466"/>
              <a:chExt cx="116341" cy="952267"/>
            </a:xfrm>
          </p:grpSpPr>
          <p:cxnSp>
            <p:nvCxnSpPr>
              <p:cNvPr id="835" name="Straight Arrow Connector 834">
                <a:extLst>
                  <a:ext uri="{FF2B5EF4-FFF2-40B4-BE49-F238E27FC236}">
                    <a16:creationId xmlns:a16="http://schemas.microsoft.com/office/drawing/2014/main" id="{FA7F1F6A-24FB-4E56-26FA-F2172F7C632C}"/>
                  </a:ext>
                </a:extLst>
              </p:cNvPr>
              <p:cNvCxnSpPr>
                <a:cxnSpLocks/>
              </p:cNvCxnSpPr>
              <p:nvPr/>
            </p:nvCxnSpPr>
            <p:spPr>
              <a:xfrm>
                <a:off x="7518400" y="1590543"/>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36" name="Straight Arrow Connector 835">
                <a:extLst>
                  <a:ext uri="{FF2B5EF4-FFF2-40B4-BE49-F238E27FC236}">
                    <a16:creationId xmlns:a16="http://schemas.microsoft.com/office/drawing/2014/main" id="{CFA3DB4E-9B99-B077-449D-F7A50780589A}"/>
                  </a:ext>
                </a:extLst>
              </p:cNvPr>
              <p:cNvCxnSpPr>
                <a:cxnSpLocks/>
              </p:cNvCxnSpPr>
              <p:nvPr/>
            </p:nvCxnSpPr>
            <p:spPr>
              <a:xfrm flipV="1">
                <a:off x="7634741" y="1540466"/>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837" name="Group 836">
              <a:extLst>
                <a:ext uri="{FF2B5EF4-FFF2-40B4-BE49-F238E27FC236}">
                  <a16:creationId xmlns:a16="http://schemas.microsoft.com/office/drawing/2014/main" id="{A9446E92-C852-0B1F-8066-305B01C39C18}"/>
                </a:ext>
              </a:extLst>
            </p:cNvPr>
            <p:cNvGrpSpPr/>
            <p:nvPr/>
          </p:nvGrpSpPr>
          <p:grpSpPr>
            <a:xfrm>
              <a:off x="8058334" y="7274887"/>
              <a:ext cx="114300" cy="952267"/>
              <a:chOff x="11494520" y="266708"/>
              <a:chExt cx="114300" cy="952267"/>
            </a:xfrm>
          </p:grpSpPr>
          <p:cxnSp>
            <p:nvCxnSpPr>
              <p:cNvPr id="838" name="Straight Arrow Connector 837">
                <a:extLst>
                  <a:ext uri="{FF2B5EF4-FFF2-40B4-BE49-F238E27FC236}">
                    <a16:creationId xmlns:a16="http://schemas.microsoft.com/office/drawing/2014/main" id="{14728610-D6FE-CDF5-5A10-F9A4D4274BC1}"/>
                  </a:ext>
                </a:extLst>
              </p:cNvPr>
              <p:cNvCxnSpPr>
                <a:cxnSpLocks/>
              </p:cNvCxnSpPr>
              <p:nvPr/>
            </p:nvCxnSpPr>
            <p:spPr>
              <a:xfrm>
                <a:off x="11494520" y="322252"/>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39" name="Straight Arrow Connector 838">
                <a:extLst>
                  <a:ext uri="{FF2B5EF4-FFF2-40B4-BE49-F238E27FC236}">
                    <a16:creationId xmlns:a16="http://schemas.microsoft.com/office/drawing/2014/main" id="{A8DB3638-20AE-694D-51C2-A6ED9AD73DFA}"/>
                  </a:ext>
                </a:extLst>
              </p:cNvPr>
              <p:cNvCxnSpPr>
                <a:cxnSpLocks/>
              </p:cNvCxnSpPr>
              <p:nvPr/>
            </p:nvCxnSpPr>
            <p:spPr>
              <a:xfrm flipV="1">
                <a:off x="11608820" y="266708"/>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840" name="Group 839">
              <a:extLst>
                <a:ext uri="{FF2B5EF4-FFF2-40B4-BE49-F238E27FC236}">
                  <a16:creationId xmlns:a16="http://schemas.microsoft.com/office/drawing/2014/main" id="{648CCB08-57B7-2AFC-998B-DC30E0AC665A}"/>
                </a:ext>
              </a:extLst>
            </p:cNvPr>
            <p:cNvGrpSpPr/>
            <p:nvPr/>
          </p:nvGrpSpPr>
          <p:grpSpPr>
            <a:xfrm>
              <a:off x="7795163" y="7274887"/>
              <a:ext cx="114300" cy="952267"/>
              <a:chOff x="11494520" y="266708"/>
              <a:chExt cx="114300" cy="952267"/>
            </a:xfrm>
          </p:grpSpPr>
          <p:cxnSp>
            <p:nvCxnSpPr>
              <p:cNvPr id="841" name="Straight Arrow Connector 840">
                <a:extLst>
                  <a:ext uri="{FF2B5EF4-FFF2-40B4-BE49-F238E27FC236}">
                    <a16:creationId xmlns:a16="http://schemas.microsoft.com/office/drawing/2014/main" id="{C50293E2-3412-249F-5BDD-96BE7CECD7C4}"/>
                  </a:ext>
                </a:extLst>
              </p:cNvPr>
              <p:cNvCxnSpPr>
                <a:cxnSpLocks/>
              </p:cNvCxnSpPr>
              <p:nvPr/>
            </p:nvCxnSpPr>
            <p:spPr>
              <a:xfrm>
                <a:off x="11494520" y="322252"/>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42" name="Straight Arrow Connector 841">
                <a:extLst>
                  <a:ext uri="{FF2B5EF4-FFF2-40B4-BE49-F238E27FC236}">
                    <a16:creationId xmlns:a16="http://schemas.microsoft.com/office/drawing/2014/main" id="{E30F43E2-113B-A307-293F-6947622F07F6}"/>
                  </a:ext>
                </a:extLst>
              </p:cNvPr>
              <p:cNvCxnSpPr>
                <a:cxnSpLocks/>
              </p:cNvCxnSpPr>
              <p:nvPr/>
            </p:nvCxnSpPr>
            <p:spPr>
              <a:xfrm flipV="1">
                <a:off x="11608820" y="266708"/>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843" name="Group 842">
              <a:extLst>
                <a:ext uri="{FF2B5EF4-FFF2-40B4-BE49-F238E27FC236}">
                  <a16:creationId xmlns:a16="http://schemas.microsoft.com/office/drawing/2014/main" id="{09033C44-D5A6-FD85-2D8F-C468D630E099}"/>
                </a:ext>
              </a:extLst>
            </p:cNvPr>
            <p:cNvGrpSpPr/>
            <p:nvPr/>
          </p:nvGrpSpPr>
          <p:grpSpPr>
            <a:xfrm>
              <a:off x="8321505" y="7274887"/>
              <a:ext cx="114300" cy="952267"/>
              <a:chOff x="11494520" y="266708"/>
              <a:chExt cx="114300" cy="952267"/>
            </a:xfrm>
          </p:grpSpPr>
          <p:cxnSp>
            <p:nvCxnSpPr>
              <p:cNvPr id="844" name="Straight Arrow Connector 843">
                <a:extLst>
                  <a:ext uri="{FF2B5EF4-FFF2-40B4-BE49-F238E27FC236}">
                    <a16:creationId xmlns:a16="http://schemas.microsoft.com/office/drawing/2014/main" id="{64EE5EE9-ED04-D57B-2670-BB13DBF0381C}"/>
                  </a:ext>
                </a:extLst>
              </p:cNvPr>
              <p:cNvCxnSpPr>
                <a:cxnSpLocks/>
              </p:cNvCxnSpPr>
              <p:nvPr/>
            </p:nvCxnSpPr>
            <p:spPr>
              <a:xfrm>
                <a:off x="11494520" y="322252"/>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45" name="Straight Arrow Connector 844">
                <a:extLst>
                  <a:ext uri="{FF2B5EF4-FFF2-40B4-BE49-F238E27FC236}">
                    <a16:creationId xmlns:a16="http://schemas.microsoft.com/office/drawing/2014/main" id="{E2559D2F-08A2-F6E5-5AEF-D4A4B573FDD9}"/>
                  </a:ext>
                </a:extLst>
              </p:cNvPr>
              <p:cNvCxnSpPr>
                <a:cxnSpLocks/>
              </p:cNvCxnSpPr>
              <p:nvPr/>
            </p:nvCxnSpPr>
            <p:spPr>
              <a:xfrm flipV="1">
                <a:off x="11608820" y="266708"/>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846" name="Group 845">
              <a:extLst>
                <a:ext uri="{FF2B5EF4-FFF2-40B4-BE49-F238E27FC236}">
                  <a16:creationId xmlns:a16="http://schemas.microsoft.com/office/drawing/2014/main" id="{D0EA749B-4854-F751-B20C-7EEFE4BDD564}"/>
                </a:ext>
              </a:extLst>
            </p:cNvPr>
            <p:cNvGrpSpPr/>
            <p:nvPr/>
          </p:nvGrpSpPr>
          <p:grpSpPr>
            <a:xfrm>
              <a:off x="8584676" y="7274887"/>
              <a:ext cx="114300" cy="952267"/>
              <a:chOff x="11494520" y="266708"/>
              <a:chExt cx="114300" cy="952267"/>
            </a:xfrm>
          </p:grpSpPr>
          <p:cxnSp>
            <p:nvCxnSpPr>
              <p:cNvPr id="847" name="Straight Arrow Connector 846">
                <a:extLst>
                  <a:ext uri="{FF2B5EF4-FFF2-40B4-BE49-F238E27FC236}">
                    <a16:creationId xmlns:a16="http://schemas.microsoft.com/office/drawing/2014/main" id="{AAD61EE9-3724-FA8A-CBD7-79783CD984A8}"/>
                  </a:ext>
                </a:extLst>
              </p:cNvPr>
              <p:cNvCxnSpPr>
                <a:cxnSpLocks/>
              </p:cNvCxnSpPr>
              <p:nvPr/>
            </p:nvCxnSpPr>
            <p:spPr>
              <a:xfrm>
                <a:off x="11494520" y="322252"/>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48" name="Straight Arrow Connector 847">
                <a:extLst>
                  <a:ext uri="{FF2B5EF4-FFF2-40B4-BE49-F238E27FC236}">
                    <a16:creationId xmlns:a16="http://schemas.microsoft.com/office/drawing/2014/main" id="{5895D3FB-AC23-F934-5CC0-D0BD0305A0F3}"/>
                  </a:ext>
                </a:extLst>
              </p:cNvPr>
              <p:cNvCxnSpPr>
                <a:cxnSpLocks/>
              </p:cNvCxnSpPr>
              <p:nvPr/>
            </p:nvCxnSpPr>
            <p:spPr>
              <a:xfrm flipV="1">
                <a:off x="11608820" y="266708"/>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grpSp>
        <p:nvGrpSpPr>
          <p:cNvPr id="854" name="Group 853">
            <a:extLst>
              <a:ext uri="{FF2B5EF4-FFF2-40B4-BE49-F238E27FC236}">
                <a16:creationId xmlns:a16="http://schemas.microsoft.com/office/drawing/2014/main" id="{95002126-FDC6-9014-2DEB-E11598413FCE}"/>
              </a:ext>
            </a:extLst>
          </p:cNvPr>
          <p:cNvGrpSpPr/>
          <p:nvPr/>
        </p:nvGrpSpPr>
        <p:grpSpPr>
          <a:xfrm>
            <a:off x="9804400" y="1598142"/>
            <a:ext cx="1169025" cy="952267"/>
            <a:chOff x="7529951" y="7274887"/>
            <a:chExt cx="1169025" cy="952267"/>
          </a:xfrm>
        </p:grpSpPr>
        <p:grpSp>
          <p:nvGrpSpPr>
            <p:cNvPr id="855" name="Group 854">
              <a:extLst>
                <a:ext uri="{FF2B5EF4-FFF2-40B4-BE49-F238E27FC236}">
                  <a16:creationId xmlns:a16="http://schemas.microsoft.com/office/drawing/2014/main" id="{0711AE62-33C3-4C69-BDFE-C353E39169EC}"/>
                </a:ext>
              </a:extLst>
            </p:cNvPr>
            <p:cNvGrpSpPr/>
            <p:nvPr/>
          </p:nvGrpSpPr>
          <p:grpSpPr>
            <a:xfrm>
              <a:off x="7529951" y="7274887"/>
              <a:ext cx="116341" cy="952267"/>
              <a:chOff x="7518400" y="1540466"/>
              <a:chExt cx="116341" cy="952267"/>
            </a:xfrm>
          </p:grpSpPr>
          <p:cxnSp>
            <p:nvCxnSpPr>
              <p:cNvPr id="868" name="Straight Arrow Connector 867">
                <a:extLst>
                  <a:ext uri="{FF2B5EF4-FFF2-40B4-BE49-F238E27FC236}">
                    <a16:creationId xmlns:a16="http://schemas.microsoft.com/office/drawing/2014/main" id="{A7E8E234-1E37-DB92-D2A8-1BF53295CAFC}"/>
                  </a:ext>
                </a:extLst>
              </p:cNvPr>
              <p:cNvCxnSpPr>
                <a:cxnSpLocks/>
              </p:cNvCxnSpPr>
              <p:nvPr/>
            </p:nvCxnSpPr>
            <p:spPr>
              <a:xfrm>
                <a:off x="7518400" y="1590543"/>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69" name="Straight Arrow Connector 868">
                <a:extLst>
                  <a:ext uri="{FF2B5EF4-FFF2-40B4-BE49-F238E27FC236}">
                    <a16:creationId xmlns:a16="http://schemas.microsoft.com/office/drawing/2014/main" id="{DC82A2D1-5460-271F-5A44-8B2B7D90F861}"/>
                  </a:ext>
                </a:extLst>
              </p:cNvPr>
              <p:cNvCxnSpPr>
                <a:cxnSpLocks/>
              </p:cNvCxnSpPr>
              <p:nvPr/>
            </p:nvCxnSpPr>
            <p:spPr>
              <a:xfrm flipV="1">
                <a:off x="7634741" y="1540466"/>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856" name="Group 855">
              <a:extLst>
                <a:ext uri="{FF2B5EF4-FFF2-40B4-BE49-F238E27FC236}">
                  <a16:creationId xmlns:a16="http://schemas.microsoft.com/office/drawing/2014/main" id="{DBB14298-AF58-675A-2D5C-2C8798D38309}"/>
                </a:ext>
              </a:extLst>
            </p:cNvPr>
            <p:cNvGrpSpPr/>
            <p:nvPr/>
          </p:nvGrpSpPr>
          <p:grpSpPr>
            <a:xfrm>
              <a:off x="8058334" y="7274887"/>
              <a:ext cx="114300" cy="952267"/>
              <a:chOff x="11494520" y="266708"/>
              <a:chExt cx="114300" cy="952267"/>
            </a:xfrm>
          </p:grpSpPr>
          <p:cxnSp>
            <p:nvCxnSpPr>
              <p:cNvPr id="866" name="Straight Arrow Connector 865">
                <a:extLst>
                  <a:ext uri="{FF2B5EF4-FFF2-40B4-BE49-F238E27FC236}">
                    <a16:creationId xmlns:a16="http://schemas.microsoft.com/office/drawing/2014/main" id="{2BFBE76B-E33F-17E7-CF7D-05FC042694DE}"/>
                  </a:ext>
                </a:extLst>
              </p:cNvPr>
              <p:cNvCxnSpPr>
                <a:cxnSpLocks/>
              </p:cNvCxnSpPr>
              <p:nvPr/>
            </p:nvCxnSpPr>
            <p:spPr>
              <a:xfrm>
                <a:off x="11494520" y="322252"/>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67" name="Straight Arrow Connector 866">
                <a:extLst>
                  <a:ext uri="{FF2B5EF4-FFF2-40B4-BE49-F238E27FC236}">
                    <a16:creationId xmlns:a16="http://schemas.microsoft.com/office/drawing/2014/main" id="{3C60AF72-735F-9ABE-E6F4-830BE6DBE09A}"/>
                  </a:ext>
                </a:extLst>
              </p:cNvPr>
              <p:cNvCxnSpPr>
                <a:cxnSpLocks/>
              </p:cNvCxnSpPr>
              <p:nvPr/>
            </p:nvCxnSpPr>
            <p:spPr>
              <a:xfrm flipV="1">
                <a:off x="11608820" y="266708"/>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857" name="Group 856">
              <a:extLst>
                <a:ext uri="{FF2B5EF4-FFF2-40B4-BE49-F238E27FC236}">
                  <a16:creationId xmlns:a16="http://schemas.microsoft.com/office/drawing/2014/main" id="{B80C3FEB-E3E4-C7A6-8FD9-5FA199CA304B}"/>
                </a:ext>
              </a:extLst>
            </p:cNvPr>
            <p:cNvGrpSpPr/>
            <p:nvPr/>
          </p:nvGrpSpPr>
          <p:grpSpPr>
            <a:xfrm>
              <a:off x="7795163" y="7274887"/>
              <a:ext cx="114300" cy="952267"/>
              <a:chOff x="11494520" y="266708"/>
              <a:chExt cx="114300" cy="952267"/>
            </a:xfrm>
          </p:grpSpPr>
          <p:cxnSp>
            <p:nvCxnSpPr>
              <p:cNvPr id="864" name="Straight Arrow Connector 863">
                <a:extLst>
                  <a:ext uri="{FF2B5EF4-FFF2-40B4-BE49-F238E27FC236}">
                    <a16:creationId xmlns:a16="http://schemas.microsoft.com/office/drawing/2014/main" id="{7846FB6F-AAE6-6169-91EB-9E1FB1639F39}"/>
                  </a:ext>
                </a:extLst>
              </p:cNvPr>
              <p:cNvCxnSpPr>
                <a:cxnSpLocks/>
              </p:cNvCxnSpPr>
              <p:nvPr/>
            </p:nvCxnSpPr>
            <p:spPr>
              <a:xfrm>
                <a:off x="11494520" y="322252"/>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65" name="Straight Arrow Connector 864">
                <a:extLst>
                  <a:ext uri="{FF2B5EF4-FFF2-40B4-BE49-F238E27FC236}">
                    <a16:creationId xmlns:a16="http://schemas.microsoft.com/office/drawing/2014/main" id="{7D2B0DC3-E581-023F-7A84-085247DAB0A9}"/>
                  </a:ext>
                </a:extLst>
              </p:cNvPr>
              <p:cNvCxnSpPr>
                <a:cxnSpLocks/>
              </p:cNvCxnSpPr>
              <p:nvPr/>
            </p:nvCxnSpPr>
            <p:spPr>
              <a:xfrm flipV="1">
                <a:off x="11608820" y="266708"/>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858" name="Group 857">
              <a:extLst>
                <a:ext uri="{FF2B5EF4-FFF2-40B4-BE49-F238E27FC236}">
                  <a16:creationId xmlns:a16="http://schemas.microsoft.com/office/drawing/2014/main" id="{51516B27-AF3E-33E3-31BA-4B87BB9ED439}"/>
                </a:ext>
              </a:extLst>
            </p:cNvPr>
            <p:cNvGrpSpPr/>
            <p:nvPr/>
          </p:nvGrpSpPr>
          <p:grpSpPr>
            <a:xfrm>
              <a:off x="8321505" y="7274887"/>
              <a:ext cx="114300" cy="952267"/>
              <a:chOff x="11494520" y="266708"/>
              <a:chExt cx="114300" cy="952267"/>
            </a:xfrm>
          </p:grpSpPr>
          <p:cxnSp>
            <p:nvCxnSpPr>
              <p:cNvPr id="862" name="Straight Arrow Connector 861">
                <a:extLst>
                  <a:ext uri="{FF2B5EF4-FFF2-40B4-BE49-F238E27FC236}">
                    <a16:creationId xmlns:a16="http://schemas.microsoft.com/office/drawing/2014/main" id="{0806C711-7F7D-6F02-B8DD-283580C96D54}"/>
                  </a:ext>
                </a:extLst>
              </p:cNvPr>
              <p:cNvCxnSpPr>
                <a:cxnSpLocks/>
              </p:cNvCxnSpPr>
              <p:nvPr/>
            </p:nvCxnSpPr>
            <p:spPr>
              <a:xfrm>
                <a:off x="11494520" y="322252"/>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63" name="Straight Arrow Connector 862">
                <a:extLst>
                  <a:ext uri="{FF2B5EF4-FFF2-40B4-BE49-F238E27FC236}">
                    <a16:creationId xmlns:a16="http://schemas.microsoft.com/office/drawing/2014/main" id="{7277F6FB-82C7-ABD0-0716-6AF828005FE6}"/>
                  </a:ext>
                </a:extLst>
              </p:cNvPr>
              <p:cNvCxnSpPr>
                <a:cxnSpLocks/>
              </p:cNvCxnSpPr>
              <p:nvPr/>
            </p:nvCxnSpPr>
            <p:spPr>
              <a:xfrm flipV="1">
                <a:off x="11608820" y="266708"/>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859" name="Group 858">
              <a:extLst>
                <a:ext uri="{FF2B5EF4-FFF2-40B4-BE49-F238E27FC236}">
                  <a16:creationId xmlns:a16="http://schemas.microsoft.com/office/drawing/2014/main" id="{BD5CFE5A-8CCE-1C4F-8DEF-D05AE10255A1}"/>
                </a:ext>
              </a:extLst>
            </p:cNvPr>
            <p:cNvGrpSpPr/>
            <p:nvPr/>
          </p:nvGrpSpPr>
          <p:grpSpPr>
            <a:xfrm>
              <a:off x="8584676" y="7274887"/>
              <a:ext cx="114300" cy="952267"/>
              <a:chOff x="11494520" y="266708"/>
              <a:chExt cx="114300" cy="952267"/>
            </a:xfrm>
          </p:grpSpPr>
          <p:cxnSp>
            <p:nvCxnSpPr>
              <p:cNvPr id="860" name="Straight Arrow Connector 859">
                <a:extLst>
                  <a:ext uri="{FF2B5EF4-FFF2-40B4-BE49-F238E27FC236}">
                    <a16:creationId xmlns:a16="http://schemas.microsoft.com/office/drawing/2014/main" id="{2B890E14-5754-BA38-3D5C-5F224E4FA824}"/>
                  </a:ext>
                </a:extLst>
              </p:cNvPr>
              <p:cNvCxnSpPr>
                <a:cxnSpLocks/>
              </p:cNvCxnSpPr>
              <p:nvPr/>
            </p:nvCxnSpPr>
            <p:spPr>
              <a:xfrm>
                <a:off x="11494520" y="322252"/>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61" name="Straight Arrow Connector 860">
                <a:extLst>
                  <a:ext uri="{FF2B5EF4-FFF2-40B4-BE49-F238E27FC236}">
                    <a16:creationId xmlns:a16="http://schemas.microsoft.com/office/drawing/2014/main" id="{22911D98-035A-5244-C444-5009324A423F}"/>
                  </a:ext>
                </a:extLst>
              </p:cNvPr>
              <p:cNvCxnSpPr>
                <a:cxnSpLocks/>
              </p:cNvCxnSpPr>
              <p:nvPr/>
            </p:nvCxnSpPr>
            <p:spPr>
              <a:xfrm flipV="1">
                <a:off x="11608820" y="266708"/>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grpSp>
        <p:nvGrpSpPr>
          <p:cNvPr id="27" name="Group 26">
            <a:extLst>
              <a:ext uri="{FF2B5EF4-FFF2-40B4-BE49-F238E27FC236}">
                <a16:creationId xmlns:a16="http://schemas.microsoft.com/office/drawing/2014/main" id="{FEC5EAF7-00FE-907C-FDEC-D1E5B6E5C941}"/>
              </a:ext>
            </a:extLst>
          </p:cNvPr>
          <p:cNvGrpSpPr/>
          <p:nvPr/>
        </p:nvGrpSpPr>
        <p:grpSpPr>
          <a:xfrm>
            <a:off x="11167029" y="1586618"/>
            <a:ext cx="905854" cy="959355"/>
            <a:chOff x="11167029" y="1569108"/>
            <a:chExt cx="905854" cy="959355"/>
          </a:xfrm>
        </p:grpSpPr>
        <p:grpSp>
          <p:nvGrpSpPr>
            <p:cNvPr id="872" name="Group 871">
              <a:extLst>
                <a:ext uri="{FF2B5EF4-FFF2-40B4-BE49-F238E27FC236}">
                  <a16:creationId xmlns:a16="http://schemas.microsoft.com/office/drawing/2014/main" id="{48607DFD-0B6E-2AC0-BD39-11350C046547}"/>
                </a:ext>
              </a:extLst>
            </p:cNvPr>
            <p:cNvGrpSpPr/>
            <p:nvPr/>
          </p:nvGrpSpPr>
          <p:grpSpPr>
            <a:xfrm>
              <a:off x="11695412" y="1569108"/>
              <a:ext cx="114300" cy="952267"/>
              <a:chOff x="11494520" y="259620"/>
              <a:chExt cx="114300" cy="952267"/>
            </a:xfrm>
          </p:grpSpPr>
          <p:cxnSp>
            <p:nvCxnSpPr>
              <p:cNvPr id="882" name="Straight Arrow Connector 881">
                <a:extLst>
                  <a:ext uri="{FF2B5EF4-FFF2-40B4-BE49-F238E27FC236}">
                    <a16:creationId xmlns:a16="http://schemas.microsoft.com/office/drawing/2014/main" id="{66B1A5DC-424D-3D3B-E9F4-ED61A1BF2053}"/>
                  </a:ext>
                </a:extLst>
              </p:cNvPr>
              <p:cNvCxnSpPr>
                <a:cxnSpLocks/>
              </p:cNvCxnSpPr>
              <p:nvPr/>
            </p:nvCxnSpPr>
            <p:spPr>
              <a:xfrm>
                <a:off x="11494520" y="322252"/>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83" name="Straight Arrow Connector 882">
                <a:extLst>
                  <a:ext uri="{FF2B5EF4-FFF2-40B4-BE49-F238E27FC236}">
                    <a16:creationId xmlns:a16="http://schemas.microsoft.com/office/drawing/2014/main" id="{625EF5A6-A287-024F-7692-44391F09CE37}"/>
                  </a:ext>
                </a:extLst>
              </p:cNvPr>
              <p:cNvCxnSpPr>
                <a:cxnSpLocks/>
              </p:cNvCxnSpPr>
              <p:nvPr/>
            </p:nvCxnSpPr>
            <p:spPr>
              <a:xfrm flipV="1">
                <a:off x="11608820" y="259620"/>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871" name="Group 870">
              <a:extLst>
                <a:ext uri="{FF2B5EF4-FFF2-40B4-BE49-F238E27FC236}">
                  <a16:creationId xmlns:a16="http://schemas.microsoft.com/office/drawing/2014/main" id="{D7A13859-6E3A-3B43-35F0-11210342B162}"/>
                </a:ext>
              </a:extLst>
            </p:cNvPr>
            <p:cNvGrpSpPr/>
            <p:nvPr/>
          </p:nvGrpSpPr>
          <p:grpSpPr>
            <a:xfrm>
              <a:off x="11167029" y="1576196"/>
              <a:ext cx="116341" cy="952267"/>
              <a:chOff x="7518400" y="1540466"/>
              <a:chExt cx="116341" cy="952267"/>
            </a:xfrm>
          </p:grpSpPr>
          <p:cxnSp>
            <p:nvCxnSpPr>
              <p:cNvPr id="884" name="Straight Arrow Connector 883">
                <a:extLst>
                  <a:ext uri="{FF2B5EF4-FFF2-40B4-BE49-F238E27FC236}">
                    <a16:creationId xmlns:a16="http://schemas.microsoft.com/office/drawing/2014/main" id="{45ACFD92-5E32-3750-8A46-E4CA0F626388}"/>
                  </a:ext>
                </a:extLst>
              </p:cNvPr>
              <p:cNvCxnSpPr>
                <a:cxnSpLocks/>
              </p:cNvCxnSpPr>
              <p:nvPr/>
            </p:nvCxnSpPr>
            <p:spPr>
              <a:xfrm>
                <a:off x="7518400" y="1590543"/>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85" name="Straight Arrow Connector 884">
                <a:extLst>
                  <a:ext uri="{FF2B5EF4-FFF2-40B4-BE49-F238E27FC236}">
                    <a16:creationId xmlns:a16="http://schemas.microsoft.com/office/drawing/2014/main" id="{B5A9E4A4-6348-1C8B-1C3F-F29C593645DE}"/>
                  </a:ext>
                </a:extLst>
              </p:cNvPr>
              <p:cNvCxnSpPr>
                <a:cxnSpLocks/>
              </p:cNvCxnSpPr>
              <p:nvPr/>
            </p:nvCxnSpPr>
            <p:spPr>
              <a:xfrm flipV="1">
                <a:off x="7634741" y="1540466"/>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873" name="Group 872">
              <a:extLst>
                <a:ext uri="{FF2B5EF4-FFF2-40B4-BE49-F238E27FC236}">
                  <a16:creationId xmlns:a16="http://schemas.microsoft.com/office/drawing/2014/main" id="{BBA6523A-D0A0-7000-6565-1E1509F60E0A}"/>
                </a:ext>
              </a:extLst>
            </p:cNvPr>
            <p:cNvGrpSpPr/>
            <p:nvPr/>
          </p:nvGrpSpPr>
          <p:grpSpPr>
            <a:xfrm>
              <a:off x="11432241" y="1576196"/>
              <a:ext cx="114300" cy="952267"/>
              <a:chOff x="11494520" y="266708"/>
              <a:chExt cx="114300" cy="952267"/>
            </a:xfrm>
          </p:grpSpPr>
          <p:cxnSp>
            <p:nvCxnSpPr>
              <p:cNvPr id="880" name="Straight Arrow Connector 879">
                <a:extLst>
                  <a:ext uri="{FF2B5EF4-FFF2-40B4-BE49-F238E27FC236}">
                    <a16:creationId xmlns:a16="http://schemas.microsoft.com/office/drawing/2014/main" id="{84AF0880-CF88-B9B0-D0A4-9B166C03BC0D}"/>
                  </a:ext>
                </a:extLst>
              </p:cNvPr>
              <p:cNvCxnSpPr>
                <a:cxnSpLocks/>
              </p:cNvCxnSpPr>
              <p:nvPr/>
            </p:nvCxnSpPr>
            <p:spPr>
              <a:xfrm>
                <a:off x="11494520" y="322252"/>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81" name="Straight Arrow Connector 880">
                <a:extLst>
                  <a:ext uri="{FF2B5EF4-FFF2-40B4-BE49-F238E27FC236}">
                    <a16:creationId xmlns:a16="http://schemas.microsoft.com/office/drawing/2014/main" id="{7E60BA47-2210-3244-93B1-6097D64724B3}"/>
                  </a:ext>
                </a:extLst>
              </p:cNvPr>
              <p:cNvCxnSpPr>
                <a:cxnSpLocks/>
              </p:cNvCxnSpPr>
              <p:nvPr/>
            </p:nvCxnSpPr>
            <p:spPr>
              <a:xfrm flipV="1">
                <a:off x="11608820" y="266708"/>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874" name="Group 873">
              <a:extLst>
                <a:ext uri="{FF2B5EF4-FFF2-40B4-BE49-F238E27FC236}">
                  <a16:creationId xmlns:a16="http://schemas.microsoft.com/office/drawing/2014/main" id="{906373A1-5167-4160-9BC5-99724EB1C9D5}"/>
                </a:ext>
              </a:extLst>
            </p:cNvPr>
            <p:cNvGrpSpPr/>
            <p:nvPr/>
          </p:nvGrpSpPr>
          <p:grpSpPr>
            <a:xfrm>
              <a:off x="11958583" y="1576196"/>
              <a:ext cx="114300" cy="952267"/>
              <a:chOff x="11494520" y="266708"/>
              <a:chExt cx="114300" cy="952267"/>
            </a:xfrm>
          </p:grpSpPr>
          <p:cxnSp>
            <p:nvCxnSpPr>
              <p:cNvPr id="878" name="Straight Arrow Connector 877">
                <a:extLst>
                  <a:ext uri="{FF2B5EF4-FFF2-40B4-BE49-F238E27FC236}">
                    <a16:creationId xmlns:a16="http://schemas.microsoft.com/office/drawing/2014/main" id="{1FF8DA05-133A-1E26-3845-40BC50BAB30B}"/>
                  </a:ext>
                </a:extLst>
              </p:cNvPr>
              <p:cNvCxnSpPr>
                <a:cxnSpLocks/>
              </p:cNvCxnSpPr>
              <p:nvPr/>
            </p:nvCxnSpPr>
            <p:spPr>
              <a:xfrm>
                <a:off x="11494520" y="322252"/>
                <a:ext cx="0" cy="841178"/>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879" name="Straight Arrow Connector 878">
                <a:extLst>
                  <a:ext uri="{FF2B5EF4-FFF2-40B4-BE49-F238E27FC236}">
                    <a16:creationId xmlns:a16="http://schemas.microsoft.com/office/drawing/2014/main" id="{03503FBB-8624-6CC1-4CE4-D390DF7FB49F}"/>
                  </a:ext>
                </a:extLst>
              </p:cNvPr>
              <p:cNvCxnSpPr>
                <a:cxnSpLocks/>
              </p:cNvCxnSpPr>
              <p:nvPr/>
            </p:nvCxnSpPr>
            <p:spPr>
              <a:xfrm flipV="1">
                <a:off x="11608820" y="266708"/>
                <a:ext cx="0" cy="952267"/>
              </a:xfrm>
              <a:prstGeom prst="straightConnector1">
                <a:avLst/>
              </a:prstGeom>
              <a:ln w="38100">
                <a:solidFill>
                  <a:schemeClr val="accent2">
                    <a:lumMod val="50000"/>
                  </a:schemeClr>
                </a:solidFill>
                <a:prstDash val="sysDash"/>
                <a:headEnd w="lg" len="lg"/>
                <a:tailEnd type="triangle" w="lg" len="lg"/>
              </a:ln>
            </p:spPr>
            <p:style>
              <a:lnRef idx="1">
                <a:schemeClr val="accent1"/>
              </a:lnRef>
              <a:fillRef idx="0">
                <a:schemeClr val="accent1"/>
              </a:fillRef>
              <a:effectRef idx="0">
                <a:schemeClr val="accent1"/>
              </a:effectRef>
              <a:fontRef idx="minor">
                <a:schemeClr val="tx1"/>
              </a:fontRef>
            </p:style>
          </p:cxnSp>
        </p:grpSp>
      </p:grpSp>
      <p:sp>
        <p:nvSpPr>
          <p:cNvPr id="47" name="TextBox 46">
            <a:extLst>
              <a:ext uri="{FF2B5EF4-FFF2-40B4-BE49-F238E27FC236}">
                <a16:creationId xmlns:a16="http://schemas.microsoft.com/office/drawing/2014/main" id="{5044FE41-6637-A60A-FD20-13C8B19BEACE}"/>
              </a:ext>
            </a:extLst>
          </p:cNvPr>
          <p:cNvSpPr txBox="1"/>
          <p:nvPr/>
        </p:nvSpPr>
        <p:spPr>
          <a:xfrm>
            <a:off x="5397390" y="3422579"/>
            <a:ext cx="457273" cy="553998"/>
          </a:xfrm>
          <a:prstGeom prst="rect">
            <a:avLst/>
          </a:prstGeom>
          <a:noFill/>
        </p:spPr>
        <p:txBody>
          <a:bodyPr wrap="square" rtlCol="0">
            <a:spAutoFit/>
          </a:bodyPr>
          <a:lstStyle/>
          <a:p>
            <a:r>
              <a:rPr lang="en-US" sz="3000">
                <a:solidFill>
                  <a:srgbClr val="FF0000"/>
                </a:solidFill>
                <a:latin typeface="Arial Black" panose="020B0A04020102020204" pitchFamily="34" charset="0"/>
              </a:rPr>
              <a:t>X</a:t>
            </a:r>
          </a:p>
        </p:txBody>
      </p:sp>
      <p:sp>
        <p:nvSpPr>
          <p:cNvPr id="50" name="TextBox 49">
            <a:extLst>
              <a:ext uri="{FF2B5EF4-FFF2-40B4-BE49-F238E27FC236}">
                <a16:creationId xmlns:a16="http://schemas.microsoft.com/office/drawing/2014/main" id="{15B3DE8A-A146-E2D7-956F-FC98C6A4F74A}"/>
              </a:ext>
            </a:extLst>
          </p:cNvPr>
          <p:cNvSpPr txBox="1"/>
          <p:nvPr/>
        </p:nvSpPr>
        <p:spPr>
          <a:xfrm>
            <a:off x="3124059" y="1263467"/>
            <a:ext cx="457273" cy="553998"/>
          </a:xfrm>
          <a:prstGeom prst="rect">
            <a:avLst/>
          </a:prstGeom>
          <a:noFill/>
        </p:spPr>
        <p:txBody>
          <a:bodyPr wrap="square" rtlCol="0">
            <a:spAutoFit/>
          </a:bodyPr>
          <a:lstStyle/>
          <a:p>
            <a:r>
              <a:rPr lang="en-US" sz="3000">
                <a:solidFill>
                  <a:srgbClr val="FF0000"/>
                </a:solidFill>
                <a:latin typeface="Arial Black" panose="020B0A04020102020204" pitchFamily="34" charset="0"/>
              </a:rPr>
              <a:t>X</a:t>
            </a:r>
          </a:p>
        </p:txBody>
      </p:sp>
      <p:sp>
        <p:nvSpPr>
          <p:cNvPr id="51" name="TextBox 50">
            <a:extLst>
              <a:ext uri="{FF2B5EF4-FFF2-40B4-BE49-F238E27FC236}">
                <a16:creationId xmlns:a16="http://schemas.microsoft.com/office/drawing/2014/main" id="{25104F32-8956-FCCC-EE80-CF579E828134}"/>
              </a:ext>
            </a:extLst>
          </p:cNvPr>
          <p:cNvSpPr txBox="1"/>
          <p:nvPr/>
        </p:nvSpPr>
        <p:spPr>
          <a:xfrm>
            <a:off x="5384690" y="1276279"/>
            <a:ext cx="457273" cy="553998"/>
          </a:xfrm>
          <a:prstGeom prst="rect">
            <a:avLst/>
          </a:prstGeom>
          <a:noFill/>
        </p:spPr>
        <p:txBody>
          <a:bodyPr wrap="square" rtlCol="0">
            <a:spAutoFit/>
          </a:bodyPr>
          <a:lstStyle/>
          <a:p>
            <a:r>
              <a:rPr lang="en-US" sz="3000">
                <a:solidFill>
                  <a:srgbClr val="FF0000"/>
                </a:solidFill>
                <a:latin typeface="Arial Black" panose="020B0A04020102020204" pitchFamily="34" charset="0"/>
              </a:rPr>
              <a:t>X</a:t>
            </a:r>
          </a:p>
        </p:txBody>
      </p:sp>
      <p:cxnSp>
        <p:nvCxnSpPr>
          <p:cNvPr id="297" name="Straight Connector 296">
            <a:extLst>
              <a:ext uri="{FF2B5EF4-FFF2-40B4-BE49-F238E27FC236}">
                <a16:creationId xmlns:a16="http://schemas.microsoft.com/office/drawing/2014/main" id="{1B9C6D6E-C902-C90C-67B1-67AF189EE09B}"/>
              </a:ext>
            </a:extLst>
          </p:cNvPr>
          <p:cNvCxnSpPr>
            <a:cxnSpLocks/>
          </p:cNvCxnSpPr>
          <p:nvPr/>
        </p:nvCxnSpPr>
        <p:spPr>
          <a:xfrm flipV="1">
            <a:off x="8371595" y="1536626"/>
            <a:ext cx="1371600" cy="9184"/>
          </a:xfrm>
          <a:prstGeom prst="line">
            <a:avLst/>
          </a:prstGeom>
          <a:ln w="152400">
            <a:solidFill>
              <a:schemeClr val="accent2">
                <a:lumMod val="60000"/>
                <a:lumOff val="40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id="{B854903E-D801-D7FA-01FD-E8F07FEC0620}"/>
              </a:ext>
            </a:extLst>
          </p:cNvPr>
          <p:cNvCxnSpPr>
            <a:cxnSpLocks/>
          </p:cNvCxnSpPr>
          <p:nvPr/>
        </p:nvCxnSpPr>
        <p:spPr>
          <a:xfrm flipV="1">
            <a:off x="9779000" y="1524862"/>
            <a:ext cx="1371600" cy="9184"/>
          </a:xfrm>
          <a:prstGeom prst="line">
            <a:avLst/>
          </a:prstGeom>
          <a:ln w="152400">
            <a:solidFill>
              <a:schemeClr val="accent2">
                <a:lumMod val="60000"/>
                <a:lumOff val="40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00" name="Straight Connector 299">
            <a:extLst>
              <a:ext uri="{FF2B5EF4-FFF2-40B4-BE49-F238E27FC236}">
                <a16:creationId xmlns:a16="http://schemas.microsoft.com/office/drawing/2014/main" id="{E1250A91-D860-C24F-9845-EDFD42A4693D}"/>
              </a:ext>
            </a:extLst>
          </p:cNvPr>
          <p:cNvCxnSpPr>
            <a:cxnSpLocks/>
          </p:cNvCxnSpPr>
          <p:nvPr/>
        </p:nvCxnSpPr>
        <p:spPr>
          <a:xfrm>
            <a:off x="11178041" y="1524862"/>
            <a:ext cx="1013959" cy="0"/>
          </a:xfrm>
          <a:prstGeom prst="line">
            <a:avLst/>
          </a:prstGeom>
          <a:ln w="152400">
            <a:solidFill>
              <a:schemeClr val="accent2">
                <a:lumMod val="60000"/>
                <a:lumOff val="40000"/>
              </a:schemeClr>
            </a:solidFill>
            <a:prstDash val="sysDot"/>
            <a:headEnd type="oval" w="sm" len="sm"/>
            <a:tailEnd type="none" w="sm" len="sm"/>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C6C6786-1139-9E1D-4A3A-0892E91570EC}"/>
              </a:ext>
            </a:extLst>
          </p:cNvPr>
          <p:cNvCxnSpPr>
            <a:cxnSpLocks/>
          </p:cNvCxnSpPr>
          <p:nvPr/>
        </p:nvCxnSpPr>
        <p:spPr>
          <a:xfrm flipH="1" flipV="1">
            <a:off x="6098289" y="1550176"/>
            <a:ext cx="10411" cy="5307824"/>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46" name="Straight Connector 45">
            <a:extLst>
              <a:ext uri="{FF2B5EF4-FFF2-40B4-BE49-F238E27FC236}">
                <a16:creationId xmlns:a16="http://schemas.microsoft.com/office/drawing/2014/main" id="{05020847-8791-4D80-1FC2-CC17877B8563}"/>
              </a:ext>
            </a:extLst>
          </p:cNvPr>
          <p:cNvCxnSpPr>
            <a:cxnSpLocks/>
          </p:cNvCxnSpPr>
          <p:nvPr/>
        </p:nvCxnSpPr>
        <p:spPr>
          <a:xfrm flipH="1" flipV="1">
            <a:off x="10678754" y="1524862"/>
            <a:ext cx="10411" cy="5307824"/>
          </a:xfrm>
          <a:prstGeom prst="line">
            <a:avLst/>
          </a:prstGeom>
          <a:ln w="28575"/>
        </p:spPr>
        <p:style>
          <a:lnRef idx="1">
            <a:schemeClr val="accent2"/>
          </a:lnRef>
          <a:fillRef idx="0">
            <a:schemeClr val="accent2"/>
          </a:fillRef>
          <a:effectRef idx="0">
            <a:schemeClr val="accent2"/>
          </a:effectRef>
          <a:fontRef idx="minor">
            <a:schemeClr val="tx1"/>
          </a:fontRef>
        </p:style>
      </p:cxnSp>
      <p:grpSp>
        <p:nvGrpSpPr>
          <p:cNvPr id="495" name="Group 494">
            <a:extLst>
              <a:ext uri="{FF2B5EF4-FFF2-40B4-BE49-F238E27FC236}">
                <a16:creationId xmlns:a16="http://schemas.microsoft.com/office/drawing/2014/main" id="{1AFF5C2A-B553-C012-B769-EA519EBA9861}"/>
              </a:ext>
            </a:extLst>
          </p:cNvPr>
          <p:cNvGrpSpPr/>
          <p:nvPr/>
        </p:nvGrpSpPr>
        <p:grpSpPr>
          <a:xfrm>
            <a:off x="8886090" y="4992877"/>
            <a:ext cx="1773510" cy="369332"/>
            <a:chOff x="8886090" y="5236729"/>
            <a:chExt cx="1773510" cy="369332"/>
          </a:xfrm>
        </p:grpSpPr>
        <p:sp>
          <p:nvSpPr>
            <p:cNvPr id="49" name="TextBox 48">
              <a:extLst>
                <a:ext uri="{FF2B5EF4-FFF2-40B4-BE49-F238E27FC236}">
                  <a16:creationId xmlns:a16="http://schemas.microsoft.com/office/drawing/2014/main" id="{F6050B57-2DF3-C013-C853-03859A0FB76F}"/>
                </a:ext>
              </a:extLst>
            </p:cNvPr>
            <p:cNvSpPr txBox="1"/>
            <p:nvPr/>
          </p:nvSpPr>
          <p:spPr>
            <a:xfrm>
              <a:off x="9334695" y="5236729"/>
              <a:ext cx="876300" cy="369332"/>
            </a:xfrm>
            <a:prstGeom prst="rect">
              <a:avLst/>
            </a:prstGeom>
            <a:noFill/>
          </p:spPr>
          <p:txBody>
            <a:bodyPr wrap="square" rtlCol="0">
              <a:spAutoFit/>
            </a:bodyPr>
            <a:lstStyle/>
            <a:p>
              <a:pPr algn="ctr"/>
              <a:r>
                <a:rPr lang="en-US">
                  <a:solidFill>
                    <a:srgbClr val="FF0000"/>
                  </a:solidFill>
                </a:rPr>
                <a:t>4 years</a:t>
              </a:r>
            </a:p>
          </p:txBody>
        </p:sp>
        <p:cxnSp>
          <p:nvCxnSpPr>
            <p:cNvPr id="58" name="Straight Arrow Connector 57">
              <a:extLst>
                <a:ext uri="{FF2B5EF4-FFF2-40B4-BE49-F238E27FC236}">
                  <a16:creationId xmlns:a16="http://schemas.microsoft.com/office/drawing/2014/main" id="{6838378E-AD70-9881-BCEF-C3A689C02FC1}"/>
                </a:ext>
              </a:extLst>
            </p:cNvPr>
            <p:cNvCxnSpPr>
              <a:cxnSpLocks/>
            </p:cNvCxnSpPr>
            <p:nvPr/>
          </p:nvCxnSpPr>
          <p:spPr>
            <a:xfrm flipH="1">
              <a:off x="8886090" y="5421395"/>
              <a:ext cx="4572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56491EDD-3BB6-59DC-9899-38B5AE21EF54}"/>
                </a:ext>
              </a:extLst>
            </p:cNvPr>
            <p:cNvCxnSpPr>
              <a:cxnSpLocks/>
            </p:cNvCxnSpPr>
            <p:nvPr/>
          </p:nvCxnSpPr>
          <p:spPr>
            <a:xfrm>
              <a:off x="10202400" y="5418641"/>
              <a:ext cx="457200" cy="550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5" name="Group 64">
            <a:extLst>
              <a:ext uri="{FF2B5EF4-FFF2-40B4-BE49-F238E27FC236}">
                <a16:creationId xmlns:a16="http://schemas.microsoft.com/office/drawing/2014/main" id="{EDDFB75C-B974-35C8-65F8-3490C9F91799}"/>
              </a:ext>
            </a:extLst>
          </p:cNvPr>
          <p:cNvGrpSpPr/>
          <p:nvPr/>
        </p:nvGrpSpPr>
        <p:grpSpPr>
          <a:xfrm>
            <a:off x="6102904" y="2674694"/>
            <a:ext cx="2231124" cy="369332"/>
            <a:chOff x="6110855" y="2674694"/>
            <a:chExt cx="2231124" cy="369332"/>
          </a:xfrm>
        </p:grpSpPr>
        <p:sp>
          <p:nvSpPr>
            <p:cNvPr id="497" name="TextBox 496">
              <a:extLst>
                <a:ext uri="{FF2B5EF4-FFF2-40B4-BE49-F238E27FC236}">
                  <a16:creationId xmlns:a16="http://schemas.microsoft.com/office/drawing/2014/main" id="{023CB599-0856-A9B1-EC8F-FC6CEBBA8349}"/>
                </a:ext>
              </a:extLst>
            </p:cNvPr>
            <p:cNvSpPr txBox="1"/>
            <p:nvPr/>
          </p:nvSpPr>
          <p:spPr>
            <a:xfrm>
              <a:off x="6681355" y="2674694"/>
              <a:ext cx="1114406" cy="369332"/>
            </a:xfrm>
            <a:prstGeom prst="rect">
              <a:avLst/>
            </a:prstGeom>
            <a:noFill/>
          </p:spPr>
          <p:txBody>
            <a:bodyPr wrap="square" rtlCol="0">
              <a:spAutoFit/>
            </a:bodyPr>
            <a:lstStyle/>
            <a:p>
              <a:pPr algn="ctr"/>
              <a:r>
                <a:rPr lang="en-US">
                  <a:solidFill>
                    <a:srgbClr val="FF0000"/>
                  </a:solidFill>
                </a:rPr>
                <a:t>5 years</a:t>
              </a:r>
            </a:p>
          </p:txBody>
        </p:sp>
        <p:cxnSp>
          <p:nvCxnSpPr>
            <p:cNvPr id="500" name="Straight Arrow Connector 499">
              <a:extLst>
                <a:ext uri="{FF2B5EF4-FFF2-40B4-BE49-F238E27FC236}">
                  <a16:creationId xmlns:a16="http://schemas.microsoft.com/office/drawing/2014/main" id="{8A6821ED-A8C6-FB6F-9E2F-FD2809EAD898}"/>
                </a:ext>
              </a:extLst>
            </p:cNvPr>
            <p:cNvCxnSpPr>
              <a:cxnSpLocks/>
            </p:cNvCxnSpPr>
            <p:nvPr/>
          </p:nvCxnSpPr>
          <p:spPr>
            <a:xfrm flipH="1">
              <a:off x="6110855" y="2859360"/>
              <a:ext cx="640081"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01" name="Straight Arrow Connector 500">
              <a:extLst>
                <a:ext uri="{FF2B5EF4-FFF2-40B4-BE49-F238E27FC236}">
                  <a16:creationId xmlns:a16="http://schemas.microsoft.com/office/drawing/2014/main" id="{6E5C18D3-D1F9-4811-29CA-CFA1FCC18175}"/>
                </a:ext>
              </a:extLst>
            </p:cNvPr>
            <p:cNvCxnSpPr>
              <a:cxnSpLocks/>
            </p:cNvCxnSpPr>
            <p:nvPr/>
          </p:nvCxnSpPr>
          <p:spPr>
            <a:xfrm>
              <a:off x="7701898" y="2856872"/>
              <a:ext cx="640081" cy="550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31259FAC-66C1-3775-05C7-7F2CFEE0CFEB}"/>
              </a:ext>
            </a:extLst>
          </p:cNvPr>
          <p:cNvGrpSpPr/>
          <p:nvPr/>
        </p:nvGrpSpPr>
        <p:grpSpPr>
          <a:xfrm>
            <a:off x="6121988" y="6267497"/>
            <a:ext cx="4562199" cy="369332"/>
            <a:chOff x="6121988" y="6267497"/>
            <a:chExt cx="4562199" cy="369332"/>
          </a:xfrm>
        </p:grpSpPr>
        <p:sp>
          <p:nvSpPr>
            <p:cNvPr id="67" name="TextBox 66">
              <a:extLst>
                <a:ext uri="{FF2B5EF4-FFF2-40B4-BE49-F238E27FC236}">
                  <a16:creationId xmlns:a16="http://schemas.microsoft.com/office/drawing/2014/main" id="{D200946B-8DED-2414-0A80-120D2F2CCF6D}"/>
                </a:ext>
              </a:extLst>
            </p:cNvPr>
            <p:cNvSpPr txBox="1"/>
            <p:nvPr/>
          </p:nvSpPr>
          <p:spPr>
            <a:xfrm>
              <a:off x="7913796" y="6267497"/>
              <a:ext cx="991665" cy="369332"/>
            </a:xfrm>
            <a:prstGeom prst="rect">
              <a:avLst/>
            </a:prstGeom>
            <a:noFill/>
          </p:spPr>
          <p:txBody>
            <a:bodyPr wrap="square" rtlCol="0">
              <a:spAutoFit/>
            </a:bodyPr>
            <a:lstStyle/>
            <a:p>
              <a:pPr algn="ctr"/>
              <a:r>
                <a:rPr lang="en-US">
                  <a:solidFill>
                    <a:srgbClr val="FF0000"/>
                  </a:solidFill>
                </a:rPr>
                <a:t>10 years</a:t>
              </a:r>
            </a:p>
          </p:txBody>
        </p:sp>
        <p:cxnSp>
          <p:nvCxnSpPr>
            <p:cNvPr id="68" name="Straight Arrow Connector 67">
              <a:extLst>
                <a:ext uri="{FF2B5EF4-FFF2-40B4-BE49-F238E27FC236}">
                  <a16:creationId xmlns:a16="http://schemas.microsoft.com/office/drawing/2014/main" id="{ED2F9D09-DEDC-7A61-F18C-83F471B504C9}"/>
                </a:ext>
              </a:extLst>
            </p:cNvPr>
            <p:cNvCxnSpPr>
              <a:cxnSpLocks/>
            </p:cNvCxnSpPr>
            <p:nvPr/>
          </p:nvCxnSpPr>
          <p:spPr>
            <a:xfrm flipH="1">
              <a:off x="6121988" y="6454903"/>
              <a:ext cx="173736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1BA4B979-8A5E-B6F8-E736-209DED4208DC}"/>
                </a:ext>
              </a:extLst>
            </p:cNvPr>
            <p:cNvCxnSpPr>
              <a:cxnSpLocks/>
            </p:cNvCxnSpPr>
            <p:nvPr/>
          </p:nvCxnSpPr>
          <p:spPr>
            <a:xfrm>
              <a:off x="8946827" y="6454903"/>
              <a:ext cx="1737360" cy="550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72" name="TextBox 71">
            <a:extLst>
              <a:ext uri="{FF2B5EF4-FFF2-40B4-BE49-F238E27FC236}">
                <a16:creationId xmlns:a16="http://schemas.microsoft.com/office/drawing/2014/main" id="{42B52AE3-3988-4512-7B35-D72CF2A21875}"/>
              </a:ext>
            </a:extLst>
          </p:cNvPr>
          <p:cNvSpPr txBox="1"/>
          <p:nvPr/>
        </p:nvSpPr>
        <p:spPr>
          <a:xfrm rot="902561">
            <a:off x="10413414" y="410195"/>
            <a:ext cx="1500732" cy="707886"/>
          </a:xfrm>
          <a:prstGeom prst="rect">
            <a:avLst/>
          </a:prstGeom>
          <a:solidFill>
            <a:srgbClr val="FFFF00"/>
          </a:solidFill>
          <a:ln w="38100">
            <a:solidFill>
              <a:srgbClr val="C00000"/>
            </a:solidFill>
          </a:ln>
        </p:spPr>
        <p:txBody>
          <a:bodyPr wrap="none" rtlCol="0">
            <a:spAutoFit/>
          </a:bodyPr>
          <a:lstStyle/>
          <a:p>
            <a:r>
              <a:rPr lang="en-US" sz="4000">
                <a:solidFill>
                  <a:srgbClr val="C00000"/>
                </a:solidFill>
                <a:effectLst>
                  <a:outerShdw blurRad="38100" dist="38100" dir="2700000" algn="tl">
                    <a:srgbClr val="000000">
                      <a:alpha val="43137"/>
                    </a:srgbClr>
                  </a:outerShdw>
                </a:effectLst>
              </a:rPr>
              <a:t>Actual</a:t>
            </a:r>
          </a:p>
        </p:txBody>
      </p:sp>
      <p:grpSp>
        <p:nvGrpSpPr>
          <p:cNvPr id="73" name="Group 72">
            <a:extLst>
              <a:ext uri="{FF2B5EF4-FFF2-40B4-BE49-F238E27FC236}">
                <a16:creationId xmlns:a16="http://schemas.microsoft.com/office/drawing/2014/main" id="{4BAC0BE9-C79C-BC2C-13A6-4DBD2A0E5028}"/>
              </a:ext>
            </a:extLst>
          </p:cNvPr>
          <p:cNvGrpSpPr/>
          <p:nvPr/>
        </p:nvGrpSpPr>
        <p:grpSpPr>
          <a:xfrm>
            <a:off x="8209311" y="3906871"/>
            <a:ext cx="786815" cy="372256"/>
            <a:chOff x="9696250" y="4056220"/>
            <a:chExt cx="876300" cy="369332"/>
          </a:xfrm>
        </p:grpSpPr>
        <p:sp>
          <p:nvSpPr>
            <p:cNvPr id="74" name="TextBox 73">
              <a:extLst>
                <a:ext uri="{FF2B5EF4-FFF2-40B4-BE49-F238E27FC236}">
                  <a16:creationId xmlns:a16="http://schemas.microsoft.com/office/drawing/2014/main" id="{C1755173-8D8B-D598-7C54-E3A76997F736}"/>
                </a:ext>
              </a:extLst>
            </p:cNvPr>
            <p:cNvSpPr txBox="1"/>
            <p:nvPr/>
          </p:nvSpPr>
          <p:spPr>
            <a:xfrm>
              <a:off x="9696250" y="4056220"/>
              <a:ext cx="876300" cy="369332"/>
            </a:xfrm>
            <a:prstGeom prst="rect">
              <a:avLst/>
            </a:prstGeom>
            <a:noFill/>
          </p:spPr>
          <p:txBody>
            <a:bodyPr wrap="square" rtlCol="0">
              <a:spAutoFit/>
            </a:bodyPr>
            <a:lstStyle/>
            <a:p>
              <a:pPr algn="ctr"/>
              <a:r>
                <a:rPr lang="en-US">
                  <a:solidFill>
                    <a:srgbClr val="FF0000"/>
                  </a:solidFill>
                </a:rPr>
                <a:t>1 yr</a:t>
              </a:r>
            </a:p>
          </p:txBody>
        </p:sp>
        <p:cxnSp>
          <p:nvCxnSpPr>
            <p:cNvPr id="75" name="Straight Arrow Connector 74">
              <a:extLst>
                <a:ext uri="{FF2B5EF4-FFF2-40B4-BE49-F238E27FC236}">
                  <a16:creationId xmlns:a16="http://schemas.microsoft.com/office/drawing/2014/main" id="{D7E7759F-F90F-C28C-FC7A-A7DD5294BCD7}"/>
                </a:ext>
              </a:extLst>
            </p:cNvPr>
            <p:cNvCxnSpPr>
              <a:cxnSpLocks/>
            </p:cNvCxnSpPr>
            <p:nvPr/>
          </p:nvCxnSpPr>
          <p:spPr>
            <a:xfrm flipH="1">
              <a:off x="9905800" y="4107031"/>
              <a:ext cx="457200" cy="0"/>
            </a:xfrm>
            <a:prstGeom prst="straightConnector1">
              <a:avLst/>
            </a:prstGeom>
            <a:ln>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cxnSp>
        <p:nvCxnSpPr>
          <p:cNvPr id="30" name="Straight Arrow Connector 29">
            <a:extLst>
              <a:ext uri="{FF2B5EF4-FFF2-40B4-BE49-F238E27FC236}">
                <a16:creationId xmlns:a16="http://schemas.microsoft.com/office/drawing/2014/main" id="{00C5258C-A258-6785-E609-FB161725284B}"/>
              </a:ext>
            </a:extLst>
          </p:cNvPr>
          <p:cNvCxnSpPr>
            <a:cxnSpLocks/>
          </p:cNvCxnSpPr>
          <p:nvPr/>
        </p:nvCxnSpPr>
        <p:spPr>
          <a:xfrm flipV="1">
            <a:off x="7490083" y="1590543"/>
            <a:ext cx="0" cy="952267"/>
          </a:xfrm>
          <a:prstGeom prst="straightConnector1">
            <a:avLst/>
          </a:prstGeom>
          <a:ln w="38100">
            <a:solidFill>
              <a:schemeClr val="accent2">
                <a:lumMod val="75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31" name="Slide Number Placeholder 30">
            <a:extLst>
              <a:ext uri="{FF2B5EF4-FFF2-40B4-BE49-F238E27FC236}">
                <a16:creationId xmlns:a16="http://schemas.microsoft.com/office/drawing/2014/main" id="{8BBA3756-8156-44EE-0BA5-CB4F757BD4B4}"/>
              </a:ext>
            </a:extLst>
          </p:cNvPr>
          <p:cNvSpPr>
            <a:spLocks noGrp="1"/>
          </p:cNvSpPr>
          <p:nvPr>
            <p:ph type="sldNum" sz="quarter" idx="12"/>
          </p:nvPr>
        </p:nvSpPr>
        <p:spPr/>
        <p:txBody>
          <a:bodyPr/>
          <a:lstStyle/>
          <a:p>
            <a:fld id="{0BDE28F9-DF4C-4421-9B70-DBE64F175828}" type="slidenum">
              <a:rPr lang="en-US" smtClean="0"/>
              <a:t>16</a:t>
            </a:fld>
            <a:endParaRPr lang="en-US"/>
          </a:p>
        </p:txBody>
      </p:sp>
    </p:spTree>
    <p:extLst>
      <p:ext uri="{BB962C8B-B14F-4D97-AF65-F5344CB8AC3E}">
        <p14:creationId xmlns:p14="http://schemas.microsoft.com/office/powerpoint/2010/main" val="8231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p:cTn id="7" dur="1000" fill="hold"/>
                                        <p:tgtEl>
                                          <p:spTgt spid="72"/>
                                        </p:tgtEl>
                                        <p:attrNameLst>
                                          <p:attrName>ppt_w</p:attrName>
                                        </p:attrNameLst>
                                      </p:cBhvr>
                                      <p:tavLst>
                                        <p:tav tm="0">
                                          <p:val>
                                            <p:fltVal val="0"/>
                                          </p:val>
                                        </p:tav>
                                        <p:tav tm="100000">
                                          <p:val>
                                            <p:strVal val="#ppt_w"/>
                                          </p:val>
                                        </p:tav>
                                      </p:tavLst>
                                    </p:anim>
                                    <p:anim calcmode="lin" valueType="num">
                                      <p:cBhvr>
                                        <p:cTn id="8" dur="1000" fill="hold"/>
                                        <p:tgtEl>
                                          <p:spTgt spid="72"/>
                                        </p:tgtEl>
                                        <p:attrNameLst>
                                          <p:attrName>ppt_h</p:attrName>
                                        </p:attrNameLst>
                                      </p:cBhvr>
                                      <p:tavLst>
                                        <p:tav tm="0">
                                          <p:val>
                                            <p:fltVal val="0"/>
                                          </p:val>
                                        </p:tav>
                                        <p:tav tm="100000">
                                          <p:val>
                                            <p:strVal val="#ppt_h"/>
                                          </p:val>
                                        </p:tav>
                                      </p:tavLst>
                                    </p:anim>
                                    <p:anim calcmode="lin" valueType="num">
                                      <p:cBhvr>
                                        <p:cTn id="9" dur="1000" fill="hold"/>
                                        <p:tgtEl>
                                          <p:spTgt spid="72"/>
                                        </p:tgtEl>
                                        <p:attrNameLst>
                                          <p:attrName>style.rotation</p:attrName>
                                        </p:attrNameLst>
                                      </p:cBhvr>
                                      <p:tavLst>
                                        <p:tav tm="0">
                                          <p:val>
                                            <p:fltVal val="90"/>
                                          </p:val>
                                        </p:tav>
                                        <p:tav tm="100000">
                                          <p:val>
                                            <p:fltVal val="0"/>
                                          </p:val>
                                        </p:tav>
                                      </p:tavLst>
                                    </p:anim>
                                    <p:animEffect transition="in" filter="fade">
                                      <p:cBhvr>
                                        <p:cTn id="10" dur="1000"/>
                                        <p:tgtEl>
                                          <p:spTgt spid="7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500"/>
                                        <p:tgtEl>
                                          <p:spTgt spid="34"/>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499"/>
                                        </p:tgtEl>
                                        <p:attrNameLst>
                                          <p:attrName>style.visibility</p:attrName>
                                        </p:attrNameLst>
                                      </p:cBhvr>
                                      <p:to>
                                        <p:strVal val="visible"/>
                                      </p:to>
                                    </p:set>
                                    <p:animEffect transition="in" filter="wipe(left)">
                                      <p:cBhvr>
                                        <p:cTn id="20" dur="500"/>
                                        <p:tgtEl>
                                          <p:spTgt spid="499"/>
                                        </p:tgtEl>
                                      </p:cBhvr>
                                    </p:animEffect>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50"/>
                                        </p:tgtEl>
                                        <p:attrNameLst>
                                          <p:attrName>style.visibility</p:attrName>
                                        </p:attrNameLst>
                                      </p:cBhvr>
                                      <p:to>
                                        <p:strVal val="visible"/>
                                      </p:to>
                                    </p:set>
                                    <p:anim calcmode="lin" valueType="num">
                                      <p:cBhvr>
                                        <p:cTn id="25" dur="500" fill="hold"/>
                                        <p:tgtEl>
                                          <p:spTgt spid="50"/>
                                        </p:tgtEl>
                                        <p:attrNameLst>
                                          <p:attrName>ppt_w</p:attrName>
                                        </p:attrNameLst>
                                      </p:cBhvr>
                                      <p:tavLst>
                                        <p:tav tm="0">
                                          <p:val>
                                            <p:fltVal val="0"/>
                                          </p:val>
                                        </p:tav>
                                        <p:tav tm="100000">
                                          <p:val>
                                            <p:strVal val="#ppt_w"/>
                                          </p:val>
                                        </p:tav>
                                      </p:tavLst>
                                    </p:anim>
                                    <p:anim calcmode="lin" valueType="num">
                                      <p:cBhvr>
                                        <p:cTn id="26" dur="500" fill="hold"/>
                                        <p:tgtEl>
                                          <p:spTgt spid="50"/>
                                        </p:tgtEl>
                                        <p:attrNameLst>
                                          <p:attrName>ppt_h</p:attrName>
                                        </p:attrNameLst>
                                      </p:cBhvr>
                                      <p:tavLst>
                                        <p:tav tm="0">
                                          <p:val>
                                            <p:fltVal val="0"/>
                                          </p:val>
                                        </p:tav>
                                        <p:tav tm="100000">
                                          <p:val>
                                            <p:strVal val="#ppt_h"/>
                                          </p:val>
                                        </p:tav>
                                      </p:tavLst>
                                    </p:anim>
                                    <p:animEffect transition="in" filter="fade">
                                      <p:cBhvr>
                                        <p:cTn id="27" dur="500"/>
                                        <p:tgtEl>
                                          <p:spTgt spid="5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wipe(left)">
                                      <p:cBhvr>
                                        <p:cTn id="32" dur="500"/>
                                        <p:tgtEl>
                                          <p:spTgt spid="3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03"/>
                                        </p:tgtEl>
                                        <p:attrNameLst>
                                          <p:attrName>style.visibility</p:attrName>
                                        </p:attrNameLst>
                                      </p:cBhvr>
                                      <p:to>
                                        <p:strVal val="visible"/>
                                      </p:to>
                                    </p:set>
                                    <p:animEffect transition="in" filter="wipe(left)">
                                      <p:cBhvr>
                                        <p:cTn id="37" dur="500"/>
                                        <p:tgtEl>
                                          <p:spTgt spid="50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up)">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695"/>
                                        </p:tgtEl>
                                        <p:attrNameLst>
                                          <p:attrName>style.visibility</p:attrName>
                                        </p:attrNameLst>
                                      </p:cBhvr>
                                      <p:to>
                                        <p:strVal val="visible"/>
                                      </p:to>
                                    </p:set>
                                    <p:animEffect transition="in" filter="wipe(left)">
                                      <p:cBhvr>
                                        <p:cTn id="47" dur="500"/>
                                        <p:tgtEl>
                                          <p:spTgt spid="695"/>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1" fill="hold" nodeType="clickEffect">
                                  <p:stCondLst>
                                    <p:cond delay="0"/>
                                  </p:stCondLst>
                                  <p:childTnLst>
                                    <p:set>
                                      <p:cBhvr>
                                        <p:cTn id="51" dur="1" fill="hold">
                                          <p:stCondLst>
                                            <p:cond delay="0"/>
                                          </p:stCondLst>
                                        </p:cTn>
                                        <p:tgtEl>
                                          <p:spTgt spid="303"/>
                                        </p:tgtEl>
                                        <p:attrNameLst>
                                          <p:attrName>style.visibility</p:attrName>
                                        </p:attrNameLst>
                                      </p:cBhvr>
                                      <p:to>
                                        <p:strVal val="visible"/>
                                      </p:to>
                                    </p:set>
                                    <p:animEffect transition="in" filter="wipe(up)">
                                      <p:cBhvr>
                                        <p:cTn id="52" dur="500"/>
                                        <p:tgtEl>
                                          <p:spTgt spid="303"/>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05"/>
                                        </p:tgtEl>
                                        <p:attrNameLst>
                                          <p:attrName>style.visibility</p:attrName>
                                        </p:attrNameLst>
                                      </p:cBhvr>
                                      <p:to>
                                        <p:strVal val="visible"/>
                                      </p:to>
                                    </p:set>
                                    <p:animEffect transition="in" filter="wipe(left)">
                                      <p:cBhvr>
                                        <p:cTn id="57" dur="500"/>
                                        <p:tgtEl>
                                          <p:spTgt spid="305"/>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ntr" presetSubtype="16" fill="hold" grpId="0" nodeType="clickEffect">
                                  <p:stCondLst>
                                    <p:cond delay="0"/>
                                  </p:stCondLst>
                                  <p:childTnLst>
                                    <p:set>
                                      <p:cBhvr>
                                        <p:cTn id="61" dur="1" fill="hold">
                                          <p:stCondLst>
                                            <p:cond delay="0"/>
                                          </p:stCondLst>
                                        </p:cTn>
                                        <p:tgtEl>
                                          <p:spTgt spid="47"/>
                                        </p:tgtEl>
                                        <p:attrNameLst>
                                          <p:attrName>style.visibility</p:attrName>
                                        </p:attrNameLst>
                                      </p:cBhvr>
                                      <p:to>
                                        <p:strVal val="visible"/>
                                      </p:to>
                                    </p:set>
                                    <p:anim calcmode="lin" valueType="num">
                                      <p:cBhvr>
                                        <p:cTn id="62" dur="500" fill="hold"/>
                                        <p:tgtEl>
                                          <p:spTgt spid="47"/>
                                        </p:tgtEl>
                                        <p:attrNameLst>
                                          <p:attrName>ppt_w</p:attrName>
                                        </p:attrNameLst>
                                      </p:cBhvr>
                                      <p:tavLst>
                                        <p:tav tm="0">
                                          <p:val>
                                            <p:fltVal val="0"/>
                                          </p:val>
                                        </p:tav>
                                        <p:tav tm="100000">
                                          <p:val>
                                            <p:strVal val="#ppt_w"/>
                                          </p:val>
                                        </p:tav>
                                      </p:tavLst>
                                    </p:anim>
                                    <p:anim calcmode="lin" valueType="num">
                                      <p:cBhvr>
                                        <p:cTn id="63" dur="500" fill="hold"/>
                                        <p:tgtEl>
                                          <p:spTgt spid="47"/>
                                        </p:tgtEl>
                                        <p:attrNameLst>
                                          <p:attrName>ppt_h</p:attrName>
                                        </p:attrNameLst>
                                      </p:cBhvr>
                                      <p:tavLst>
                                        <p:tav tm="0">
                                          <p:val>
                                            <p:fltVal val="0"/>
                                          </p:val>
                                        </p:tav>
                                        <p:tav tm="100000">
                                          <p:val>
                                            <p:strVal val="#ppt_h"/>
                                          </p:val>
                                        </p:tav>
                                      </p:tavLst>
                                    </p:anim>
                                    <p:animEffect transition="in" filter="fade">
                                      <p:cBhvr>
                                        <p:cTn id="64" dur="500"/>
                                        <p:tgtEl>
                                          <p:spTgt spid="47"/>
                                        </p:tgtEl>
                                      </p:cBhvr>
                                    </p:animEffect>
                                  </p:childTnLst>
                                </p:cTn>
                              </p:par>
                            </p:childTnLst>
                          </p:cTn>
                        </p:par>
                      </p:childTnLst>
                    </p:cTn>
                  </p:par>
                  <p:par>
                    <p:cTn id="65" fill="hold">
                      <p:stCondLst>
                        <p:cond delay="indefinite"/>
                      </p:stCondLst>
                      <p:childTnLst>
                        <p:par>
                          <p:cTn id="66" fill="hold">
                            <p:stCondLst>
                              <p:cond delay="0"/>
                            </p:stCondLst>
                            <p:childTnLst>
                              <p:par>
                                <p:cTn id="67" presetID="53" presetClass="entr" presetSubtype="16" fill="hold" grpId="0" nodeType="clickEffect">
                                  <p:stCondLst>
                                    <p:cond delay="0"/>
                                  </p:stCondLst>
                                  <p:childTnLst>
                                    <p:set>
                                      <p:cBhvr>
                                        <p:cTn id="68" dur="1" fill="hold">
                                          <p:stCondLst>
                                            <p:cond delay="0"/>
                                          </p:stCondLst>
                                        </p:cTn>
                                        <p:tgtEl>
                                          <p:spTgt spid="51"/>
                                        </p:tgtEl>
                                        <p:attrNameLst>
                                          <p:attrName>style.visibility</p:attrName>
                                        </p:attrNameLst>
                                      </p:cBhvr>
                                      <p:to>
                                        <p:strVal val="visible"/>
                                      </p:to>
                                    </p:set>
                                    <p:anim calcmode="lin" valueType="num">
                                      <p:cBhvr>
                                        <p:cTn id="69" dur="500" fill="hold"/>
                                        <p:tgtEl>
                                          <p:spTgt spid="51"/>
                                        </p:tgtEl>
                                        <p:attrNameLst>
                                          <p:attrName>ppt_w</p:attrName>
                                        </p:attrNameLst>
                                      </p:cBhvr>
                                      <p:tavLst>
                                        <p:tav tm="0">
                                          <p:val>
                                            <p:fltVal val="0"/>
                                          </p:val>
                                        </p:tav>
                                        <p:tav tm="100000">
                                          <p:val>
                                            <p:strVal val="#ppt_w"/>
                                          </p:val>
                                        </p:tav>
                                      </p:tavLst>
                                    </p:anim>
                                    <p:anim calcmode="lin" valueType="num">
                                      <p:cBhvr>
                                        <p:cTn id="70" dur="500" fill="hold"/>
                                        <p:tgtEl>
                                          <p:spTgt spid="51"/>
                                        </p:tgtEl>
                                        <p:attrNameLst>
                                          <p:attrName>ppt_h</p:attrName>
                                        </p:attrNameLst>
                                      </p:cBhvr>
                                      <p:tavLst>
                                        <p:tav tm="0">
                                          <p:val>
                                            <p:fltVal val="0"/>
                                          </p:val>
                                        </p:tav>
                                        <p:tav tm="100000">
                                          <p:val>
                                            <p:strVal val="#ppt_h"/>
                                          </p:val>
                                        </p:tav>
                                      </p:tavLst>
                                    </p:anim>
                                    <p:animEffect transition="in" filter="fade">
                                      <p:cBhvr>
                                        <p:cTn id="71" dur="500"/>
                                        <p:tgtEl>
                                          <p:spTgt spid="51"/>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40"/>
                                        </p:tgtEl>
                                        <p:attrNameLst>
                                          <p:attrName>style.visibility</p:attrName>
                                        </p:attrNameLst>
                                      </p:cBhvr>
                                      <p:to>
                                        <p:strVal val="visible"/>
                                      </p:to>
                                    </p:set>
                                    <p:animEffect transition="in" filter="wipe(left)">
                                      <p:cBhvr>
                                        <p:cTn id="76" dur="500"/>
                                        <p:tgtEl>
                                          <p:spTgt spid="40"/>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nodeType="clickEffect">
                                  <p:stCondLst>
                                    <p:cond delay="0"/>
                                  </p:stCondLst>
                                  <p:childTnLst>
                                    <p:set>
                                      <p:cBhvr>
                                        <p:cTn id="80" dur="1" fill="hold">
                                          <p:stCondLst>
                                            <p:cond delay="0"/>
                                          </p:stCondLst>
                                        </p:cTn>
                                        <p:tgtEl>
                                          <p:spTgt spid="294"/>
                                        </p:tgtEl>
                                        <p:attrNameLst>
                                          <p:attrName>style.visibility</p:attrName>
                                        </p:attrNameLst>
                                      </p:cBhvr>
                                      <p:to>
                                        <p:strVal val="visible"/>
                                      </p:to>
                                    </p:set>
                                    <p:animEffect transition="in" filter="wipe(left)">
                                      <p:cBhvr>
                                        <p:cTn id="81" dur="500"/>
                                        <p:tgtEl>
                                          <p:spTgt spid="294"/>
                                        </p:tgtEl>
                                      </p:cBhvr>
                                    </p:animEffect>
                                  </p:childTnLst>
                                </p:cTn>
                              </p:par>
                            </p:childTnLst>
                          </p:cTn>
                        </p:par>
                      </p:childTnLst>
                    </p:cTn>
                  </p:par>
                  <p:par>
                    <p:cTn id="82" fill="hold">
                      <p:stCondLst>
                        <p:cond delay="indefinite"/>
                      </p:stCondLst>
                      <p:childTnLst>
                        <p:par>
                          <p:cTn id="83" fill="hold">
                            <p:stCondLst>
                              <p:cond delay="0"/>
                            </p:stCondLst>
                            <p:childTnLst>
                              <p:par>
                                <p:cTn id="84" presetID="22" presetClass="entr" presetSubtype="4" fill="hold" nodeType="clickEffect">
                                  <p:stCondLst>
                                    <p:cond delay="0"/>
                                  </p:stCondLst>
                                  <p:childTnLst>
                                    <p:set>
                                      <p:cBhvr>
                                        <p:cTn id="85" dur="1" fill="hold">
                                          <p:stCondLst>
                                            <p:cond delay="0"/>
                                          </p:stCondLst>
                                        </p:cTn>
                                        <p:tgtEl>
                                          <p:spTgt spid="310"/>
                                        </p:tgtEl>
                                        <p:attrNameLst>
                                          <p:attrName>style.visibility</p:attrName>
                                        </p:attrNameLst>
                                      </p:cBhvr>
                                      <p:to>
                                        <p:strVal val="visible"/>
                                      </p:to>
                                    </p:set>
                                    <p:animEffect transition="in" filter="wipe(down)">
                                      <p:cBhvr>
                                        <p:cTn id="86" dur="500"/>
                                        <p:tgtEl>
                                          <p:spTgt spid="310"/>
                                        </p:tgtEl>
                                      </p:cBhvr>
                                    </p:animEffect>
                                  </p:childTnLst>
                                </p:cTn>
                              </p:par>
                            </p:childTnLst>
                          </p:cTn>
                        </p:par>
                        <p:par>
                          <p:cTn id="87" fill="hold">
                            <p:stCondLst>
                              <p:cond delay="500"/>
                            </p:stCondLst>
                            <p:childTnLst>
                              <p:par>
                                <p:cTn id="88" presetID="22" presetClass="entr" presetSubtype="4" fill="hold" nodeType="afterEffect">
                                  <p:stCondLst>
                                    <p:cond delay="0"/>
                                  </p:stCondLst>
                                  <p:childTnLst>
                                    <p:set>
                                      <p:cBhvr>
                                        <p:cTn id="89" dur="1" fill="hold">
                                          <p:stCondLst>
                                            <p:cond delay="0"/>
                                          </p:stCondLst>
                                        </p:cTn>
                                        <p:tgtEl>
                                          <p:spTgt spid="311"/>
                                        </p:tgtEl>
                                        <p:attrNameLst>
                                          <p:attrName>style.visibility</p:attrName>
                                        </p:attrNameLst>
                                      </p:cBhvr>
                                      <p:to>
                                        <p:strVal val="visible"/>
                                      </p:to>
                                    </p:set>
                                    <p:animEffect transition="in" filter="wipe(down)">
                                      <p:cBhvr>
                                        <p:cTn id="90" dur="500"/>
                                        <p:tgtEl>
                                          <p:spTgt spid="311"/>
                                        </p:tgtEl>
                                      </p:cBhvr>
                                    </p:animEffect>
                                  </p:childTnLst>
                                </p:cTn>
                              </p:par>
                            </p:childTnLst>
                          </p:cTn>
                        </p:par>
                        <p:par>
                          <p:cTn id="91" fill="hold">
                            <p:stCondLst>
                              <p:cond delay="1000"/>
                            </p:stCondLst>
                            <p:childTnLst>
                              <p:par>
                                <p:cTn id="92" presetID="22" presetClass="entr" presetSubtype="4" fill="hold" nodeType="afterEffect">
                                  <p:stCondLst>
                                    <p:cond delay="0"/>
                                  </p:stCondLst>
                                  <p:childTnLst>
                                    <p:set>
                                      <p:cBhvr>
                                        <p:cTn id="93" dur="1" fill="hold">
                                          <p:stCondLst>
                                            <p:cond delay="0"/>
                                          </p:stCondLst>
                                        </p:cTn>
                                        <p:tgtEl>
                                          <p:spTgt spid="307"/>
                                        </p:tgtEl>
                                        <p:attrNameLst>
                                          <p:attrName>style.visibility</p:attrName>
                                        </p:attrNameLst>
                                      </p:cBhvr>
                                      <p:to>
                                        <p:strVal val="visible"/>
                                      </p:to>
                                    </p:set>
                                    <p:animEffect transition="in" filter="wipe(down)">
                                      <p:cBhvr>
                                        <p:cTn id="94" dur="500"/>
                                        <p:tgtEl>
                                          <p:spTgt spid="307"/>
                                        </p:tgtEl>
                                      </p:cBhvr>
                                    </p:animEffect>
                                  </p:childTnLst>
                                </p:cTn>
                              </p:par>
                            </p:childTnLst>
                          </p:cTn>
                        </p:par>
                        <p:par>
                          <p:cTn id="95" fill="hold">
                            <p:stCondLst>
                              <p:cond delay="1500"/>
                            </p:stCondLst>
                            <p:childTnLst>
                              <p:par>
                                <p:cTn id="96" presetID="22" presetClass="entr" presetSubtype="4" fill="hold" nodeType="afterEffect">
                                  <p:stCondLst>
                                    <p:cond delay="0"/>
                                  </p:stCondLst>
                                  <p:childTnLst>
                                    <p:set>
                                      <p:cBhvr>
                                        <p:cTn id="97" dur="1" fill="hold">
                                          <p:stCondLst>
                                            <p:cond delay="0"/>
                                          </p:stCondLst>
                                        </p:cTn>
                                        <p:tgtEl>
                                          <p:spTgt spid="315"/>
                                        </p:tgtEl>
                                        <p:attrNameLst>
                                          <p:attrName>style.visibility</p:attrName>
                                        </p:attrNameLst>
                                      </p:cBhvr>
                                      <p:to>
                                        <p:strVal val="visible"/>
                                      </p:to>
                                    </p:set>
                                    <p:animEffect transition="in" filter="wipe(down)">
                                      <p:cBhvr>
                                        <p:cTn id="98" dur="500"/>
                                        <p:tgtEl>
                                          <p:spTgt spid="315"/>
                                        </p:tgtEl>
                                      </p:cBhvr>
                                    </p:animEffect>
                                  </p:childTnLst>
                                </p:cTn>
                              </p:par>
                            </p:childTnLst>
                          </p:cTn>
                        </p:par>
                        <p:par>
                          <p:cTn id="99" fill="hold">
                            <p:stCondLst>
                              <p:cond delay="2000"/>
                            </p:stCondLst>
                            <p:childTnLst>
                              <p:par>
                                <p:cTn id="100" presetID="22" presetClass="entr" presetSubtype="4" fill="hold" nodeType="afterEffect">
                                  <p:stCondLst>
                                    <p:cond delay="0"/>
                                  </p:stCondLst>
                                  <p:childTnLst>
                                    <p:set>
                                      <p:cBhvr>
                                        <p:cTn id="101" dur="1" fill="hold">
                                          <p:stCondLst>
                                            <p:cond delay="0"/>
                                          </p:stCondLst>
                                        </p:cTn>
                                        <p:tgtEl>
                                          <p:spTgt spid="30"/>
                                        </p:tgtEl>
                                        <p:attrNameLst>
                                          <p:attrName>style.visibility</p:attrName>
                                        </p:attrNameLst>
                                      </p:cBhvr>
                                      <p:to>
                                        <p:strVal val="visible"/>
                                      </p:to>
                                    </p:set>
                                    <p:animEffect transition="in" filter="wipe(down)">
                                      <p:cBhvr>
                                        <p:cTn id="102" dur="500"/>
                                        <p:tgtEl>
                                          <p:spTgt spid="30"/>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1" fill="hold" nodeType="clickEffect">
                                  <p:stCondLst>
                                    <p:cond delay="0"/>
                                  </p:stCondLst>
                                  <p:childTnLst>
                                    <p:set>
                                      <p:cBhvr>
                                        <p:cTn id="106" dur="1" fill="hold">
                                          <p:stCondLst>
                                            <p:cond delay="0"/>
                                          </p:stCondLst>
                                        </p:cTn>
                                        <p:tgtEl>
                                          <p:spTgt spid="820"/>
                                        </p:tgtEl>
                                        <p:attrNameLst>
                                          <p:attrName>style.visibility</p:attrName>
                                        </p:attrNameLst>
                                      </p:cBhvr>
                                      <p:to>
                                        <p:strVal val="visible"/>
                                      </p:to>
                                    </p:set>
                                    <p:animEffect transition="in" filter="wipe(up)">
                                      <p:cBhvr>
                                        <p:cTn id="107" dur="500"/>
                                        <p:tgtEl>
                                          <p:spTgt spid="820"/>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8" fill="hold" nodeType="clickEffect">
                                  <p:stCondLst>
                                    <p:cond delay="0"/>
                                  </p:stCondLst>
                                  <p:childTnLst>
                                    <p:set>
                                      <p:cBhvr>
                                        <p:cTn id="111" dur="1" fill="hold">
                                          <p:stCondLst>
                                            <p:cond delay="0"/>
                                          </p:stCondLst>
                                        </p:cTn>
                                        <p:tgtEl>
                                          <p:spTgt spid="316"/>
                                        </p:tgtEl>
                                        <p:attrNameLst>
                                          <p:attrName>style.visibility</p:attrName>
                                        </p:attrNameLst>
                                      </p:cBhvr>
                                      <p:to>
                                        <p:strVal val="visible"/>
                                      </p:to>
                                    </p:set>
                                    <p:animEffect transition="in" filter="wipe(left)">
                                      <p:cBhvr>
                                        <p:cTn id="112" dur="500"/>
                                        <p:tgtEl>
                                          <p:spTgt spid="316"/>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4" fill="hold" nodeType="clickEffect">
                                  <p:stCondLst>
                                    <p:cond delay="0"/>
                                  </p:stCondLst>
                                  <p:childTnLst>
                                    <p:set>
                                      <p:cBhvr>
                                        <p:cTn id="116" dur="1" fill="hold">
                                          <p:stCondLst>
                                            <p:cond delay="0"/>
                                          </p:stCondLst>
                                        </p:cTn>
                                        <p:tgtEl>
                                          <p:spTgt spid="821"/>
                                        </p:tgtEl>
                                        <p:attrNameLst>
                                          <p:attrName>style.visibility</p:attrName>
                                        </p:attrNameLst>
                                      </p:cBhvr>
                                      <p:to>
                                        <p:strVal val="visible"/>
                                      </p:to>
                                    </p:set>
                                    <p:animEffect transition="in" filter="wipe(down)">
                                      <p:cBhvr>
                                        <p:cTn id="117" dur="500"/>
                                        <p:tgtEl>
                                          <p:spTgt spid="821"/>
                                        </p:tgtEl>
                                      </p:cBhvr>
                                    </p:animEffect>
                                  </p:childTnLst>
                                </p:cTn>
                              </p:par>
                            </p:childTnLst>
                          </p:cTn>
                        </p:par>
                        <p:par>
                          <p:cTn id="118" fill="hold">
                            <p:stCondLst>
                              <p:cond delay="500"/>
                            </p:stCondLst>
                            <p:childTnLst>
                              <p:par>
                                <p:cTn id="119" presetID="22" presetClass="entr" presetSubtype="1" fill="hold" nodeType="afterEffect">
                                  <p:stCondLst>
                                    <p:cond delay="0"/>
                                  </p:stCondLst>
                                  <p:childTnLst>
                                    <p:set>
                                      <p:cBhvr>
                                        <p:cTn id="120" dur="1" fill="hold">
                                          <p:stCondLst>
                                            <p:cond delay="0"/>
                                          </p:stCondLst>
                                        </p:cTn>
                                        <p:tgtEl>
                                          <p:spTgt spid="826"/>
                                        </p:tgtEl>
                                        <p:attrNameLst>
                                          <p:attrName>style.visibility</p:attrName>
                                        </p:attrNameLst>
                                      </p:cBhvr>
                                      <p:to>
                                        <p:strVal val="visible"/>
                                      </p:to>
                                    </p:set>
                                    <p:animEffect transition="in" filter="wipe(up)">
                                      <p:cBhvr>
                                        <p:cTn id="121" dur="500"/>
                                        <p:tgtEl>
                                          <p:spTgt spid="826"/>
                                        </p:tgtEl>
                                      </p:cBhvr>
                                    </p:animEffect>
                                  </p:childTnLst>
                                </p:cTn>
                              </p:par>
                            </p:childTnLst>
                          </p:cTn>
                        </p:par>
                        <p:par>
                          <p:cTn id="122" fill="hold">
                            <p:stCondLst>
                              <p:cond delay="1000"/>
                            </p:stCondLst>
                            <p:childTnLst>
                              <p:par>
                                <p:cTn id="123" presetID="22" presetClass="entr" presetSubtype="4" fill="hold" nodeType="afterEffect">
                                  <p:stCondLst>
                                    <p:cond delay="0"/>
                                  </p:stCondLst>
                                  <p:childTnLst>
                                    <p:set>
                                      <p:cBhvr>
                                        <p:cTn id="124" dur="1" fill="hold">
                                          <p:stCondLst>
                                            <p:cond delay="0"/>
                                          </p:stCondLst>
                                        </p:cTn>
                                        <p:tgtEl>
                                          <p:spTgt spid="827"/>
                                        </p:tgtEl>
                                        <p:attrNameLst>
                                          <p:attrName>style.visibility</p:attrName>
                                        </p:attrNameLst>
                                      </p:cBhvr>
                                      <p:to>
                                        <p:strVal val="visible"/>
                                      </p:to>
                                    </p:set>
                                    <p:animEffect transition="in" filter="wipe(down)">
                                      <p:cBhvr>
                                        <p:cTn id="125" dur="500"/>
                                        <p:tgtEl>
                                          <p:spTgt spid="827"/>
                                        </p:tgtEl>
                                      </p:cBhvr>
                                    </p:animEffect>
                                  </p:childTnLst>
                                </p:cTn>
                              </p:par>
                            </p:childTnLst>
                          </p:cTn>
                        </p:par>
                      </p:childTnLst>
                    </p:cTn>
                  </p:par>
                  <p:par>
                    <p:cTn id="126" fill="hold">
                      <p:stCondLst>
                        <p:cond delay="indefinite"/>
                      </p:stCondLst>
                      <p:childTnLst>
                        <p:par>
                          <p:cTn id="127" fill="hold">
                            <p:stCondLst>
                              <p:cond delay="0"/>
                            </p:stCondLst>
                            <p:childTnLst>
                              <p:par>
                                <p:cTn id="128" presetID="22" presetClass="entr" presetSubtype="1" fill="hold" nodeType="clickEffect">
                                  <p:stCondLst>
                                    <p:cond delay="0"/>
                                  </p:stCondLst>
                                  <p:childTnLst>
                                    <p:set>
                                      <p:cBhvr>
                                        <p:cTn id="129" dur="1" fill="hold">
                                          <p:stCondLst>
                                            <p:cond delay="0"/>
                                          </p:stCondLst>
                                        </p:cTn>
                                        <p:tgtEl>
                                          <p:spTgt spid="29"/>
                                        </p:tgtEl>
                                        <p:attrNameLst>
                                          <p:attrName>style.visibility</p:attrName>
                                        </p:attrNameLst>
                                      </p:cBhvr>
                                      <p:to>
                                        <p:strVal val="visible"/>
                                      </p:to>
                                    </p:set>
                                    <p:animEffect transition="in" filter="wipe(up)">
                                      <p:cBhvr>
                                        <p:cTn id="130" dur="500"/>
                                        <p:tgtEl>
                                          <p:spTgt spid="29"/>
                                        </p:tgtEl>
                                      </p:cBhvr>
                                    </p:animEffect>
                                  </p:childTnLst>
                                </p:cTn>
                              </p:par>
                            </p:childTnLst>
                          </p:cTn>
                        </p:par>
                      </p:childTnLst>
                    </p:cTn>
                  </p:par>
                  <p:par>
                    <p:cTn id="131" fill="hold">
                      <p:stCondLst>
                        <p:cond delay="indefinite"/>
                      </p:stCondLst>
                      <p:childTnLst>
                        <p:par>
                          <p:cTn id="132" fill="hold">
                            <p:stCondLst>
                              <p:cond delay="0"/>
                            </p:stCondLst>
                            <p:childTnLst>
                              <p:par>
                                <p:cTn id="133" presetID="22" presetClass="entr" presetSubtype="8" fill="hold" nodeType="clickEffect">
                                  <p:stCondLst>
                                    <p:cond delay="0"/>
                                  </p:stCondLst>
                                  <p:childTnLst>
                                    <p:set>
                                      <p:cBhvr>
                                        <p:cTn id="134" dur="1" fill="hold">
                                          <p:stCondLst>
                                            <p:cond delay="0"/>
                                          </p:stCondLst>
                                        </p:cTn>
                                        <p:tgtEl>
                                          <p:spTgt spid="697"/>
                                        </p:tgtEl>
                                        <p:attrNameLst>
                                          <p:attrName>style.visibility</p:attrName>
                                        </p:attrNameLst>
                                      </p:cBhvr>
                                      <p:to>
                                        <p:strVal val="visible"/>
                                      </p:to>
                                    </p:set>
                                    <p:animEffect transition="in" filter="wipe(left)">
                                      <p:cBhvr>
                                        <p:cTn id="135" dur="500"/>
                                        <p:tgtEl>
                                          <p:spTgt spid="697"/>
                                        </p:tgtEl>
                                      </p:cBhvr>
                                    </p:animEffect>
                                  </p:childTnLst>
                                </p:cTn>
                              </p:par>
                            </p:childTnLst>
                          </p:cTn>
                        </p:par>
                      </p:childTnLst>
                    </p:cTn>
                  </p:par>
                  <p:par>
                    <p:cTn id="136" fill="hold">
                      <p:stCondLst>
                        <p:cond delay="indefinite"/>
                      </p:stCondLst>
                      <p:childTnLst>
                        <p:par>
                          <p:cTn id="137" fill="hold">
                            <p:stCondLst>
                              <p:cond delay="0"/>
                            </p:stCondLst>
                            <p:childTnLst>
                              <p:par>
                                <p:cTn id="138" presetID="22" presetClass="entr" presetSubtype="1" fill="hold" nodeType="clickEffect">
                                  <p:stCondLst>
                                    <p:cond delay="0"/>
                                  </p:stCondLst>
                                  <p:childTnLst>
                                    <p:set>
                                      <p:cBhvr>
                                        <p:cTn id="139" dur="1" fill="hold">
                                          <p:stCondLst>
                                            <p:cond delay="0"/>
                                          </p:stCondLst>
                                        </p:cTn>
                                        <p:tgtEl>
                                          <p:spTgt spid="48"/>
                                        </p:tgtEl>
                                        <p:attrNameLst>
                                          <p:attrName>style.visibility</p:attrName>
                                        </p:attrNameLst>
                                      </p:cBhvr>
                                      <p:to>
                                        <p:strVal val="visible"/>
                                      </p:to>
                                    </p:set>
                                    <p:animEffect transition="in" filter="wipe(up)">
                                      <p:cBhvr>
                                        <p:cTn id="140" dur="500"/>
                                        <p:tgtEl>
                                          <p:spTgt spid="48"/>
                                        </p:tgtEl>
                                      </p:cBhvr>
                                    </p:animEffect>
                                  </p:childTnLst>
                                </p:cTn>
                              </p:par>
                            </p:childTnLst>
                          </p:cTn>
                        </p:par>
                      </p:childTnLst>
                    </p:cTn>
                  </p:par>
                  <p:par>
                    <p:cTn id="141" fill="hold">
                      <p:stCondLst>
                        <p:cond delay="indefinite"/>
                      </p:stCondLst>
                      <p:childTnLst>
                        <p:par>
                          <p:cTn id="142" fill="hold">
                            <p:stCondLst>
                              <p:cond delay="0"/>
                            </p:stCondLst>
                            <p:childTnLst>
                              <p:par>
                                <p:cTn id="143" presetID="22" presetClass="entr" presetSubtype="8" fill="hold" nodeType="clickEffect">
                                  <p:stCondLst>
                                    <p:cond delay="0"/>
                                  </p:stCondLst>
                                  <p:childTnLst>
                                    <p:set>
                                      <p:cBhvr>
                                        <p:cTn id="144" dur="1" fill="hold">
                                          <p:stCondLst>
                                            <p:cond delay="0"/>
                                          </p:stCondLst>
                                        </p:cTn>
                                        <p:tgtEl>
                                          <p:spTgt spid="703"/>
                                        </p:tgtEl>
                                        <p:attrNameLst>
                                          <p:attrName>style.visibility</p:attrName>
                                        </p:attrNameLst>
                                      </p:cBhvr>
                                      <p:to>
                                        <p:strVal val="visible"/>
                                      </p:to>
                                    </p:set>
                                    <p:animEffect transition="in" filter="wipe(left)">
                                      <p:cBhvr>
                                        <p:cTn id="145" dur="500"/>
                                        <p:tgtEl>
                                          <p:spTgt spid="703"/>
                                        </p:tgtEl>
                                      </p:cBhvr>
                                    </p:animEffect>
                                  </p:childTnLst>
                                </p:cTn>
                              </p:par>
                            </p:childTnLst>
                          </p:cTn>
                        </p:par>
                      </p:childTnLst>
                    </p:cTn>
                  </p:par>
                  <p:par>
                    <p:cTn id="146" fill="hold">
                      <p:stCondLst>
                        <p:cond delay="indefinite"/>
                      </p:stCondLst>
                      <p:childTnLst>
                        <p:par>
                          <p:cTn id="147" fill="hold">
                            <p:stCondLst>
                              <p:cond delay="0"/>
                            </p:stCondLst>
                            <p:childTnLst>
                              <p:par>
                                <p:cTn id="148" presetID="22" presetClass="entr" presetSubtype="1" fill="hold" nodeType="clickEffect">
                                  <p:stCondLst>
                                    <p:cond delay="0"/>
                                  </p:stCondLst>
                                  <p:childTnLst>
                                    <p:set>
                                      <p:cBhvr>
                                        <p:cTn id="149" dur="1" fill="hold">
                                          <p:stCondLst>
                                            <p:cond delay="0"/>
                                          </p:stCondLst>
                                        </p:cTn>
                                        <p:tgtEl>
                                          <p:spTgt spid="45"/>
                                        </p:tgtEl>
                                        <p:attrNameLst>
                                          <p:attrName>style.visibility</p:attrName>
                                        </p:attrNameLst>
                                      </p:cBhvr>
                                      <p:to>
                                        <p:strVal val="visible"/>
                                      </p:to>
                                    </p:set>
                                    <p:animEffect transition="in" filter="wipe(up)">
                                      <p:cBhvr>
                                        <p:cTn id="150" dur="500"/>
                                        <p:tgtEl>
                                          <p:spTgt spid="45"/>
                                        </p:tgtEl>
                                      </p:cBhvr>
                                    </p:animEffect>
                                  </p:childTnLst>
                                </p:cTn>
                              </p:par>
                            </p:childTnLst>
                          </p:cTn>
                        </p:par>
                      </p:childTnLst>
                    </p:cTn>
                  </p:par>
                  <p:par>
                    <p:cTn id="151" fill="hold">
                      <p:stCondLst>
                        <p:cond delay="indefinite"/>
                      </p:stCondLst>
                      <p:childTnLst>
                        <p:par>
                          <p:cTn id="152" fill="hold">
                            <p:stCondLst>
                              <p:cond delay="0"/>
                            </p:stCondLst>
                            <p:childTnLst>
                              <p:par>
                                <p:cTn id="153" presetID="22" presetClass="entr" presetSubtype="8" fill="hold" nodeType="clickEffect">
                                  <p:stCondLst>
                                    <p:cond delay="0"/>
                                  </p:stCondLst>
                                  <p:childTnLst>
                                    <p:set>
                                      <p:cBhvr>
                                        <p:cTn id="154" dur="1" fill="hold">
                                          <p:stCondLst>
                                            <p:cond delay="0"/>
                                          </p:stCondLst>
                                        </p:cTn>
                                        <p:tgtEl>
                                          <p:spTgt spid="291"/>
                                        </p:tgtEl>
                                        <p:attrNameLst>
                                          <p:attrName>style.visibility</p:attrName>
                                        </p:attrNameLst>
                                      </p:cBhvr>
                                      <p:to>
                                        <p:strVal val="visible"/>
                                      </p:to>
                                    </p:set>
                                    <p:animEffect transition="in" filter="wipe(left)">
                                      <p:cBhvr>
                                        <p:cTn id="155" dur="500"/>
                                        <p:tgtEl>
                                          <p:spTgt spid="291"/>
                                        </p:tgtEl>
                                      </p:cBhvr>
                                    </p:animEffect>
                                  </p:childTnLst>
                                </p:cTn>
                              </p:par>
                            </p:childTnLst>
                          </p:cTn>
                        </p:par>
                      </p:childTnLst>
                    </p:cTn>
                  </p:par>
                  <p:par>
                    <p:cTn id="156" fill="hold">
                      <p:stCondLst>
                        <p:cond delay="indefinite"/>
                      </p:stCondLst>
                      <p:childTnLst>
                        <p:par>
                          <p:cTn id="157" fill="hold">
                            <p:stCondLst>
                              <p:cond delay="0"/>
                            </p:stCondLst>
                            <p:childTnLst>
                              <p:par>
                                <p:cTn id="158" presetID="16" presetClass="entr" presetSubtype="42" fill="hold" nodeType="clickEffect">
                                  <p:stCondLst>
                                    <p:cond delay="0"/>
                                  </p:stCondLst>
                                  <p:childTnLst>
                                    <p:set>
                                      <p:cBhvr>
                                        <p:cTn id="159" dur="1" fill="hold">
                                          <p:stCondLst>
                                            <p:cond delay="0"/>
                                          </p:stCondLst>
                                        </p:cTn>
                                        <p:tgtEl>
                                          <p:spTgt spid="13"/>
                                        </p:tgtEl>
                                        <p:attrNameLst>
                                          <p:attrName>style.visibility</p:attrName>
                                        </p:attrNameLst>
                                      </p:cBhvr>
                                      <p:to>
                                        <p:strVal val="visible"/>
                                      </p:to>
                                    </p:set>
                                    <p:animEffect transition="in" filter="barn(outHorizontal)">
                                      <p:cBhvr>
                                        <p:cTn id="160" dur="500"/>
                                        <p:tgtEl>
                                          <p:spTgt spid="13"/>
                                        </p:tgtEl>
                                      </p:cBhvr>
                                    </p:animEffect>
                                  </p:childTnLst>
                                </p:cTn>
                              </p:par>
                            </p:childTnLst>
                          </p:cTn>
                        </p:par>
                      </p:childTnLst>
                    </p:cTn>
                  </p:par>
                  <p:par>
                    <p:cTn id="161" fill="hold">
                      <p:stCondLst>
                        <p:cond delay="indefinite"/>
                      </p:stCondLst>
                      <p:childTnLst>
                        <p:par>
                          <p:cTn id="162" fill="hold">
                            <p:stCondLst>
                              <p:cond delay="0"/>
                            </p:stCondLst>
                            <p:childTnLst>
                              <p:par>
                                <p:cTn id="163" presetID="16" presetClass="entr" presetSubtype="42" fill="hold" nodeType="clickEffect">
                                  <p:stCondLst>
                                    <p:cond delay="0"/>
                                  </p:stCondLst>
                                  <p:childTnLst>
                                    <p:set>
                                      <p:cBhvr>
                                        <p:cTn id="164" dur="1" fill="hold">
                                          <p:stCondLst>
                                            <p:cond delay="0"/>
                                          </p:stCondLst>
                                        </p:cTn>
                                        <p:tgtEl>
                                          <p:spTgt spid="46"/>
                                        </p:tgtEl>
                                        <p:attrNameLst>
                                          <p:attrName>style.visibility</p:attrName>
                                        </p:attrNameLst>
                                      </p:cBhvr>
                                      <p:to>
                                        <p:strVal val="visible"/>
                                      </p:to>
                                    </p:set>
                                    <p:animEffect transition="in" filter="barn(outHorizontal)">
                                      <p:cBhvr>
                                        <p:cTn id="165" dur="500"/>
                                        <p:tgtEl>
                                          <p:spTgt spid="46"/>
                                        </p:tgtEl>
                                      </p:cBhvr>
                                    </p:animEffect>
                                  </p:childTnLst>
                                </p:cTn>
                              </p:par>
                            </p:childTnLst>
                          </p:cTn>
                        </p:par>
                      </p:childTnLst>
                    </p:cTn>
                  </p:par>
                  <p:par>
                    <p:cTn id="166" fill="hold">
                      <p:stCondLst>
                        <p:cond delay="indefinite"/>
                      </p:stCondLst>
                      <p:childTnLst>
                        <p:par>
                          <p:cTn id="167" fill="hold">
                            <p:stCondLst>
                              <p:cond delay="0"/>
                            </p:stCondLst>
                            <p:childTnLst>
                              <p:par>
                                <p:cTn id="168" presetID="16" presetClass="entr" presetSubtype="37" fill="hold" nodeType="clickEffect">
                                  <p:stCondLst>
                                    <p:cond delay="0"/>
                                  </p:stCondLst>
                                  <p:childTnLst>
                                    <p:set>
                                      <p:cBhvr>
                                        <p:cTn id="169" dur="1" fill="hold">
                                          <p:stCondLst>
                                            <p:cond delay="0"/>
                                          </p:stCondLst>
                                        </p:cTn>
                                        <p:tgtEl>
                                          <p:spTgt spid="65"/>
                                        </p:tgtEl>
                                        <p:attrNameLst>
                                          <p:attrName>style.visibility</p:attrName>
                                        </p:attrNameLst>
                                      </p:cBhvr>
                                      <p:to>
                                        <p:strVal val="visible"/>
                                      </p:to>
                                    </p:set>
                                    <p:animEffect transition="in" filter="barn(outVertical)">
                                      <p:cBhvr>
                                        <p:cTn id="170" dur="500"/>
                                        <p:tgtEl>
                                          <p:spTgt spid="65"/>
                                        </p:tgtEl>
                                      </p:cBhvr>
                                    </p:animEffect>
                                  </p:childTnLst>
                                </p:cTn>
                              </p:par>
                            </p:childTnLst>
                          </p:cTn>
                        </p:par>
                      </p:childTnLst>
                    </p:cTn>
                  </p:par>
                  <p:par>
                    <p:cTn id="171" fill="hold">
                      <p:stCondLst>
                        <p:cond delay="indefinite"/>
                      </p:stCondLst>
                      <p:childTnLst>
                        <p:par>
                          <p:cTn id="172" fill="hold">
                            <p:stCondLst>
                              <p:cond delay="0"/>
                            </p:stCondLst>
                            <p:childTnLst>
                              <p:par>
                                <p:cTn id="173" presetID="16" presetClass="entr" presetSubtype="37" fill="hold" nodeType="clickEffect">
                                  <p:stCondLst>
                                    <p:cond delay="0"/>
                                  </p:stCondLst>
                                  <p:childTnLst>
                                    <p:set>
                                      <p:cBhvr>
                                        <p:cTn id="174" dur="1" fill="hold">
                                          <p:stCondLst>
                                            <p:cond delay="0"/>
                                          </p:stCondLst>
                                        </p:cTn>
                                        <p:tgtEl>
                                          <p:spTgt spid="73"/>
                                        </p:tgtEl>
                                        <p:attrNameLst>
                                          <p:attrName>style.visibility</p:attrName>
                                        </p:attrNameLst>
                                      </p:cBhvr>
                                      <p:to>
                                        <p:strVal val="visible"/>
                                      </p:to>
                                    </p:set>
                                    <p:animEffect transition="in" filter="barn(outVertical)">
                                      <p:cBhvr>
                                        <p:cTn id="175" dur="500"/>
                                        <p:tgtEl>
                                          <p:spTgt spid="73"/>
                                        </p:tgtEl>
                                      </p:cBhvr>
                                    </p:animEffect>
                                  </p:childTnLst>
                                </p:cTn>
                              </p:par>
                            </p:childTnLst>
                          </p:cTn>
                        </p:par>
                      </p:childTnLst>
                    </p:cTn>
                  </p:par>
                  <p:par>
                    <p:cTn id="176" fill="hold">
                      <p:stCondLst>
                        <p:cond delay="indefinite"/>
                      </p:stCondLst>
                      <p:childTnLst>
                        <p:par>
                          <p:cTn id="177" fill="hold">
                            <p:stCondLst>
                              <p:cond delay="0"/>
                            </p:stCondLst>
                            <p:childTnLst>
                              <p:par>
                                <p:cTn id="178" presetID="16" presetClass="entr" presetSubtype="37" fill="hold" nodeType="clickEffect">
                                  <p:stCondLst>
                                    <p:cond delay="0"/>
                                  </p:stCondLst>
                                  <p:childTnLst>
                                    <p:set>
                                      <p:cBhvr>
                                        <p:cTn id="179" dur="1" fill="hold">
                                          <p:stCondLst>
                                            <p:cond delay="0"/>
                                          </p:stCondLst>
                                        </p:cTn>
                                        <p:tgtEl>
                                          <p:spTgt spid="495"/>
                                        </p:tgtEl>
                                        <p:attrNameLst>
                                          <p:attrName>style.visibility</p:attrName>
                                        </p:attrNameLst>
                                      </p:cBhvr>
                                      <p:to>
                                        <p:strVal val="visible"/>
                                      </p:to>
                                    </p:set>
                                    <p:animEffect transition="in" filter="barn(outVertical)">
                                      <p:cBhvr>
                                        <p:cTn id="180" dur="500"/>
                                        <p:tgtEl>
                                          <p:spTgt spid="495"/>
                                        </p:tgtEl>
                                      </p:cBhvr>
                                    </p:animEffect>
                                  </p:childTnLst>
                                </p:cTn>
                              </p:par>
                            </p:childTnLst>
                          </p:cTn>
                        </p:par>
                      </p:childTnLst>
                    </p:cTn>
                  </p:par>
                  <p:par>
                    <p:cTn id="181" fill="hold">
                      <p:stCondLst>
                        <p:cond delay="indefinite"/>
                      </p:stCondLst>
                      <p:childTnLst>
                        <p:par>
                          <p:cTn id="182" fill="hold">
                            <p:stCondLst>
                              <p:cond delay="0"/>
                            </p:stCondLst>
                            <p:childTnLst>
                              <p:par>
                                <p:cTn id="183" presetID="16" presetClass="entr" presetSubtype="37" fill="hold" nodeType="clickEffect">
                                  <p:stCondLst>
                                    <p:cond delay="0"/>
                                  </p:stCondLst>
                                  <p:childTnLst>
                                    <p:set>
                                      <p:cBhvr>
                                        <p:cTn id="184" dur="1" fill="hold">
                                          <p:stCondLst>
                                            <p:cond delay="0"/>
                                          </p:stCondLst>
                                        </p:cTn>
                                        <p:tgtEl>
                                          <p:spTgt spid="11"/>
                                        </p:tgtEl>
                                        <p:attrNameLst>
                                          <p:attrName>style.visibility</p:attrName>
                                        </p:attrNameLst>
                                      </p:cBhvr>
                                      <p:to>
                                        <p:strVal val="visible"/>
                                      </p:to>
                                    </p:set>
                                    <p:animEffect transition="in" filter="barn(outVertical)">
                                      <p:cBhvr>
                                        <p:cTn id="185" dur="500"/>
                                        <p:tgtEl>
                                          <p:spTgt spid="11"/>
                                        </p:tgtEl>
                                      </p:cBhvr>
                                    </p:animEffect>
                                  </p:childTnLst>
                                </p:cTn>
                              </p:par>
                            </p:childTnLst>
                          </p:cTn>
                        </p:par>
                      </p:childTnLst>
                    </p:cTn>
                  </p:par>
                  <p:par>
                    <p:cTn id="186" fill="hold">
                      <p:stCondLst>
                        <p:cond delay="indefinite"/>
                      </p:stCondLst>
                      <p:childTnLst>
                        <p:par>
                          <p:cTn id="187" fill="hold">
                            <p:stCondLst>
                              <p:cond delay="0"/>
                            </p:stCondLst>
                            <p:childTnLst>
                              <p:par>
                                <p:cTn id="188" presetID="22" presetClass="entr" presetSubtype="8" fill="hold" nodeType="clickEffect">
                                  <p:stCondLst>
                                    <p:cond delay="0"/>
                                  </p:stCondLst>
                                  <p:childTnLst>
                                    <p:set>
                                      <p:cBhvr>
                                        <p:cTn id="189" dur="1" fill="hold">
                                          <p:stCondLst>
                                            <p:cond delay="0"/>
                                          </p:stCondLst>
                                        </p:cTn>
                                        <p:tgtEl>
                                          <p:spTgt spid="830"/>
                                        </p:tgtEl>
                                        <p:attrNameLst>
                                          <p:attrName>style.visibility</p:attrName>
                                        </p:attrNameLst>
                                      </p:cBhvr>
                                      <p:to>
                                        <p:strVal val="visible"/>
                                      </p:to>
                                    </p:set>
                                    <p:animEffect transition="in" filter="wipe(left)">
                                      <p:cBhvr>
                                        <p:cTn id="190" dur="500"/>
                                        <p:tgtEl>
                                          <p:spTgt spid="830"/>
                                        </p:tgtEl>
                                      </p:cBhvr>
                                    </p:animEffect>
                                  </p:childTnLst>
                                </p:cTn>
                              </p:par>
                              <p:par>
                                <p:cTn id="191" presetID="22" presetClass="entr" presetSubtype="8" fill="hold" nodeType="withEffect">
                                  <p:stCondLst>
                                    <p:cond delay="0"/>
                                  </p:stCondLst>
                                  <p:childTnLst>
                                    <p:set>
                                      <p:cBhvr>
                                        <p:cTn id="192" dur="1" fill="hold">
                                          <p:stCondLst>
                                            <p:cond delay="0"/>
                                          </p:stCondLst>
                                        </p:cTn>
                                        <p:tgtEl>
                                          <p:spTgt spid="297"/>
                                        </p:tgtEl>
                                        <p:attrNameLst>
                                          <p:attrName>style.visibility</p:attrName>
                                        </p:attrNameLst>
                                      </p:cBhvr>
                                      <p:to>
                                        <p:strVal val="visible"/>
                                      </p:to>
                                    </p:set>
                                    <p:animEffect transition="in" filter="wipe(left)">
                                      <p:cBhvr>
                                        <p:cTn id="193" dur="500"/>
                                        <p:tgtEl>
                                          <p:spTgt spid="297"/>
                                        </p:tgtEl>
                                      </p:cBhvr>
                                    </p:animEffect>
                                  </p:childTnLst>
                                </p:cTn>
                              </p:par>
                              <p:par>
                                <p:cTn id="194" presetID="14" presetClass="entr" presetSubtype="10" fill="hold" nodeType="withEffect">
                                  <p:stCondLst>
                                    <p:cond delay="0"/>
                                  </p:stCondLst>
                                  <p:childTnLst>
                                    <p:set>
                                      <p:cBhvr>
                                        <p:cTn id="195" dur="1" fill="hold">
                                          <p:stCondLst>
                                            <p:cond delay="0"/>
                                          </p:stCondLst>
                                        </p:cTn>
                                        <p:tgtEl>
                                          <p:spTgt spid="853"/>
                                        </p:tgtEl>
                                        <p:attrNameLst>
                                          <p:attrName>style.visibility</p:attrName>
                                        </p:attrNameLst>
                                      </p:cBhvr>
                                      <p:to>
                                        <p:strVal val="visible"/>
                                      </p:to>
                                    </p:set>
                                    <p:animEffect transition="in" filter="randombar(horizontal)">
                                      <p:cBhvr>
                                        <p:cTn id="196" dur="500"/>
                                        <p:tgtEl>
                                          <p:spTgt spid="853"/>
                                        </p:tgtEl>
                                      </p:cBhvr>
                                    </p:animEffect>
                                  </p:childTnLst>
                                </p:cTn>
                              </p:par>
                            </p:childTnLst>
                          </p:cTn>
                        </p:par>
                      </p:childTnLst>
                    </p:cTn>
                  </p:par>
                  <p:par>
                    <p:cTn id="197" fill="hold">
                      <p:stCondLst>
                        <p:cond delay="indefinite"/>
                      </p:stCondLst>
                      <p:childTnLst>
                        <p:par>
                          <p:cTn id="198" fill="hold">
                            <p:stCondLst>
                              <p:cond delay="0"/>
                            </p:stCondLst>
                            <p:childTnLst>
                              <p:par>
                                <p:cTn id="199" presetID="22" presetClass="entr" presetSubtype="8" fill="hold" nodeType="clickEffect">
                                  <p:stCondLst>
                                    <p:cond delay="0"/>
                                  </p:stCondLst>
                                  <p:childTnLst>
                                    <p:set>
                                      <p:cBhvr>
                                        <p:cTn id="200" dur="1" fill="hold">
                                          <p:stCondLst>
                                            <p:cond delay="0"/>
                                          </p:stCondLst>
                                        </p:cTn>
                                        <p:tgtEl>
                                          <p:spTgt spid="831"/>
                                        </p:tgtEl>
                                        <p:attrNameLst>
                                          <p:attrName>style.visibility</p:attrName>
                                        </p:attrNameLst>
                                      </p:cBhvr>
                                      <p:to>
                                        <p:strVal val="visible"/>
                                      </p:to>
                                    </p:set>
                                    <p:animEffect transition="in" filter="wipe(left)">
                                      <p:cBhvr>
                                        <p:cTn id="201" dur="500"/>
                                        <p:tgtEl>
                                          <p:spTgt spid="831"/>
                                        </p:tgtEl>
                                      </p:cBhvr>
                                    </p:animEffect>
                                  </p:childTnLst>
                                </p:cTn>
                              </p:par>
                              <p:par>
                                <p:cTn id="202" presetID="22" presetClass="entr" presetSubtype="8" fill="hold" nodeType="withEffect">
                                  <p:stCondLst>
                                    <p:cond delay="0"/>
                                  </p:stCondLst>
                                  <p:childTnLst>
                                    <p:set>
                                      <p:cBhvr>
                                        <p:cTn id="203" dur="1" fill="hold">
                                          <p:stCondLst>
                                            <p:cond delay="0"/>
                                          </p:stCondLst>
                                        </p:cTn>
                                        <p:tgtEl>
                                          <p:spTgt spid="299"/>
                                        </p:tgtEl>
                                        <p:attrNameLst>
                                          <p:attrName>style.visibility</p:attrName>
                                        </p:attrNameLst>
                                      </p:cBhvr>
                                      <p:to>
                                        <p:strVal val="visible"/>
                                      </p:to>
                                    </p:set>
                                    <p:animEffect transition="in" filter="wipe(left)">
                                      <p:cBhvr>
                                        <p:cTn id="204" dur="500"/>
                                        <p:tgtEl>
                                          <p:spTgt spid="299"/>
                                        </p:tgtEl>
                                      </p:cBhvr>
                                    </p:animEffect>
                                  </p:childTnLst>
                                </p:cTn>
                              </p:par>
                              <p:par>
                                <p:cTn id="205" presetID="14" presetClass="entr" presetSubtype="10" fill="hold" nodeType="withEffect">
                                  <p:stCondLst>
                                    <p:cond delay="0"/>
                                  </p:stCondLst>
                                  <p:childTnLst>
                                    <p:set>
                                      <p:cBhvr>
                                        <p:cTn id="206" dur="1" fill="hold">
                                          <p:stCondLst>
                                            <p:cond delay="0"/>
                                          </p:stCondLst>
                                        </p:cTn>
                                        <p:tgtEl>
                                          <p:spTgt spid="854"/>
                                        </p:tgtEl>
                                        <p:attrNameLst>
                                          <p:attrName>style.visibility</p:attrName>
                                        </p:attrNameLst>
                                      </p:cBhvr>
                                      <p:to>
                                        <p:strVal val="visible"/>
                                      </p:to>
                                    </p:set>
                                    <p:animEffect transition="in" filter="randombar(horizontal)">
                                      <p:cBhvr>
                                        <p:cTn id="207" dur="500"/>
                                        <p:tgtEl>
                                          <p:spTgt spid="854"/>
                                        </p:tgtEl>
                                      </p:cBhvr>
                                    </p:animEffect>
                                  </p:childTnLst>
                                </p:cTn>
                              </p:par>
                            </p:childTnLst>
                          </p:cTn>
                        </p:par>
                      </p:childTnLst>
                    </p:cTn>
                  </p:par>
                  <p:par>
                    <p:cTn id="208" fill="hold">
                      <p:stCondLst>
                        <p:cond delay="indefinite"/>
                      </p:stCondLst>
                      <p:childTnLst>
                        <p:par>
                          <p:cTn id="209" fill="hold">
                            <p:stCondLst>
                              <p:cond delay="0"/>
                            </p:stCondLst>
                            <p:childTnLst>
                              <p:par>
                                <p:cTn id="210" presetID="22" presetClass="entr" presetSubtype="8" fill="hold" nodeType="clickEffect">
                                  <p:stCondLst>
                                    <p:cond delay="0"/>
                                  </p:stCondLst>
                                  <p:childTnLst>
                                    <p:set>
                                      <p:cBhvr>
                                        <p:cTn id="211" dur="1" fill="hold">
                                          <p:stCondLst>
                                            <p:cond delay="0"/>
                                          </p:stCondLst>
                                        </p:cTn>
                                        <p:tgtEl>
                                          <p:spTgt spid="300"/>
                                        </p:tgtEl>
                                        <p:attrNameLst>
                                          <p:attrName>style.visibility</p:attrName>
                                        </p:attrNameLst>
                                      </p:cBhvr>
                                      <p:to>
                                        <p:strVal val="visible"/>
                                      </p:to>
                                    </p:set>
                                    <p:animEffect transition="in" filter="wipe(left)">
                                      <p:cBhvr>
                                        <p:cTn id="212" dur="500"/>
                                        <p:tgtEl>
                                          <p:spTgt spid="300"/>
                                        </p:tgtEl>
                                      </p:cBhvr>
                                    </p:animEffect>
                                  </p:childTnLst>
                                </p:cTn>
                              </p:par>
                              <p:par>
                                <p:cTn id="213" presetID="22" presetClass="entr" presetSubtype="8" fill="hold" nodeType="withEffect">
                                  <p:stCondLst>
                                    <p:cond delay="0"/>
                                  </p:stCondLst>
                                  <p:childTnLst>
                                    <p:set>
                                      <p:cBhvr>
                                        <p:cTn id="214" dur="1" fill="hold">
                                          <p:stCondLst>
                                            <p:cond delay="0"/>
                                          </p:stCondLst>
                                        </p:cTn>
                                        <p:tgtEl>
                                          <p:spTgt spid="832"/>
                                        </p:tgtEl>
                                        <p:attrNameLst>
                                          <p:attrName>style.visibility</p:attrName>
                                        </p:attrNameLst>
                                      </p:cBhvr>
                                      <p:to>
                                        <p:strVal val="visible"/>
                                      </p:to>
                                    </p:set>
                                    <p:animEffect transition="in" filter="wipe(left)">
                                      <p:cBhvr>
                                        <p:cTn id="215" dur="500"/>
                                        <p:tgtEl>
                                          <p:spTgt spid="832"/>
                                        </p:tgtEl>
                                      </p:cBhvr>
                                    </p:animEffect>
                                  </p:childTnLst>
                                </p:cTn>
                              </p:par>
                              <p:par>
                                <p:cTn id="216" presetID="14" presetClass="entr" presetSubtype="10" fill="hold" nodeType="withEffect">
                                  <p:stCondLst>
                                    <p:cond delay="0"/>
                                  </p:stCondLst>
                                  <p:childTnLst>
                                    <p:set>
                                      <p:cBhvr>
                                        <p:cTn id="217" dur="1" fill="hold">
                                          <p:stCondLst>
                                            <p:cond delay="0"/>
                                          </p:stCondLst>
                                        </p:cTn>
                                        <p:tgtEl>
                                          <p:spTgt spid="27"/>
                                        </p:tgtEl>
                                        <p:attrNameLst>
                                          <p:attrName>style.visibility</p:attrName>
                                        </p:attrNameLst>
                                      </p:cBhvr>
                                      <p:to>
                                        <p:strVal val="visible"/>
                                      </p:to>
                                    </p:set>
                                    <p:animEffect transition="in" filter="randombar(horizontal)">
                                      <p:cBhvr>
                                        <p:cTn id="21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50" grpId="0"/>
      <p:bldP spid="51" grpId="0"/>
      <p:bldP spid="7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F6720-7ED5-2B7F-0CED-7BBC773F64D3}"/>
            </a:ext>
          </a:extLst>
        </p:cNvPr>
        <p:cNvGrpSpPr/>
        <p:nvPr/>
      </p:nvGrpSpPr>
      <p:grpSpPr>
        <a:xfrm>
          <a:off x="0" y="0"/>
          <a:ext cx="0" cy="0"/>
          <a:chOff x="0" y="0"/>
          <a:chExt cx="0" cy="0"/>
        </a:xfrm>
      </p:grpSpPr>
      <p:grpSp>
        <p:nvGrpSpPr>
          <p:cNvPr id="499" name="Group 498">
            <a:extLst>
              <a:ext uri="{FF2B5EF4-FFF2-40B4-BE49-F238E27FC236}">
                <a16:creationId xmlns:a16="http://schemas.microsoft.com/office/drawing/2014/main" id="{19E6DB5B-C8C9-EE64-BFCD-FEF34ED6BD74}"/>
              </a:ext>
            </a:extLst>
          </p:cNvPr>
          <p:cNvGrpSpPr/>
          <p:nvPr/>
        </p:nvGrpSpPr>
        <p:grpSpPr>
          <a:xfrm>
            <a:off x="0" y="3565262"/>
            <a:ext cx="12183522" cy="232138"/>
            <a:chOff x="0" y="3565262"/>
            <a:chExt cx="12183522" cy="232138"/>
          </a:xfrm>
        </p:grpSpPr>
        <p:grpSp>
          <p:nvGrpSpPr>
            <p:cNvPr id="501" name="Group 500">
              <a:extLst>
                <a:ext uri="{FF2B5EF4-FFF2-40B4-BE49-F238E27FC236}">
                  <a16:creationId xmlns:a16="http://schemas.microsoft.com/office/drawing/2014/main" id="{E6214ADF-45AB-26D9-18BF-6A4A5D57F6C9}"/>
                </a:ext>
              </a:extLst>
            </p:cNvPr>
            <p:cNvGrpSpPr/>
            <p:nvPr/>
          </p:nvGrpSpPr>
          <p:grpSpPr>
            <a:xfrm>
              <a:off x="614160" y="3565262"/>
              <a:ext cx="10976358" cy="232138"/>
              <a:chOff x="609611" y="284630"/>
              <a:chExt cx="10976358" cy="232138"/>
            </a:xfrm>
          </p:grpSpPr>
          <p:grpSp>
            <p:nvGrpSpPr>
              <p:cNvPr id="504" name="Group 503">
                <a:extLst>
                  <a:ext uri="{FF2B5EF4-FFF2-40B4-BE49-F238E27FC236}">
                    <a16:creationId xmlns:a16="http://schemas.microsoft.com/office/drawing/2014/main" id="{26BDAF24-6E9A-A43A-0379-7A120E2804EE}"/>
                  </a:ext>
                </a:extLst>
              </p:cNvPr>
              <p:cNvGrpSpPr/>
              <p:nvPr/>
            </p:nvGrpSpPr>
            <p:grpSpPr>
              <a:xfrm>
                <a:off x="1981209" y="284630"/>
                <a:ext cx="1371603" cy="228600"/>
                <a:chOff x="4993342" y="2194113"/>
                <a:chExt cx="2743200" cy="228600"/>
              </a:xfrm>
            </p:grpSpPr>
            <p:cxnSp>
              <p:nvCxnSpPr>
                <p:cNvPr id="129" name="Straight Connector 128">
                  <a:extLst>
                    <a:ext uri="{FF2B5EF4-FFF2-40B4-BE49-F238E27FC236}">
                      <a16:creationId xmlns:a16="http://schemas.microsoft.com/office/drawing/2014/main" id="{20361C4B-F7B4-39DF-0F90-A06E899E117C}"/>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30" name="Straight Connector 129">
                  <a:extLst>
                    <a:ext uri="{FF2B5EF4-FFF2-40B4-BE49-F238E27FC236}">
                      <a16:creationId xmlns:a16="http://schemas.microsoft.com/office/drawing/2014/main" id="{26944157-8402-50E4-3964-4C5C009A1BC9}"/>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31" name="Straight Connector 130">
                  <a:extLst>
                    <a:ext uri="{FF2B5EF4-FFF2-40B4-BE49-F238E27FC236}">
                      <a16:creationId xmlns:a16="http://schemas.microsoft.com/office/drawing/2014/main" id="{807F4493-AE6C-E2DA-1C1D-9146CA8308CB}"/>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06" name="Group 505">
                <a:extLst>
                  <a:ext uri="{FF2B5EF4-FFF2-40B4-BE49-F238E27FC236}">
                    <a16:creationId xmlns:a16="http://schemas.microsoft.com/office/drawing/2014/main" id="{9EBC512B-B364-E6FB-11C2-50E47E1D2DAF}"/>
                  </a:ext>
                </a:extLst>
              </p:cNvPr>
              <p:cNvGrpSpPr/>
              <p:nvPr/>
            </p:nvGrpSpPr>
            <p:grpSpPr>
              <a:xfrm>
                <a:off x="3352811" y="284630"/>
                <a:ext cx="1371603" cy="228600"/>
                <a:chOff x="4993342" y="2194113"/>
                <a:chExt cx="2743200" cy="228600"/>
              </a:xfrm>
            </p:grpSpPr>
            <p:cxnSp>
              <p:nvCxnSpPr>
                <p:cNvPr id="127" name="Straight Connector 126">
                  <a:extLst>
                    <a:ext uri="{FF2B5EF4-FFF2-40B4-BE49-F238E27FC236}">
                      <a16:creationId xmlns:a16="http://schemas.microsoft.com/office/drawing/2014/main" id="{93FB277D-83D7-71CD-CE48-EE34A0228E2C}"/>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15" name="Straight Connector 514">
                  <a:extLst>
                    <a:ext uri="{FF2B5EF4-FFF2-40B4-BE49-F238E27FC236}">
                      <a16:creationId xmlns:a16="http://schemas.microsoft.com/office/drawing/2014/main" id="{61E900D2-B594-981A-3BD9-424224E3FFB4}"/>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28" name="Straight Connector 127">
                  <a:extLst>
                    <a:ext uri="{FF2B5EF4-FFF2-40B4-BE49-F238E27FC236}">
                      <a16:creationId xmlns:a16="http://schemas.microsoft.com/office/drawing/2014/main" id="{4F4E1279-4E71-F9E0-318E-AAAA2F308051}"/>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cxnSp>
            <p:nvCxnSpPr>
              <p:cNvPr id="84" name="Straight Connector 83">
                <a:extLst>
                  <a:ext uri="{FF2B5EF4-FFF2-40B4-BE49-F238E27FC236}">
                    <a16:creationId xmlns:a16="http://schemas.microsoft.com/office/drawing/2014/main" id="{0C2B90FA-67A3-6DF2-5A4B-01AE97C7C603}"/>
                  </a:ext>
                </a:extLst>
              </p:cNvPr>
              <p:cNvCxnSpPr>
                <a:cxnSpLocks/>
              </p:cNvCxnSpPr>
              <p:nvPr/>
            </p:nvCxnSpPr>
            <p:spPr>
              <a:xfrm rot="16200000">
                <a:off x="1866914" y="398930"/>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87" name="Straight Connector 86">
                <a:extLst>
                  <a:ext uri="{FF2B5EF4-FFF2-40B4-BE49-F238E27FC236}">
                    <a16:creationId xmlns:a16="http://schemas.microsoft.com/office/drawing/2014/main" id="{9AF345D9-5252-1D8E-9F76-6F17551180BC}"/>
                  </a:ext>
                </a:extLst>
              </p:cNvPr>
              <p:cNvCxnSpPr>
                <a:cxnSpLocks/>
              </p:cNvCxnSpPr>
              <p:nvPr/>
            </p:nvCxnSpPr>
            <p:spPr>
              <a:xfrm>
                <a:off x="609611" y="398930"/>
                <a:ext cx="1371603" cy="0"/>
              </a:xfrm>
              <a:prstGeom prst="line">
                <a:avLst/>
              </a:prstGeom>
              <a:ln w="57150"/>
            </p:spPr>
            <p:style>
              <a:lnRef idx="3">
                <a:schemeClr val="dk1"/>
              </a:lnRef>
              <a:fillRef idx="0">
                <a:schemeClr val="dk1"/>
              </a:fillRef>
              <a:effectRef idx="2">
                <a:schemeClr val="dk1"/>
              </a:effectRef>
              <a:fontRef idx="minor">
                <a:schemeClr val="tx1"/>
              </a:fontRef>
            </p:style>
          </p:cxnSp>
          <p:grpSp>
            <p:nvGrpSpPr>
              <p:cNvPr id="90" name="Group 89">
                <a:extLst>
                  <a:ext uri="{FF2B5EF4-FFF2-40B4-BE49-F238E27FC236}">
                    <a16:creationId xmlns:a16="http://schemas.microsoft.com/office/drawing/2014/main" id="{484E4095-B2D3-4D2A-871C-4969A9466420}"/>
                  </a:ext>
                </a:extLst>
              </p:cNvPr>
              <p:cNvGrpSpPr/>
              <p:nvPr/>
            </p:nvGrpSpPr>
            <p:grpSpPr>
              <a:xfrm>
                <a:off x="4724408" y="284630"/>
                <a:ext cx="1371603" cy="228600"/>
                <a:chOff x="4993342" y="2194113"/>
                <a:chExt cx="2743200" cy="228600"/>
              </a:xfrm>
            </p:grpSpPr>
            <p:cxnSp>
              <p:nvCxnSpPr>
                <p:cNvPr id="124" name="Straight Connector 123">
                  <a:extLst>
                    <a:ext uri="{FF2B5EF4-FFF2-40B4-BE49-F238E27FC236}">
                      <a16:creationId xmlns:a16="http://schemas.microsoft.com/office/drawing/2014/main" id="{EC99E26E-50F1-1B1A-C94C-03EBC7B20F7B}"/>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25" name="Straight Connector 124">
                  <a:extLst>
                    <a:ext uri="{FF2B5EF4-FFF2-40B4-BE49-F238E27FC236}">
                      <a16:creationId xmlns:a16="http://schemas.microsoft.com/office/drawing/2014/main" id="{B860B0D6-8308-82D4-0D50-34A18638D370}"/>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26" name="Straight Connector 125">
                  <a:extLst>
                    <a:ext uri="{FF2B5EF4-FFF2-40B4-BE49-F238E27FC236}">
                      <a16:creationId xmlns:a16="http://schemas.microsoft.com/office/drawing/2014/main" id="{FB7FADA4-2E82-9150-E174-F58B5631F1A3}"/>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92" name="Group 91">
                <a:extLst>
                  <a:ext uri="{FF2B5EF4-FFF2-40B4-BE49-F238E27FC236}">
                    <a16:creationId xmlns:a16="http://schemas.microsoft.com/office/drawing/2014/main" id="{8F92AD38-FD71-1A73-542F-38246F38B0F3}"/>
                  </a:ext>
                </a:extLst>
              </p:cNvPr>
              <p:cNvGrpSpPr/>
              <p:nvPr/>
            </p:nvGrpSpPr>
            <p:grpSpPr>
              <a:xfrm>
                <a:off x="6099569" y="288168"/>
                <a:ext cx="5486400" cy="228600"/>
                <a:chOff x="1021977" y="2041713"/>
                <a:chExt cx="10972779" cy="228600"/>
              </a:xfrm>
            </p:grpSpPr>
            <p:grpSp>
              <p:nvGrpSpPr>
                <p:cNvPr id="96" name="Group 95">
                  <a:extLst>
                    <a:ext uri="{FF2B5EF4-FFF2-40B4-BE49-F238E27FC236}">
                      <a16:creationId xmlns:a16="http://schemas.microsoft.com/office/drawing/2014/main" id="{10E5F372-B415-882D-191C-838F5022876D}"/>
                    </a:ext>
                  </a:extLst>
                </p:cNvPr>
                <p:cNvGrpSpPr/>
                <p:nvPr/>
              </p:nvGrpSpPr>
              <p:grpSpPr>
                <a:xfrm>
                  <a:off x="3765167" y="2041713"/>
                  <a:ext cx="2743200" cy="228600"/>
                  <a:chOff x="4993342" y="2194113"/>
                  <a:chExt cx="2743200" cy="228600"/>
                </a:xfrm>
              </p:grpSpPr>
              <p:cxnSp>
                <p:nvCxnSpPr>
                  <p:cNvPr id="121" name="Straight Connector 120">
                    <a:extLst>
                      <a:ext uri="{FF2B5EF4-FFF2-40B4-BE49-F238E27FC236}">
                        <a16:creationId xmlns:a16="http://schemas.microsoft.com/office/drawing/2014/main" id="{6696484A-EF98-F1F3-71D0-9ECA7D8112E7}"/>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22" name="Straight Connector 121">
                    <a:extLst>
                      <a:ext uri="{FF2B5EF4-FFF2-40B4-BE49-F238E27FC236}">
                        <a16:creationId xmlns:a16="http://schemas.microsoft.com/office/drawing/2014/main" id="{CD9AF03F-7427-5BD9-FA05-6A1C5BC11716}"/>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23" name="Straight Connector 122">
                    <a:extLst>
                      <a:ext uri="{FF2B5EF4-FFF2-40B4-BE49-F238E27FC236}">
                        <a16:creationId xmlns:a16="http://schemas.microsoft.com/office/drawing/2014/main" id="{67A996E8-F0CC-9D45-20B9-29518EAF0EDC}"/>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97" name="Group 96">
                  <a:extLst>
                    <a:ext uri="{FF2B5EF4-FFF2-40B4-BE49-F238E27FC236}">
                      <a16:creationId xmlns:a16="http://schemas.microsoft.com/office/drawing/2014/main" id="{53A149B9-4B89-A69D-D356-8809728A7467}"/>
                    </a:ext>
                  </a:extLst>
                </p:cNvPr>
                <p:cNvGrpSpPr/>
                <p:nvPr/>
              </p:nvGrpSpPr>
              <p:grpSpPr>
                <a:xfrm>
                  <a:off x="6508366" y="2041713"/>
                  <a:ext cx="2743200" cy="228600"/>
                  <a:chOff x="4993342" y="2194113"/>
                  <a:chExt cx="2743200" cy="228600"/>
                </a:xfrm>
              </p:grpSpPr>
              <p:cxnSp>
                <p:nvCxnSpPr>
                  <p:cNvPr id="118" name="Straight Connector 117">
                    <a:extLst>
                      <a:ext uri="{FF2B5EF4-FFF2-40B4-BE49-F238E27FC236}">
                        <a16:creationId xmlns:a16="http://schemas.microsoft.com/office/drawing/2014/main" id="{D0188EC9-4E45-BD9B-960B-FC470D6A60AA}"/>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19" name="Straight Connector 118">
                    <a:extLst>
                      <a:ext uri="{FF2B5EF4-FFF2-40B4-BE49-F238E27FC236}">
                        <a16:creationId xmlns:a16="http://schemas.microsoft.com/office/drawing/2014/main" id="{FD7A634F-6E38-1849-CE5D-ED7CAF6A5775}"/>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20" name="Straight Connector 119">
                    <a:extLst>
                      <a:ext uri="{FF2B5EF4-FFF2-40B4-BE49-F238E27FC236}">
                        <a16:creationId xmlns:a16="http://schemas.microsoft.com/office/drawing/2014/main" id="{4CD42451-F8B3-8A4C-BFA4-842117D2F63F}"/>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99" name="Group 98">
                  <a:extLst>
                    <a:ext uri="{FF2B5EF4-FFF2-40B4-BE49-F238E27FC236}">
                      <a16:creationId xmlns:a16="http://schemas.microsoft.com/office/drawing/2014/main" id="{5BCD7132-A482-8510-CC09-1F85478CCCAD}"/>
                    </a:ext>
                  </a:extLst>
                </p:cNvPr>
                <p:cNvGrpSpPr/>
                <p:nvPr/>
              </p:nvGrpSpPr>
              <p:grpSpPr>
                <a:xfrm>
                  <a:off x="1021977" y="2041713"/>
                  <a:ext cx="2743200" cy="228600"/>
                  <a:chOff x="4993342" y="2194113"/>
                  <a:chExt cx="2743200" cy="228600"/>
                </a:xfrm>
              </p:grpSpPr>
              <p:cxnSp>
                <p:nvCxnSpPr>
                  <p:cNvPr id="115" name="Straight Connector 114">
                    <a:extLst>
                      <a:ext uri="{FF2B5EF4-FFF2-40B4-BE49-F238E27FC236}">
                        <a16:creationId xmlns:a16="http://schemas.microsoft.com/office/drawing/2014/main" id="{04D95965-3A8C-521F-FF73-EC4AE4C594A1}"/>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16" name="Straight Connector 115">
                    <a:extLst>
                      <a:ext uri="{FF2B5EF4-FFF2-40B4-BE49-F238E27FC236}">
                        <a16:creationId xmlns:a16="http://schemas.microsoft.com/office/drawing/2014/main" id="{ED545766-B3E9-E288-D16C-4E363C039C0F}"/>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17" name="Straight Connector 116">
                    <a:extLst>
                      <a:ext uri="{FF2B5EF4-FFF2-40B4-BE49-F238E27FC236}">
                        <a16:creationId xmlns:a16="http://schemas.microsoft.com/office/drawing/2014/main" id="{9D22B0B2-F7EF-905A-06E3-64B9AFA21DF2}"/>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02" name="Group 101">
                  <a:extLst>
                    <a:ext uri="{FF2B5EF4-FFF2-40B4-BE49-F238E27FC236}">
                      <a16:creationId xmlns:a16="http://schemas.microsoft.com/office/drawing/2014/main" id="{F326E44E-5D90-2286-EA17-43B6A48F3533}"/>
                    </a:ext>
                  </a:extLst>
                </p:cNvPr>
                <p:cNvGrpSpPr/>
                <p:nvPr/>
              </p:nvGrpSpPr>
              <p:grpSpPr>
                <a:xfrm>
                  <a:off x="9251556" y="2041713"/>
                  <a:ext cx="2743200" cy="228600"/>
                  <a:chOff x="4993342" y="2194113"/>
                  <a:chExt cx="2743200" cy="228600"/>
                </a:xfrm>
              </p:grpSpPr>
              <p:cxnSp>
                <p:nvCxnSpPr>
                  <p:cNvPr id="105" name="Straight Connector 104">
                    <a:extLst>
                      <a:ext uri="{FF2B5EF4-FFF2-40B4-BE49-F238E27FC236}">
                        <a16:creationId xmlns:a16="http://schemas.microsoft.com/office/drawing/2014/main" id="{7AB4D440-D16C-4D77-4CA9-C81AE59992F0}"/>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08" name="Straight Connector 107">
                    <a:extLst>
                      <a:ext uri="{FF2B5EF4-FFF2-40B4-BE49-F238E27FC236}">
                        <a16:creationId xmlns:a16="http://schemas.microsoft.com/office/drawing/2014/main" id="{2BEFCA6C-F6FD-E721-908B-747166970394}"/>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12" name="Straight Connector 111">
                    <a:extLst>
                      <a:ext uri="{FF2B5EF4-FFF2-40B4-BE49-F238E27FC236}">
                        <a16:creationId xmlns:a16="http://schemas.microsoft.com/office/drawing/2014/main" id="{920CF7E2-5391-5356-CA78-37E79287257E}"/>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502" name="Straight Connector 501">
              <a:extLst>
                <a:ext uri="{FF2B5EF4-FFF2-40B4-BE49-F238E27FC236}">
                  <a16:creationId xmlns:a16="http://schemas.microsoft.com/office/drawing/2014/main" id="{D704A702-3F99-D57F-3238-6C997D8EC652}"/>
                </a:ext>
              </a:extLst>
            </p:cNvPr>
            <p:cNvCxnSpPr>
              <a:cxnSpLocks/>
            </p:cNvCxnSpPr>
            <p:nvPr/>
          </p:nvCxnSpPr>
          <p:spPr>
            <a:xfrm>
              <a:off x="0" y="3672187"/>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03" name="Straight Connector 502">
              <a:extLst>
                <a:ext uri="{FF2B5EF4-FFF2-40B4-BE49-F238E27FC236}">
                  <a16:creationId xmlns:a16="http://schemas.microsoft.com/office/drawing/2014/main" id="{F6655990-1A2F-A53C-534A-EFA0F60ED953}"/>
                </a:ext>
              </a:extLst>
            </p:cNvPr>
            <p:cNvCxnSpPr>
              <a:cxnSpLocks/>
            </p:cNvCxnSpPr>
            <p:nvPr/>
          </p:nvCxnSpPr>
          <p:spPr>
            <a:xfrm>
              <a:off x="10811919" y="3681331"/>
              <a:ext cx="1371603" cy="0"/>
            </a:xfrm>
            <a:prstGeom prst="line">
              <a:avLst/>
            </a:prstGeom>
            <a:ln w="57150"/>
          </p:spPr>
          <p:style>
            <a:lnRef idx="3">
              <a:schemeClr val="dk1"/>
            </a:lnRef>
            <a:fillRef idx="0">
              <a:schemeClr val="dk1"/>
            </a:fillRef>
            <a:effectRef idx="2">
              <a:schemeClr val="dk1"/>
            </a:effectRef>
            <a:fontRef idx="minor">
              <a:schemeClr val="tx1"/>
            </a:fontRef>
          </p:style>
        </p:cxnSp>
      </p:grpSp>
      <p:cxnSp>
        <p:nvCxnSpPr>
          <p:cNvPr id="498" name="Straight Arrow Connector 497">
            <a:extLst>
              <a:ext uri="{FF2B5EF4-FFF2-40B4-BE49-F238E27FC236}">
                <a16:creationId xmlns:a16="http://schemas.microsoft.com/office/drawing/2014/main" id="{06650E77-B423-82D1-E00F-60C4D13A1D60}"/>
              </a:ext>
            </a:extLst>
          </p:cNvPr>
          <p:cNvCxnSpPr>
            <a:cxnSpLocks/>
            <a:stCxn id="801" idx="2"/>
          </p:cNvCxnSpPr>
          <p:nvPr/>
        </p:nvCxnSpPr>
        <p:spPr>
          <a:xfrm flipH="1">
            <a:off x="9270049" y="4819516"/>
            <a:ext cx="26878" cy="1303010"/>
          </a:xfrm>
          <a:prstGeom prst="straightConnector1">
            <a:avLst/>
          </a:prstGeom>
          <a:ln w="76200">
            <a:solidFill>
              <a:schemeClr val="bg2">
                <a:lumMod val="75000"/>
              </a:schemeClr>
            </a:solidFill>
            <a:headEnd w="lg" len="lg"/>
            <a:tailEnd type="triangle" w="lg" len="lg"/>
          </a:ln>
        </p:spPr>
        <p:style>
          <a:lnRef idx="1">
            <a:schemeClr val="dk1"/>
          </a:lnRef>
          <a:fillRef idx="0">
            <a:schemeClr val="dk1"/>
          </a:fillRef>
          <a:effectRef idx="0">
            <a:schemeClr val="dk1"/>
          </a:effectRef>
          <a:fontRef idx="minor">
            <a:schemeClr val="tx1"/>
          </a:fontRef>
        </p:style>
      </p:cxnSp>
      <p:cxnSp>
        <p:nvCxnSpPr>
          <p:cNvPr id="510" name="Straight Arrow Connector 509">
            <a:extLst>
              <a:ext uri="{FF2B5EF4-FFF2-40B4-BE49-F238E27FC236}">
                <a16:creationId xmlns:a16="http://schemas.microsoft.com/office/drawing/2014/main" id="{59ABB46A-ACA2-C152-1521-E42846686B7A}"/>
              </a:ext>
            </a:extLst>
          </p:cNvPr>
          <p:cNvCxnSpPr>
            <a:cxnSpLocks/>
          </p:cNvCxnSpPr>
          <p:nvPr/>
        </p:nvCxnSpPr>
        <p:spPr>
          <a:xfrm>
            <a:off x="8839196" y="3671395"/>
            <a:ext cx="27699" cy="1163173"/>
          </a:xfrm>
          <a:prstGeom prst="straightConnector1">
            <a:avLst/>
          </a:prstGeom>
          <a:ln w="76200">
            <a:solidFill>
              <a:schemeClr val="bg2">
                <a:lumMod val="75000"/>
              </a:schemeClr>
            </a:solidFill>
            <a:headEnd w="lg" len="lg"/>
            <a:tailEnd type="triangle" w="lg" len="lg"/>
          </a:ln>
        </p:spPr>
        <p:style>
          <a:lnRef idx="1">
            <a:schemeClr val="dk1"/>
          </a:lnRef>
          <a:fillRef idx="0">
            <a:schemeClr val="dk1"/>
          </a:fillRef>
          <a:effectRef idx="0">
            <a:schemeClr val="dk1"/>
          </a:effectRef>
          <a:fontRef idx="minor">
            <a:schemeClr val="tx1"/>
          </a:fontRef>
        </p:style>
      </p:cxnSp>
      <p:cxnSp>
        <p:nvCxnSpPr>
          <p:cNvPr id="85" name="Straight Arrow Connector 84">
            <a:extLst>
              <a:ext uri="{FF2B5EF4-FFF2-40B4-BE49-F238E27FC236}">
                <a16:creationId xmlns:a16="http://schemas.microsoft.com/office/drawing/2014/main" id="{78299852-E883-8553-9A42-13EED0F55271}"/>
              </a:ext>
            </a:extLst>
          </p:cNvPr>
          <p:cNvCxnSpPr>
            <a:cxnSpLocks/>
          </p:cNvCxnSpPr>
          <p:nvPr/>
        </p:nvCxnSpPr>
        <p:spPr>
          <a:xfrm>
            <a:off x="8373842" y="1602729"/>
            <a:ext cx="0" cy="1944804"/>
          </a:xfrm>
          <a:prstGeom prst="straightConnector1">
            <a:avLst/>
          </a:prstGeom>
          <a:ln w="76200">
            <a:solidFill>
              <a:schemeClr val="bg2">
                <a:lumMod val="75000"/>
              </a:schemeClr>
            </a:solidFill>
            <a:headEnd w="lg" len="lg"/>
            <a:tailEnd type="triangle" w="lg" len="lg"/>
          </a:ln>
        </p:spPr>
        <p:style>
          <a:lnRef idx="1">
            <a:schemeClr val="dk1"/>
          </a:lnRef>
          <a:fillRef idx="0">
            <a:schemeClr val="dk1"/>
          </a:fillRef>
          <a:effectRef idx="0">
            <a:schemeClr val="dk1"/>
          </a:effectRef>
          <a:fontRef idx="minor">
            <a:schemeClr val="tx1"/>
          </a:fontRef>
        </p:style>
      </p:cxnSp>
      <p:grpSp>
        <p:nvGrpSpPr>
          <p:cNvPr id="519" name="Group 518">
            <a:extLst>
              <a:ext uri="{FF2B5EF4-FFF2-40B4-BE49-F238E27FC236}">
                <a16:creationId xmlns:a16="http://schemas.microsoft.com/office/drawing/2014/main" id="{6431FE24-55B9-B85C-1F91-9ABFD366F264}"/>
              </a:ext>
            </a:extLst>
          </p:cNvPr>
          <p:cNvGrpSpPr/>
          <p:nvPr/>
        </p:nvGrpSpPr>
        <p:grpSpPr>
          <a:xfrm>
            <a:off x="12699" y="6038891"/>
            <a:ext cx="12192001" cy="228606"/>
            <a:chOff x="-1" y="4362999"/>
            <a:chExt cx="12192001" cy="228606"/>
          </a:xfrm>
        </p:grpSpPr>
        <p:grpSp>
          <p:nvGrpSpPr>
            <p:cNvPr id="520" name="Group 519">
              <a:extLst>
                <a:ext uri="{FF2B5EF4-FFF2-40B4-BE49-F238E27FC236}">
                  <a16:creationId xmlns:a16="http://schemas.microsoft.com/office/drawing/2014/main" id="{65FE1E8D-1F46-EBDB-5F95-CE90E6A30645}"/>
                </a:ext>
              </a:extLst>
            </p:cNvPr>
            <p:cNvGrpSpPr/>
            <p:nvPr/>
          </p:nvGrpSpPr>
          <p:grpSpPr>
            <a:xfrm>
              <a:off x="609606" y="4362999"/>
              <a:ext cx="5486400" cy="228606"/>
              <a:chOff x="609606" y="4366547"/>
              <a:chExt cx="10972788" cy="228606"/>
            </a:xfrm>
          </p:grpSpPr>
          <p:grpSp>
            <p:nvGrpSpPr>
              <p:cNvPr id="576" name="Group 575">
                <a:extLst>
                  <a:ext uri="{FF2B5EF4-FFF2-40B4-BE49-F238E27FC236}">
                    <a16:creationId xmlns:a16="http://schemas.microsoft.com/office/drawing/2014/main" id="{0EDC7CFF-07AA-D12D-04B2-7A1987E0F5B1}"/>
                  </a:ext>
                </a:extLst>
              </p:cNvPr>
              <p:cNvGrpSpPr/>
              <p:nvPr/>
            </p:nvGrpSpPr>
            <p:grpSpPr>
              <a:xfrm>
                <a:off x="609606" y="4366550"/>
                <a:ext cx="2743199" cy="228603"/>
                <a:chOff x="1030929" y="2754403"/>
                <a:chExt cx="2743199" cy="228603"/>
              </a:xfrm>
            </p:grpSpPr>
            <p:grpSp>
              <p:nvGrpSpPr>
                <p:cNvPr id="616" name="Group 615">
                  <a:extLst>
                    <a:ext uri="{FF2B5EF4-FFF2-40B4-BE49-F238E27FC236}">
                      <a16:creationId xmlns:a16="http://schemas.microsoft.com/office/drawing/2014/main" id="{D698D8A7-4D95-C97A-8DBA-49EB0E2C008A}"/>
                    </a:ext>
                  </a:extLst>
                </p:cNvPr>
                <p:cNvGrpSpPr/>
                <p:nvPr/>
              </p:nvGrpSpPr>
              <p:grpSpPr>
                <a:xfrm>
                  <a:off x="1030929" y="2754405"/>
                  <a:ext cx="914400" cy="228601"/>
                  <a:chOff x="5145742" y="3112995"/>
                  <a:chExt cx="914400" cy="228601"/>
                </a:xfrm>
              </p:grpSpPr>
              <p:cxnSp>
                <p:nvCxnSpPr>
                  <p:cNvPr id="625" name="Straight Connector 624">
                    <a:extLst>
                      <a:ext uri="{FF2B5EF4-FFF2-40B4-BE49-F238E27FC236}">
                        <a16:creationId xmlns:a16="http://schemas.microsoft.com/office/drawing/2014/main" id="{5AAB7F80-9F75-6CCA-1AAA-4A4A2FE8DA5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26" name="Straight Connector 625">
                    <a:extLst>
                      <a:ext uri="{FF2B5EF4-FFF2-40B4-BE49-F238E27FC236}">
                        <a16:creationId xmlns:a16="http://schemas.microsoft.com/office/drawing/2014/main" id="{6B382ACB-0C7B-D821-AAD5-9B6EC586A1B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27" name="Straight Connector 626">
                    <a:extLst>
                      <a:ext uri="{FF2B5EF4-FFF2-40B4-BE49-F238E27FC236}">
                        <a16:creationId xmlns:a16="http://schemas.microsoft.com/office/drawing/2014/main" id="{C9A6FD76-4BF3-9B3A-BEF0-977FADDAC9D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17" name="Group 616">
                  <a:extLst>
                    <a:ext uri="{FF2B5EF4-FFF2-40B4-BE49-F238E27FC236}">
                      <a16:creationId xmlns:a16="http://schemas.microsoft.com/office/drawing/2014/main" id="{2C10E590-E786-9F10-2012-18FCB18EBC29}"/>
                    </a:ext>
                  </a:extLst>
                </p:cNvPr>
                <p:cNvGrpSpPr/>
                <p:nvPr/>
              </p:nvGrpSpPr>
              <p:grpSpPr>
                <a:xfrm>
                  <a:off x="2859728" y="2754403"/>
                  <a:ext cx="914400" cy="228601"/>
                  <a:chOff x="5145742" y="3112995"/>
                  <a:chExt cx="914400" cy="228601"/>
                </a:xfrm>
              </p:grpSpPr>
              <p:cxnSp>
                <p:nvCxnSpPr>
                  <p:cNvPr id="622" name="Straight Connector 621">
                    <a:extLst>
                      <a:ext uri="{FF2B5EF4-FFF2-40B4-BE49-F238E27FC236}">
                        <a16:creationId xmlns:a16="http://schemas.microsoft.com/office/drawing/2014/main" id="{CD645156-871F-F287-F393-221244F178F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23" name="Straight Connector 622">
                    <a:extLst>
                      <a:ext uri="{FF2B5EF4-FFF2-40B4-BE49-F238E27FC236}">
                        <a16:creationId xmlns:a16="http://schemas.microsoft.com/office/drawing/2014/main" id="{F0AF2B47-8C91-1C39-A755-772580ED8E6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24" name="Straight Connector 623">
                    <a:extLst>
                      <a:ext uri="{FF2B5EF4-FFF2-40B4-BE49-F238E27FC236}">
                        <a16:creationId xmlns:a16="http://schemas.microsoft.com/office/drawing/2014/main" id="{532A283E-3043-C4A6-91B9-EB2F1605935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18" name="Group 617">
                  <a:extLst>
                    <a:ext uri="{FF2B5EF4-FFF2-40B4-BE49-F238E27FC236}">
                      <a16:creationId xmlns:a16="http://schemas.microsoft.com/office/drawing/2014/main" id="{AEE95C51-3C94-EE99-6CBB-EAB4C447F86D}"/>
                    </a:ext>
                  </a:extLst>
                </p:cNvPr>
                <p:cNvGrpSpPr/>
                <p:nvPr/>
              </p:nvGrpSpPr>
              <p:grpSpPr>
                <a:xfrm>
                  <a:off x="1945329" y="2754405"/>
                  <a:ext cx="914400" cy="228601"/>
                  <a:chOff x="5145742" y="3112995"/>
                  <a:chExt cx="914400" cy="228601"/>
                </a:xfrm>
              </p:grpSpPr>
              <p:cxnSp>
                <p:nvCxnSpPr>
                  <p:cNvPr id="619" name="Straight Connector 618">
                    <a:extLst>
                      <a:ext uri="{FF2B5EF4-FFF2-40B4-BE49-F238E27FC236}">
                        <a16:creationId xmlns:a16="http://schemas.microsoft.com/office/drawing/2014/main" id="{3747D126-A044-5E22-4B11-09C62D129F3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20" name="Straight Connector 619">
                    <a:extLst>
                      <a:ext uri="{FF2B5EF4-FFF2-40B4-BE49-F238E27FC236}">
                        <a16:creationId xmlns:a16="http://schemas.microsoft.com/office/drawing/2014/main" id="{0D1549AA-E561-34C8-5368-E415D98FA5D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21" name="Straight Connector 620">
                    <a:extLst>
                      <a:ext uri="{FF2B5EF4-FFF2-40B4-BE49-F238E27FC236}">
                        <a16:creationId xmlns:a16="http://schemas.microsoft.com/office/drawing/2014/main" id="{D5B63AB8-BACD-58FB-2B78-C2639B90AEF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77" name="Group 576">
                <a:extLst>
                  <a:ext uri="{FF2B5EF4-FFF2-40B4-BE49-F238E27FC236}">
                    <a16:creationId xmlns:a16="http://schemas.microsoft.com/office/drawing/2014/main" id="{DB069668-AAA4-8FBB-16DC-DF4218DB26CB}"/>
                  </a:ext>
                </a:extLst>
              </p:cNvPr>
              <p:cNvGrpSpPr/>
              <p:nvPr/>
            </p:nvGrpSpPr>
            <p:grpSpPr>
              <a:xfrm>
                <a:off x="3352803" y="4366549"/>
                <a:ext cx="2743199" cy="228603"/>
                <a:chOff x="1030929" y="2754403"/>
                <a:chExt cx="2743199" cy="228603"/>
              </a:xfrm>
            </p:grpSpPr>
            <p:grpSp>
              <p:nvGrpSpPr>
                <p:cNvPr id="604" name="Group 603">
                  <a:extLst>
                    <a:ext uri="{FF2B5EF4-FFF2-40B4-BE49-F238E27FC236}">
                      <a16:creationId xmlns:a16="http://schemas.microsoft.com/office/drawing/2014/main" id="{B43E4C71-D4E7-F093-21B8-59366B0C2461}"/>
                    </a:ext>
                  </a:extLst>
                </p:cNvPr>
                <p:cNvGrpSpPr/>
                <p:nvPr/>
              </p:nvGrpSpPr>
              <p:grpSpPr>
                <a:xfrm>
                  <a:off x="1030929" y="2754405"/>
                  <a:ext cx="914400" cy="228601"/>
                  <a:chOff x="5145742" y="3112995"/>
                  <a:chExt cx="914400" cy="228601"/>
                </a:xfrm>
              </p:grpSpPr>
              <p:cxnSp>
                <p:nvCxnSpPr>
                  <p:cNvPr id="613" name="Straight Connector 612">
                    <a:extLst>
                      <a:ext uri="{FF2B5EF4-FFF2-40B4-BE49-F238E27FC236}">
                        <a16:creationId xmlns:a16="http://schemas.microsoft.com/office/drawing/2014/main" id="{F7F3BC9C-A2BE-EF17-EDAE-3B350C1ECCB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14" name="Straight Connector 613">
                    <a:extLst>
                      <a:ext uri="{FF2B5EF4-FFF2-40B4-BE49-F238E27FC236}">
                        <a16:creationId xmlns:a16="http://schemas.microsoft.com/office/drawing/2014/main" id="{5D687A11-30F3-2472-3322-F1B3005F411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15" name="Straight Connector 614">
                    <a:extLst>
                      <a:ext uri="{FF2B5EF4-FFF2-40B4-BE49-F238E27FC236}">
                        <a16:creationId xmlns:a16="http://schemas.microsoft.com/office/drawing/2014/main" id="{7EA59694-1A26-2B43-AE13-2E8BB2D11E1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05" name="Group 604">
                  <a:extLst>
                    <a:ext uri="{FF2B5EF4-FFF2-40B4-BE49-F238E27FC236}">
                      <a16:creationId xmlns:a16="http://schemas.microsoft.com/office/drawing/2014/main" id="{62CBBDAD-508D-CFFE-6FBC-D0DFF39099A5}"/>
                    </a:ext>
                  </a:extLst>
                </p:cNvPr>
                <p:cNvGrpSpPr/>
                <p:nvPr/>
              </p:nvGrpSpPr>
              <p:grpSpPr>
                <a:xfrm>
                  <a:off x="2859728" y="2754403"/>
                  <a:ext cx="914400" cy="228601"/>
                  <a:chOff x="5145742" y="3112995"/>
                  <a:chExt cx="914400" cy="228601"/>
                </a:xfrm>
              </p:grpSpPr>
              <p:cxnSp>
                <p:nvCxnSpPr>
                  <p:cNvPr id="610" name="Straight Connector 609">
                    <a:extLst>
                      <a:ext uri="{FF2B5EF4-FFF2-40B4-BE49-F238E27FC236}">
                        <a16:creationId xmlns:a16="http://schemas.microsoft.com/office/drawing/2014/main" id="{F55F0B7B-D739-684A-9ED9-3CDDAE0ADDC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11" name="Straight Connector 610">
                    <a:extLst>
                      <a:ext uri="{FF2B5EF4-FFF2-40B4-BE49-F238E27FC236}">
                        <a16:creationId xmlns:a16="http://schemas.microsoft.com/office/drawing/2014/main" id="{0097DFEB-F202-A0F1-5DC2-C1835D880F8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12" name="Straight Connector 611">
                    <a:extLst>
                      <a:ext uri="{FF2B5EF4-FFF2-40B4-BE49-F238E27FC236}">
                        <a16:creationId xmlns:a16="http://schemas.microsoft.com/office/drawing/2014/main" id="{71A0F41E-03CC-706C-AE05-872EA05D871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06" name="Group 605">
                  <a:extLst>
                    <a:ext uri="{FF2B5EF4-FFF2-40B4-BE49-F238E27FC236}">
                      <a16:creationId xmlns:a16="http://schemas.microsoft.com/office/drawing/2014/main" id="{02B46733-C9AB-265C-E324-6D3646A66D94}"/>
                    </a:ext>
                  </a:extLst>
                </p:cNvPr>
                <p:cNvGrpSpPr/>
                <p:nvPr/>
              </p:nvGrpSpPr>
              <p:grpSpPr>
                <a:xfrm>
                  <a:off x="1945329" y="2754405"/>
                  <a:ext cx="914400" cy="228601"/>
                  <a:chOff x="5145742" y="3112995"/>
                  <a:chExt cx="914400" cy="228601"/>
                </a:xfrm>
              </p:grpSpPr>
              <p:cxnSp>
                <p:nvCxnSpPr>
                  <p:cNvPr id="607" name="Straight Connector 606">
                    <a:extLst>
                      <a:ext uri="{FF2B5EF4-FFF2-40B4-BE49-F238E27FC236}">
                        <a16:creationId xmlns:a16="http://schemas.microsoft.com/office/drawing/2014/main" id="{0BB5643C-C615-F2DC-C28F-10522279B07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08" name="Straight Connector 607">
                    <a:extLst>
                      <a:ext uri="{FF2B5EF4-FFF2-40B4-BE49-F238E27FC236}">
                        <a16:creationId xmlns:a16="http://schemas.microsoft.com/office/drawing/2014/main" id="{BAFC188F-CE56-978B-5BD5-9DF2249CD12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09" name="Straight Connector 608">
                    <a:extLst>
                      <a:ext uri="{FF2B5EF4-FFF2-40B4-BE49-F238E27FC236}">
                        <a16:creationId xmlns:a16="http://schemas.microsoft.com/office/drawing/2014/main" id="{FEEDD8D5-DB3B-66CA-8F17-77885E1F570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78" name="Group 577">
                <a:extLst>
                  <a:ext uri="{FF2B5EF4-FFF2-40B4-BE49-F238E27FC236}">
                    <a16:creationId xmlns:a16="http://schemas.microsoft.com/office/drawing/2014/main" id="{12E6149C-5B7E-EC69-A196-D1E599A914B0}"/>
                  </a:ext>
                </a:extLst>
              </p:cNvPr>
              <p:cNvGrpSpPr/>
              <p:nvPr/>
            </p:nvGrpSpPr>
            <p:grpSpPr>
              <a:xfrm>
                <a:off x="6095998" y="4366548"/>
                <a:ext cx="2743199" cy="228603"/>
                <a:chOff x="1030929" y="2754403"/>
                <a:chExt cx="2743199" cy="228603"/>
              </a:xfrm>
            </p:grpSpPr>
            <p:grpSp>
              <p:nvGrpSpPr>
                <p:cNvPr id="592" name="Group 591">
                  <a:extLst>
                    <a:ext uri="{FF2B5EF4-FFF2-40B4-BE49-F238E27FC236}">
                      <a16:creationId xmlns:a16="http://schemas.microsoft.com/office/drawing/2014/main" id="{BA588FCD-6822-BDBE-74C4-991C49CC4378}"/>
                    </a:ext>
                  </a:extLst>
                </p:cNvPr>
                <p:cNvGrpSpPr/>
                <p:nvPr/>
              </p:nvGrpSpPr>
              <p:grpSpPr>
                <a:xfrm>
                  <a:off x="1030929" y="2754405"/>
                  <a:ext cx="914400" cy="228601"/>
                  <a:chOff x="5145742" y="3112995"/>
                  <a:chExt cx="914400" cy="228601"/>
                </a:xfrm>
              </p:grpSpPr>
              <p:cxnSp>
                <p:nvCxnSpPr>
                  <p:cNvPr id="601" name="Straight Connector 600">
                    <a:extLst>
                      <a:ext uri="{FF2B5EF4-FFF2-40B4-BE49-F238E27FC236}">
                        <a16:creationId xmlns:a16="http://schemas.microsoft.com/office/drawing/2014/main" id="{39E4DD75-6BA7-96BE-4E64-03400FD39C30}"/>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02" name="Straight Connector 601">
                    <a:extLst>
                      <a:ext uri="{FF2B5EF4-FFF2-40B4-BE49-F238E27FC236}">
                        <a16:creationId xmlns:a16="http://schemas.microsoft.com/office/drawing/2014/main" id="{F552244E-F8AC-BECD-FB33-A790C259624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03" name="Straight Connector 602">
                    <a:extLst>
                      <a:ext uri="{FF2B5EF4-FFF2-40B4-BE49-F238E27FC236}">
                        <a16:creationId xmlns:a16="http://schemas.microsoft.com/office/drawing/2014/main" id="{9C691EDE-9CB1-584F-8E2C-CFB39639A74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93" name="Group 592">
                  <a:extLst>
                    <a:ext uri="{FF2B5EF4-FFF2-40B4-BE49-F238E27FC236}">
                      <a16:creationId xmlns:a16="http://schemas.microsoft.com/office/drawing/2014/main" id="{31008D0D-5F7B-8F30-B9DC-2E8A9A5548BB}"/>
                    </a:ext>
                  </a:extLst>
                </p:cNvPr>
                <p:cNvGrpSpPr/>
                <p:nvPr/>
              </p:nvGrpSpPr>
              <p:grpSpPr>
                <a:xfrm>
                  <a:off x="2859728" y="2754403"/>
                  <a:ext cx="914400" cy="228601"/>
                  <a:chOff x="5145742" y="3112995"/>
                  <a:chExt cx="914400" cy="228601"/>
                </a:xfrm>
              </p:grpSpPr>
              <p:cxnSp>
                <p:nvCxnSpPr>
                  <p:cNvPr id="598" name="Straight Connector 597">
                    <a:extLst>
                      <a:ext uri="{FF2B5EF4-FFF2-40B4-BE49-F238E27FC236}">
                        <a16:creationId xmlns:a16="http://schemas.microsoft.com/office/drawing/2014/main" id="{23817C83-6971-5B49-2356-D34CE5728DE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99" name="Straight Connector 598">
                    <a:extLst>
                      <a:ext uri="{FF2B5EF4-FFF2-40B4-BE49-F238E27FC236}">
                        <a16:creationId xmlns:a16="http://schemas.microsoft.com/office/drawing/2014/main" id="{F3D9A990-D09C-3113-0A95-1A72E9EAC9A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00" name="Straight Connector 599">
                    <a:extLst>
                      <a:ext uri="{FF2B5EF4-FFF2-40B4-BE49-F238E27FC236}">
                        <a16:creationId xmlns:a16="http://schemas.microsoft.com/office/drawing/2014/main" id="{48CAD310-94F0-00B1-3693-FC7834B2819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94" name="Group 593">
                  <a:extLst>
                    <a:ext uri="{FF2B5EF4-FFF2-40B4-BE49-F238E27FC236}">
                      <a16:creationId xmlns:a16="http://schemas.microsoft.com/office/drawing/2014/main" id="{E4573286-3DA3-F310-1B09-9E25DD177D50}"/>
                    </a:ext>
                  </a:extLst>
                </p:cNvPr>
                <p:cNvGrpSpPr/>
                <p:nvPr/>
              </p:nvGrpSpPr>
              <p:grpSpPr>
                <a:xfrm>
                  <a:off x="1945329" y="2754405"/>
                  <a:ext cx="914400" cy="228601"/>
                  <a:chOff x="5145742" y="3112995"/>
                  <a:chExt cx="914400" cy="228601"/>
                </a:xfrm>
              </p:grpSpPr>
              <p:cxnSp>
                <p:nvCxnSpPr>
                  <p:cNvPr id="595" name="Straight Connector 594">
                    <a:extLst>
                      <a:ext uri="{FF2B5EF4-FFF2-40B4-BE49-F238E27FC236}">
                        <a16:creationId xmlns:a16="http://schemas.microsoft.com/office/drawing/2014/main" id="{2D9C597E-D017-947D-2DEC-199159BCF01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96" name="Straight Connector 595">
                    <a:extLst>
                      <a:ext uri="{FF2B5EF4-FFF2-40B4-BE49-F238E27FC236}">
                        <a16:creationId xmlns:a16="http://schemas.microsoft.com/office/drawing/2014/main" id="{DE2028CC-4DE3-AD9F-8F20-5AAE7C3F970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97" name="Straight Connector 596">
                    <a:extLst>
                      <a:ext uri="{FF2B5EF4-FFF2-40B4-BE49-F238E27FC236}">
                        <a16:creationId xmlns:a16="http://schemas.microsoft.com/office/drawing/2014/main" id="{B8D9EFAD-65DD-1DC4-8BDA-1ACA4F9E1C3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79" name="Group 578">
                <a:extLst>
                  <a:ext uri="{FF2B5EF4-FFF2-40B4-BE49-F238E27FC236}">
                    <a16:creationId xmlns:a16="http://schemas.microsoft.com/office/drawing/2014/main" id="{2D80B25D-6B61-25D4-5BD1-CC3EF4B8C844}"/>
                  </a:ext>
                </a:extLst>
              </p:cNvPr>
              <p:cNvGrpSpPr/>
              <p:nvPr/>
            </p:nvGrpSpPr>
            <p:grpSpPr>
              <a:xfrm>
                <a:off x="8839195" y="4366547"/>
                <a:ext cx="2743199" cy="228603"/>
                <a:chOff x="1030929" y="2754403"/>
                <a:chExt cx="2743199" cy="228603"/>
              </a:xfrm>
            </p:grpSpPr>
            <p:grpSp>
              <p:nvGrpSpPr>
                <p:cNvPr id="580" name="Group 579">
                  <a:extLst>
                    <a:ext uri="{FF2B5EF4-FFF2-40B4-BE49-F238E27FC236}">
                      <a16:creationId xmlns:a16="http://schemas.microsoft.com/office/drawing/2014/main" id="{072B697C-5354-BFA3-E534-AAC3E01A0917}"/>
                    </a:ext>
                  </a:extLst>
                </p:cNvPr>
                <p:cNvGrpSpPr/>
                <p:nvPr/>
              </p:nvGrpSpPr>
              <p:grpSpPr>
                <a:xfrm>
                  <a:off x="1030929" y="2754405"/>
                  <a:ext cx="914400" cy="228601"/>
                  <a:chOff x="5145742" y="3112995"/>
                  <a:chExt cx="914400" cy="228601"/>
                </a:xfrm>
              </p:grpSpPr>
              <p:cxnSp>
                <p:nvCxnSpPr>
                  <p:cNvPr id="589" name="Straight Connector 588">
                    <a:extLst>
                      <a:ext uri="{FF2B5EF4-FFF2-40B4-BE49-F238E27FC236}">
                        <a16:creationId xmlns:a16="http://schemas.microsoft.com/office/drawing/2014/main" id="{1E3ED6F0-08F9-24F3-C207-BA39F144C8D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90" name="Straight Connector 589">
                    <a:extLst>
                      <a:ext uri="{FF2B5EF4-FFF2-40B4-BE49-F238E27FC236}">
                        <a16:creationId xmlns:a16="http://schemas.microsoft.com/office/drawing/2014/main" id="{5892641E-0AC7-46AB-2419-98512DF9E22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91" name="Straight Connector 590">
                    <a:extLst>
                      <a:ext uri="{FF2B5EF4-FFF2-40B4-BE49-F238E27FC236}">
                        <a16:creationId xmlns:a16="http://schemas.microsoft.com/office/drawing/2014/main" id="{A55B0510-F5D2-B674-5655-288F2ADA0FD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81" name="Group 580">
                  <a:extLst>
                    <a:ext uri="{FF2B5EF4-FFF2-40B4-BE49-F238E27FC236}">
                      <a16:creationId xmlns:a16="http://schemas.microsoft.com/office/drawing/2014/main" id="{3C0AA4F3-CEE3-9A30-2F15-3AFB65B0CF2F}"/>
                    </a:ext>
                  </a:extLst>
                </p:cNvPr>
                <p:cNvGrpSpPr/>
                <p:nvPr/>
              </p:nvGrpSpPr>
              <p:grpSpPr>
                <a:xfrm>
                  <a:off x="2859728" y="2754403"/>
                  <a:ext cx="914400" cy="228601"/>
                  <a:chOff x="5145742" y="3112995"/>
                  <a:chExt cx="914400" cy="228601"/>
                </a:xfrm>
              </p:grpSpPr>
              <p:cxnSp>
                <p:nvCxnSpPr>
                  <p:cNvPr id="586" name="Straight Connector 585">
                    <a:extLst>
                      <a:ext uri="{FF2B5EF4-FFF2-40B4-BE49-F238E27FC236}">
                        <a16:creationId xmlns:a16="http://schemas.microsoft.com/office/drawing/2014/main" id="{E5FBD0BD-1422-2C10-0644-65EE7C2BEE7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87" name="Straight Connector 586">
                    <a:extLst>
                      <a:ext uri="{FF2B5EF4-FFF2-40B4-BE49-F238E27FC236}">
                        <a16:creationId xmlns:a16="http://schemas.microsoft.com/office/drawing/2014/main" id="{0B45CD75-C8A8-F97A-458E-21E3AF17453C}"/>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88" name="Straight Connector 587">
                    <a:extLst>
                      <a:ext uri="{FF2B5EF4-FFF2-40B4-BE49-F238E27FC236}">
                        <a16:creationId xmlns:a16="http://schemas.microsoft.com/office/drawing/2014/main" id="{ABD15006-2073-3CB3-9253-1AA188ACB791}"/>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82" name="Group 581">
                  <a:extLst>
                    <a:ext uri="{FF2B5EF4-FFF2-40B4-BE49-F238E27FC236}">
                      <a16:creationId xmlns:a16="http://schemas.microsoft.com/office/drawing/2014/main" id="{4530947A-2724-FA12-4006-C81488A57218}"/>
                    </a:ext>
                  </a:extLst>
                </p:cNvPr>
                <p:cNvGrpSpPr/>
                <p:nvPr/>
              </p:nvGrpSpPr>
              <p:grpSpPr>
                <a:xfrm>
                  <a:off x="1945329" y="2754405"/>
                  <a:ext cx="914400" cy="228601"/>
                  <a:chOff x="5145742" y="3112995"/>
                  <a:chExt cx="914400" cy="228601"/>
                </a:xfrm>
              </p:grpSpPr>
              <p:cxnSp>
                <p:nvCxnSpPr>
                  <p:cNvPr id="583" name="Straight Connector 582">
                    <a:extLst>
                      <a:ext uri="{FF2B5EF4-FFF2-40B4-BE49-F238E27FC236}">
                        <a16:creationId xmlns:a16="http://schemas.microsoft.com/office/drawing/2014/main" id="{7B9EAB6D-9DC1-6D7C-4639-9BEE1D2FBE34}"/>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84" name="Straight Connector 583">
                    <a:extLst>
                      <a:ext uri="{FF2B5EF4-FFF2-40B4-BE49-F238E27FC236}">
                        <a16:creationId xmlns:a16="http://schemas.microsoft.com/office/drawing/2014/main" id="{E5654E1D-8B82-FDA1-0A67-1CFE78ABC6C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85" name="Straight Connector 584">
                    <a:extLst>
                      <a:ext uri="{FF2B5EF4-FFF2-40B4-BE49-F238E27FC236}">
                        <a16:creationId xmlns:a16="http://schemas.microsoft.com/office/drawing/2014/main" id="{B7F52B70-16BA-0A45-301C-83155F314C9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grpSp>
          <p:nvGrpSpPr>
            <p:cNvPr id="521" name="Group 520">
              <a:extLst>
                <a:ext uri="{FF2B5EF4-FFF2-40B4-BE49-F238E27FC236}">
                  <a16:creationId xmlns:a16="http://schemas.microsoft.com/office/drawing/2014/main" id="{92A1CB27-3100-AF85-4500-1F85B2EAA659}"/>
                </a:ext>
              </a:extLst>
            </p:cNvPr>
            <p:cNvGrpSpPr/>
            <p:nvPr/>
          </p:nvGrpSpPr>
          <p:grpSpPr>
            <a:xfrm>
              <a:off x="6088935" y="4362999"/>
              <a:ext cx="5486400" cy="228606"/>
              <a:chOff x="609606" y="4366547"/>
              <a:chExt cx="10972788" cy="228606"/>
            </a:xfrm>
          </p:grpSpPr>
          <p:grpSp>
            <p:nvGrpSpPr>
              <p:cNvPr id="524" name="Group 523">
                <a:extLst>
                  <a:ext uri="{FF2B5EF4-FFF2-40B4-BE49-F238E27FC236}">
                    <a16:creationId xmlns:a16="http://schemas.microsoft.com/office/drawing/2014/main" id="{9FCAEC7D-CCC0-B398-8C1E-ADB1DB6C2E8F}"/>
                  </a:ext>
                </a:extLst>
              </p:cNvPr>
              <p:cNvGrpSpPr/>
              <p:nvPr/>
            </p:nvGrpSpPr>
            <p:grpSpPr>
              <a:xfrm>
                <a:off x="609606" y="4366550"/>
                <a:ext cx="2743199" cy="228603"/>
                <a:chOff x="1030929" y="2754403"/>
                <a:chExt cx="2743199" cy="228603"/>
              </a:xfrm>
            </p:grpSpPr>
            <p:grpSp>
              <p:nvGrpSpPr>
                <p:cNvPr id="564" name="Group 563">
                  <a:extLst>
                    <a:ext uri="{FF2B5EF4-FFF2-40B4-BE49-F238E27FC236}">
                      <a16:creationId xmlns:a16="http://schemas.microsoft.com/office/drawing/2014/main" id="{55F3002B-E1C5-F486-141E-99C7E6EE579E}"/>
                    </a:ext>
                  </a:extLst>
                </p:cNvPr>
                <p:cNvGrpSpPr/>
                <p:nvPr/>
              </p:nvGrpSpPr>
              <p:grpSpPr>
                <a:xfrm>
                  <a:off x="1030929" y="2754405"/>
                  <a:ext cx="914400" cy="228601"/>
                  <a:chOff x="5145742" y="3112995"/>
                  <a:chExt cx="914400" cy="228601"/>
                </a:xfrm>
              </p:grpSpPr>
              <p:cxnSp>
                <p:nvCxnSpPr>
                  <p:cNvPr id="573" name="Straight Connector 572">
                    <a:extLst>
                      <a:ext uri="{FF2B5EF4-FFF2-40B4-BE49-F238E27FC236}">
                        <a16:creationId xmlns:a16="http://schemas.microsoft.com/office/drawing/2014/main" id="{33049559-F6F2-19FE-A007-FF939B3DFDC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74" name="Straight Connector 573">
                    <a:extLst>
                      <a:ext uri="{FF2B5EF4-FFF2-40B4-BE49-F238E27FC236}">
                        <a16:creationId xmlns:a16="http://schemas.microsoft.com/office/drawing/2014/main" id="{95429156-A76A-BF3E-F711-6894928AF33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75" name="Straight Connector 574">
                    <a:extLst>
                      <a:ext uri="{FF2B5EF4-FFF2-40B4-BE49-F238E27FC236}">
                        <a16:creationId xmlns:a16="http://schemas.microsoft.com/office/drawing/2014/main" id="{95EC1D16-B14D-B2B3-0493-741E77F357B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65" name="Group 564">
                  <a:extLst>
                    <a:ext uri="{FF2B5EF4-FFF2-40B4-BE49-F238E27FC236}">
                      <a16:creationId xmlns:a16="http://schemas.microsoft.com/office/drawing/2014/main" id="{CDDCC606-8A24-BEFD-7C5F-4BC9B1A869DB}"/>
                    </a:ext>
                  </a:extLst>
                </p:cNvPr>
                <p:cNvGrpSpPr/>
                <p:nvPr/>
              </p:nvGrpSpPr>
              <p:grpSpPr>
                <a:xfrm>
                  <a:off x="2859728" y="2754403"/>
                  <a:ext cx="914400" cy="228601"/>
                  <a:chOff x="5145742" y="3112995"/>
                  <a:chExt cx="914400" cy="228601"/>
                </a:xfrm>
              </p:grpSpPr>
              <p:cxnSp>
                <p:nvCxnSpPr>
                  <p:cNvPr id="570" name="Straight Connector 569">
                    <a:extLst>
                      <a:ext uri="{FF2B5EF4-FFF2-40B4-BE49-F238E27FC236}">
                        <a16:creationId xmlns:a16="http://schemas.microsoft.com/office/drawing/2014/main" id="{60FDE42A-FF21-4942-B033-E2ACBDE66C5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71" name="Straight Connector 570">
                    <a:extLst>
                      <a:ext uri="{FF2B5EF4-FFF2-40B4-BE49-F238E27FC236}">
                        <a16:creationId xmlns:a16="http://schemas.microsoft.com/office/drawing/2014/main" id="{067FEBA6-6B44-25F2-F9B1-C41F25F5C32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72" name="Straight Connector 571">
                    <a:extLst>
                      <a:ext uri="{FF2B5EF4-FFF2-40B4-BE49-F238E27FC236}">
                        <a16:creationId xmlns:a16="http://schemas.microsoft.com/office/drawing/2014/main" id="{386233A3-9ACD-CC6F-40BC-326B02DD853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66" name="Group 565">
                  <a:extLst>
                    <a:ext uri="{FF2B5EF4-FFF2-40B4-BE49-F238E27FC236}">
                      <a16:creationId xmlns:a16="http://schemas.microsoft.com/office/drawing/2014/main" id="{C4453890-2643-74D6-17A9-1D3F794C728F}"/>
                    </a:ext>
                  </a:extLst>
                </p:cNvPr>
                <p:cNvGrpSpPr/>
                <p:nvPr/>
              </p:nvGrpSpPr>
              <p:grpSpPr>
                <a:xfrm>
                  <a:off x="1945329" y="2754405"/>
                  <a:ext cx="914400" cy="228601"/>
                  <a:chOff x="5145742" y="3112995"/>
                  <a:chExt cx="914400" cy="228601"/>
                </a:xfrm>
              </p:grpSpPr>
              <p:cxnSp>
                <p:nvCxnSpPr>
                  <p:cNvPr id="567" name="Straight Connector 566">
                    <a:extLst>
                      <a:ext uri="{FF2B5EF4-FFF2-40B4-BE49-F238E27FC236}">
                        <a16:creationId xmlns:a16="http://schemas.microsoft.com/office/drawing/2014/main" id="{9DB4C4FC-C089-1BD9-EA0B-688233A0C2D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68" name="Straight Connector 567">
                    <a:extLst>
                      <a:ext uri="{FF2B5EF4-FFF2-40B4-BE49-F238E27FC236}">
                        <a16:creationId xmlns:a16="http://schemas.microsoft.com/office/drawing/2014/main" id="{156406F6-1DC7-D3AE-79D0-7111344071A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69" name="Straight Connector 568">
                    <a:extLst>
                      <a:ext uri="{FF2B5EF4-FFF2-40B4-BE49-F238E27FC236}">
                        <a16:creationId xmlns:a16="http://schemas.microsoft.com/office/drawing/2014/main" id="{1F867C82-284B-2FD1-5AA5-AA26205E255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25" name="Group 524">
                <a:extLst>
                  <a:ext uri="{FF2B5EF4-FFF2-40B4-BE49-F238E27FC236}">
                    <a16:creationId xmlns:a16="http://schemas.microsoft.com/office/drawing/2014/main" id="{E09CAB9D-0824-3CC9-082B-DD9FEF65099B}"/>
                  </a:ext>
                </a:extLst>
              </p:cNvPr>
              <p:cNvGrpSpPr/>
              <p:nvPr/>
            </p:nvGrpSpPr>
            <p:grpSpPr>
              <a:xfrm>
                <a:off x="3352803" y="4366549"/>
                <a:ext cx="2743199" cy="228603"/>
                <a:chOff x="1030929" y="2754403"/>
                <a:chExt cx="2743199" cy="228603"/>
              </a:xfrm>
            </p:grpSpPr>
            <p:grpSp>
              <p:nvGrpSpPr>
                <p:cNvPr id="552" name="Group 551">
                  <a:extLst>
                    <a:ext uri="{FF2B5EF4-FFF2-40B4-BE49-F238E27FC236}">
                      <a16:creationId xmlns:a16="http://schemas.microsoft.com/office/drawing/2014/main" id="{95218706-CF50-3B94-68E4-D941BB6318EF}"/>
                    </a:ext>
                  </a:extLst>
                </p:cNvPr>
                <p:cNvGrpSpPr/>
                <p:nvPr/>
              </p:nvGrpSpPr>
              <p:grpSpPr>
                <a:xfrm>
                  <a:off x="1030929" y="2754405"/>
                  <a:ext cx="914400" cy="228601"/>
                  <a:chOff x="5145742" y="3112995"/>
                  <a:chExt cx="914400" cy="228601"/>
                </a:xfrm>
              </p:grpSpPr>
              <p:cxnSp>
                <p:nvCxnSpPr>
                  <p:cNvPr id="561" name="Straight Connector 560">
                    <a:extLst>
                      <a:ext uri="{FF2B5EF4-FFF2-40B4-BE49-F238E27FC236}">
                        <a16:creationId xmlns:a16="http://schemas.microsoft.com/office/drawing/2014/main" id="{34FE5BC2-68AD-89FC-A92C-1B1A6B5AC910}"/>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62" name="Straight Connector 561">
                    <a:extLst>
                      <a:ext uri="{FF2B5EF4-FFF2-40B4-BE49-F238E27FC236}">
                        <a16:creationId xmlns:a16="http://schemas.microsoft.com/office/drawing/2014/main" id="{A11DF670-247B-4DA9-C81A-C648428B1E2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63" name="Straight Connector 562">
                    <a:extLst>
                      <a:ext uri="{FF2B5EF4-FFF2-40B4-BE49-F238E27FC236}">
                        <a16:creationId xmlns:a16="http://schemas.microsoft.com/office/drawing/2014/main" id="{E7B36B35-F9D7-800B-2BE7-BA3480139A8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53" name="Group 552">
                  <a:extLst>
                    <a:ext uri="{FF2B5EF4-FFF2-40B4-BE49-F238E27FC236}">
                      <a16:creationId xmlns:a16="http://schemas.microsoft.com/office/drawing/2014/main" id="{15E40208-72A4-E4D4-C09E-55E72AD814CE}"/>
                    </a:ext>
                  </a:extLst>
                </p:cNvPr>
                <p:cNvGrpSpPr/>
                <p:nvPr/>
              </p:nvGrpSpPr>
              <p:grpSpPr>
                <a:xfrm>
                  <a:off x="2859728" y="2754403"/>
                  <a:ext cx="914400" cy="228601"/>
                  <a:chOff x="5145742" y="3112995"/>
                  <a:chExt cx="914400" cy="228601"/>
                </a:xfrm>
              </p:grpSpPr>
              <p:cxnSp>
                <p:nvCxnSpPr>
                  <p:cNvPr id="558" name="Straight Connector 557">
                    <a:extLst>
                      <a:ext uri="{FF2B5EF4-FFF2-40B4-BE49-F238E27FC236}">
                        <a16:creationId xmlns:a16="http://schemas.microsoft.com/office/drawing/2014/main" id="{292AFEBB-9127-6A19-B29F-A85C8690B42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59" name="Straight Connector 558">
                    <a:extLst>
                      <a:ext uri="{FF2B5EF4-FFF2-40B4-BE49-F238E27FC236}">
                        <a16:creationId xmlns:a16="http://schemas.microsoft.com/office/drawing/2014/main" id="{A4FC971A-1D50-F232-4448-35FE7CE19C4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60" name="Straight Connector 559">
                    <a:extLst>
                      <a:ext uri="{FF2B5EF4-FFF2-40B4-BE49-F238E27FC236}">
                        <a16:creationId xmlns:a16="http://schemas.microsoft.com/office/drawing/2014/main" id="{9555464E-CC8B-2F5D-B431-6AC433274E0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54" name="Group 553">
                  <a:extLst>
                    <a:ext uri="{FF2B5EF4-FFF2-40B4-BE49-F238E27FC236}">
                      <a16:creationId xmlns:a16="http://schemas.microsoft.com/office/drawing/2014/main" id="{C388A5A7-B1FF-E9CD-C212-3E2813A22E1A}"/>
                    </a:ext>
                  </a:extLst>
                </p:cNvPr>
                <p:cNvGrpSpPr/>
                <p:nvPr/>
              </p:nvGrpSpPr>
              <p:grpSpPr>
                <a:xfrm>
                  <a:off x="1945329" y="2754405"/>
                  <a:ext cx="914400" cy="228601"/>
                  <a:chOff x="5145742" y="3112995"/>
                  <a:chExt cx="914400" cy="228601"/>
                </a:xfrm>
              </p:grpSpPr>
              <p:cxnSp>
                <p:nvCxnSpPr>
                  <p:cNvPr id="555" name="Straight Connector 554">
                    <a:extLst>
                      <a:ext uri="{FF2B5EF4-FFF2-40B4-BE49-F238E27FC236}">
                        <a16:creationId xmlns:a16="http://schemas.microsoft.com/office/drawing/2014/main" id="{45AA453D-988F-EF08-226A-A58BC2DFD10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56" name="Straight Connector 555">
                    <a:extLst>
                      <a:ext uri="{FF2B5EF4-FFF2-40B4-BE49-F238E27FC236}">
                        <a16:creationId xmlns:a16="http://schemas.microsoft.com/office/drawing/2014/main" id="{A1484F96-4B7F-D77F-C4CC-7EE5D2CB267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57" name="Straight Connector 556">
                    <a:extLst>
                      <a:ext uri="{FF2B5EF4-FFF2-40B4-BE49-F238E27FC236}">
                        <a16:creationId xmlns:a16="http://schemas.microsoft.com/office/drawing/2014/main" id="{0FA5085B-A7E3-435D-E890-902E1BFE380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26" name="Group 525">
                <a:extLst>
                  <a:ext uri="{FF2B5EF4-FFF2-40B4-BE49-F238E27FC236}">
                    <a16:creationId xmlns:a16="http://schemas.microsoft.com/office/drawing/2014/main" id="{BAE91FEC-822D-EDA7-DF10-9387790D4A63}"/>
                  </a:ext>
                </a:extLst>
              </p:cNvPr>
              <p:cNvGrpSpPr/>
              <p:nvPr/>
            </p:nvGrpSpPr>
            <p:grpSpPr>
              <a:xfrm>
                <a:off x="6095998" y="4366548"/>
                <a:ext cx="2743199" cy="228603"/>
                <a:chOff x="1030929" y="2754403"/>
                <a:chExt cx="2743199" cy="228603"/>
              </a:xfrm>
            </p:grpSpPr>
            <p:grpSp>
              <p:nvGrpSpPr>
                <p:cNvPr id="540" name="Group 539">
                  <a:extLst>
                    <a:ext uri="{FF2B5EF4-FFF2-40B4-BE49-F238E27FC236}">
                      <a16:creationId xmlns:a16="http://schemas.microsoft.com/office/drawing/2014/main" id="{CE4F70EC-4D19-ED3B-AF72-1388FF838414}"/>
                    </a:ext>
                  </a:extLst>
                </p:cNvPr>
                <p:cNvGrpSpPr/>
                <p:nvPr/>
              </p:nvGrpSpPr>
              <p:grpSpPr>
                <a:xfrm>
                  <a:off x="1030929" y="2754405"/>
                  <a:ext cx="914400" cy="228601"/>
                  <a:chOff x="5145742" y="3112995"/>
                  <a:chExt cx="914400" cy="228601"/>
                </a:xfrm>
              </p:grpSpPr>
              <p:cxnSp>
                <p:nvCxnSpPr>
                  <p:cNvPr id="549" name="Straight Connector 548">
                    <a:extLst>
                      <a:ext uri="{FF2B5EF4-FFF2-40B4-BE49-F238E27FC236}">
                        <a16:creationId xmlns:a16="http://schemas.microsoft.com/office/drawing/2014/main" id="{7DC9CC5F-BB1E-0AC4-487B-78F1E35DE11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50" name="Straight Connector 549">
                    <a:extLst>
                      <a:ext uri="{FF2B5EF4-FFF2-40B4-BE49-F238E27FC236}">
                        <a16:creationId xmlns:a16="http://schemas.microsoft.com/office/drawing/2014/main" id="{041BF23C-B8DB-C464-9416-4C6ECABB45C7}"/>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51" name="Straight Connector 550">
                    <a:extLst>
                      <a:ext uri="{FF2B5EF4-FFF2-40B4-BE49-F238E27FC236}">
                        <a16:creationId xmlns:a16="http://schemas.microsoft.com/office/drawing/2014/main" id="{5046DABC-8299-1F9E-6CD7-DAFDA77E251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41" name="Group 540">
                  <a:extLst>
                    <a:ext uri="{FF2B5EF4-FFF2-40B4-BE49-F238E27FC236}">
                      <a16:creationId xmlns:a16="http://schemas.microsoft.com/office/drawing/2014/main" id="{58ADCDBC-8CA6-DDBF-AB69-41615494D67A}"/>
                    </a:ext>
                  </a:extLst>
                </p:cNvPr>
                <p:cNvGrpSpPr/>
                <p:nvPr/>
              </p:nvGrpSpPr>
              <p:grpSpPr>
                <a:xfrm>
                  <a:off x="2859728" y="2754403"/>
                  <a:ext cx="914400" cy="228601"/>
                  <a:chOff x="5145742" y="3112995"/>
                  <a:chExt cx="914400" cy="228601"/>
                </a:xfrm>
              </p:grpSpPr>
              <p:cxnSp>
                <p:nvCxnSpPr>
                  <p:cNvPr id="546" name="Straight Connector 545">
                    <a:extLst>
                      <a:ext uri="{FF2B5EF4-FFF2-40B4-BE49-F238E27FC236}">
                        <a16:creationId xmlns:a16="http://schemas.microsoft.com/office/drawing/2014/main" id="{DC2B910C-10DD-02AD-68EC-145D0421271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47" name="Straight Connector 546">
                    <a:extLst>
                      <a:ext uri="{FF2B5EF4-FFF2-40B4-BE49-F238E27FC236}">
                        <a16:creationId xmlns:a16="http://schemas.microsoft.com/office/drawing/2014/main" id="{874CF33D-64A0-2826-6E50-AF44DEF3496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48" name="Straight Connector 547">
                    <a:extLst>
                      <a:ext uri="{FF2B5EF4-FFF2-40B4-BE49-F238E27FC236}">
                        <a16:creationId xmlns:a16="http://schemas.microsoft.com/office/drawing/2014/main" id="{0081AD7A-D4EF-9AC2-C30C-4160F98FB66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42" name="Group 541">
                  <a:extLst>
                    <a:ext uri="{FF2B5EF4-FFF2-40B4-BE49-F238E27FC236}">
                      <a16:creationId xmlns:a16="http://schemas.microsoft.com/office/drawing/2014/main" id="{2F4DDAC3-E85D-2011-44D5-F8294E3B8B01}"/>
                    </a:ext>
                  </a:extLst>
                </p:cNvPr>
                <p:cNvGrpSpPr/>
                <p:nvPr/>
              </p:nvGrpSpPr>
              <p:grpSpPr>
                <a:xfrm>
                  <a:off x="1945329" y="2754405"/>
                  <a:ext cx="914400" cy="228601"/>
                  <a:chOff x="5145742" y="3112995"/>
                  <a:chExt cx="914400" cy="228601"/>
                </a:xfrm>
              </p:grpSpPr>
              <p:cxnSp>
                <p:nvCxnSpPr>
                  <p:cNvPr id="543" name="Straight Connector 542">
                    <a:extLst>
                      <a:ext uri="{FF2B5EF4-FFF2-40B4-BE49-F238E27FC236}">
                        <a16:creationId xmlns:a16="http://schemas.microsoft.com/office/drawing/2014/main" id="{974E5248-EE9A-5B2C-FE1F-DFD8632D48E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44" name="Straight Connector 543">
                    <a:extLst>
                      <a:ext uri="{FF2B5EF4-FFF2-40B4-BE49-F238E27FC236}">
                        <a16:creationId xmlns:a16="http://schemas.microsoft.com/office/drawing/2014/main" id="{472EB817-7C50-10BF-5D2A-CCF67463405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45" name="Straight Connector 544">
                    <a:extLst>
                      <a:ext uri="{FF2B5EF4-FFF2-40B4-BE49-F238E27FC236}">
                        <a16:creationId xmlns:a16="http://schemas.microsoft.com/office/drawing/2014/main" id="{A60B8A01-672F-EC98-9C5D-2F87CC31F33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27" name="Group 526">
                <a:extLst>
                  <a:ext uri="{FF2B5EF4-FFF2-40B4-BE49-F238E27FC236}">
                    <a16:creationId xmlns:a16="http://schemas.microsoft.com/office/drawing/2014/main" id="{99AB6A5A-D601-9D11-226A-7C90EC69FCCC}"/>
                  </a:ext>
                </a:extLst>
              </p:cNvPr>
              <p:cNvGrpSpPr/>
              <p:nvPr/>
            </p:nvGrpSpPr>
            <p:grpSpPr>
              <a:xfrm>
                <a:off x="8839195" y="4366547"/>
                <a:ext cx="2743199" cy="228603"/>
                <a:chOff x="1030929" y="2754403"/>
                <a:chExt cx="2743199" cy="228603"/>
              </a:xfrm>
            </p:grpSpPr>
            <p:grpSp>
              <p:nvGrpSpPr>
                <p:cNvPr id="528" name="Group 527">
                  <a:extLst>
                    <a:ext uri="{FF2B5EF4-FFF2-40B4-BE49-F238E27FC236}">
                      <a16:creationId xmlns:a16="http://schemas.microsoft.com/office/drawing/2014/main" id="{B1EC12F7-00D3-A310-C288-7C53CDA21DC7}"/>
                    </a:ext>
                  </a:extLst>
                </p:cNvPr>
                <p:cNvGrpSpPr/>
                <p:nvPr/>
              </p:nvGrpSpPr>
              <p:grpSpPr>
                <a:xfrm>
                  <a:off x="1030929" y="2754405"/>
                  <a:ext cx="914400" cy="228601"/>
                  <a:chOff x="5145742" y="3112995"/>
                  <a:chExt cx="914400" cy="228601"/>
                </a:xfrm>
              </p:grpSpPr>
              <p:cxnSp>
                <p:nvCxnSpPr>
                  <p:cNvPr id="537" name="Straight Connector 536">
                    <a:extLst>
                      <a:ext uri="{FF2B5EF4-FFF2-40B4-BE49-F238E27FC236}">
                        <a16:creationId xmlns:a16="http://schemas.microsoft.com/office/drawing/2014/main" id="{BD2A1E7D-8272-F594-D2DE-F702361B3EF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38" name="Straight Connector 537">
                    <a:extLst>
                      <a:ext uri="{FF2B5EF4-FFF2-40B4-BE49-F238E27FC236}">
                        <a16:creationId xmlns:a16="http://schemas.microsoft.com/office/drawing/2014/main" id="{0BB5DBD3-E2F6-E0A4-AD65-F03140D2D41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39" name="Straight Connector 538">
                    <a:extLst>
                      <a:ext uri="{FF2B5EF4-FFF2-40B4-BE49-F238E27FC236}">
                        <a16:creationId xmlns:a16="http://schemas.microsoft.com/office/drawing/2014/main" id="{50ACC78A-4881-16A4-D99B-BAC2FC5AE41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29" name="Group 528">
                  <a:extLst>
                    <a:ext uri="{FF2B5EF4-FFF2-40B4-BE49-F238E27FC236}">
                      <a16:creationId xmlns:a16="http://schemas.microsoft.com/office/drawing/2014/main" id="{5F6F9ECC-4556-9273-58D7-AA18829B28F2}"/>
                    </a:ext>
                  </a:extLst>
                </p:cNvPr>
                <p:cNvGrpSpPr/>
                <p:nvPr/>
              </p:nvGrpSpPr>
              <p:grpSpPr>
                <a:xfrm>
                  <a:off x="2859728" y="2754403"/>
                  <a:ext cx="914400" cy="228601"/>
                  <a:chOff x="5145742" y="3112995"/>
                  <a:chExt cx="914400" cy="228601"/>
                </a:xfrm>
              </p:grpSpPr>
              <p:cxnSp>
                <p:nvCxnSpPr>
                  <p:cNvPr id="534" name="Straight Connector 533">
                    <a:extLst>
                      <a:ext uri="{FF2B5EF4-FFF2-40B4-BE49-F238E27FC236}">
                        <a16:creationId xmlns:a16="http://schemas.microsoft.com/office/drawing/2014/main" id="{93A9F6A3-D051-02A4-3870-3FC44078434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35" name="Straight Connector 534">
                    <a:extLst>
                      <a:ext uri="{FF2B5EF4-FFF2-40B4-BE49-F238E27FC236}">
                        <a16:creationId xmlns:a16="http://schemas.microsoft.com/office/drawing/2014/main" id="{701F55D9-FE32-CF49-DC84-00C1DB180E5B}"/>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36" name="Straight Connector 535">
                    <a:extLst>
                      <a:ext uri="{FF2B5EF4-FFF2-40B4-BE49-F238E27FC236}">
                        <a16:creationId xmlns:a16="http://schemas.microsoft.com/office/drawing/2014/main" id="{97E81745-3DB0-2D60-887F-D585E152347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30" name="Group 529">
                  <a:extLst>
                    <a:ext uri="{FF2B5EF4-FFF2-40B4-BE49-F238E27FC236}">
                      <a16:creationId xmlns:a16="http://schemas.microsoft.com/office/drawing/2014/main" id="{33DD9DFB-C2B3-A19D-5F44-85D7790CE58F}"/>
                    </a:ext>
                  </a:extLst>
                </p:cNvPr>
                <p:cNvGrpSpPr/>
                <p:nvPr/>
              </p:nvGrpSpPr>
              <p:grpSpPr>
                <a:xfrm>
                  <a:off x="1945329" y="2754405"/>
                  <a:ext cx="914400" cy="228601"/>
                  <a:chOff x="5145742" y="3112995"/>
                  <a:chExt cx="914400" cy="228601"/>
                </a:xfrm>
              </p:grpSpPr>
              <p:cxnSp>
                <p:nvCxnSpPr>
                  <p:cNvPr id="531" name="Straight Connector 530">
                    <a:extLst>
                      <a:ext uri="{FF2B5EF4-FFF2-40B4-BE49-F238E27FC236}">
                        <a16:creationId xmlns:a16="http://schemas.microsoft.com/office/drawing/2014/main" id="{363A5FE4-76B9-9F27-696C-7B3D927588B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32" name="Straight Connector 531">
                    <a:extLst>
                      <a:ext uri="{FF2B5EF4-FFF2-40B4-BE49-F238E27FC236}">
                        <a16:creationId xmlns:a16="http://schemas.microsoft.com/office/drawing/2014/main" id="{1F590785-4892-C68E-90BF-60A7ED8181CC}"/>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33" name="Straight Connector 532">
                    <a:extLst>
                      <a:ext uri="{FF2B5EF4-FFF2-40B4-BE49-F238E27FC236}">
                        <a16:creationId xmlns:a16="http://schemas.microsoft.com/office/drawing/2014/main" id="{B3254C4C-974D-238D-59DC-EF25A06C5F1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522" name="Straight Connector 521">
              <a:extLst>
                <a:ext uri="{FF2B5EF4-FFF2-40B4-BE49-F238E27FC236}">
                  <a16:creationId xmlns:a16="http://schemas.microsoft.com/office/drawing/2014/main" id="{0AD9A0E6-5367-287D-DF6A-D739F2A8196D}"/>
                </a:ext>
              </a:extLst>
            </p:cNvPr>
            <p:cNvCxnSpPr>
              <a:cxnSpLocks/>
            </p:cNvCxnSpPr>
            <p:nvPr/>
          </p:nvCxnSpPr>
          <p:spPr>
            <a:xfrm>
              <a:off x="10820397" y="4480921"/>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23" name="Straight Connector 522">
              <a:extLst>
                <a:ext uri="{FF2B5EF4-FFF2-40B4-BE49-F238E27FC236}">
                  <a16:creationId xmlns:a16="http://schemas.microsoft.com/office/drawing/2014/main" id="{9BB2C12B-23D8-62AA-ACD4-D5B1DC1FD721}"/>
                </a:ext>
              </a:extLst>
            </p:cNvPr>
            <p:cNvCxnSpPr>
              <a:cxnSpLocks/>
            </p:cNvCxnSpPr>
            <p:nvPr/>
          </p:nvCxnSpPr>
          <p:spPr>
            <a:xfrm>
              <a:off x="-1" y="4480921"/>
              <a:ext cx="1371603" cy="0"/>
            </a:xfrm>
            <a:prstGeom prst="line">
              <a:avLst/>
            </a:prstGeom>
            <a:ln w="57150"/>
          </p:spPr>
          <p:style>
            <a:lnRef idx="3">
              <a:schemeClr val="dk1"/>
            </a:lnRef>
            <a:fillRef idx="0">
              <a:schemeClr val="dk1"/>
            </a:fillRef>
            <a:effectRef idx="2">
              <a:schemeClr val="dk1"/>
            </a:effectRef>
            <a:fontRef idx="minor">
              <a:schemeClr val="tx1"/>
            </a:fontRef>
          </p:style>
        </p:cxnSp>
      </p:grpSp>
      <p:sp>
        <p:nvSpPr>
          <p:cNvPr id="2" name="Title 1">
            <a:extLst>
              <a:ext uri="{FF2B5EF4-FFF2-40B4-BE49-F238E27FC236}">
                <a16:creationId xmlns:a16="http://schemas.microsoft.com/office/drawing/2014/main" id="{141A4E14-55E7-DE34-1A94-49C3C200EDED}"/>
              </a:ext>
            </a:extLst>
          </p:cNvPr>
          <p:cNvSpPr>
            <a:spLocks noGrp="1"/>
          </p:cNvSpPr>
          <p:nvPr>
            <p:ph type="title"/>
          </p:nvPr>
        </p:nvSpPr>
        <p:spPr>
          <a:xfrm>
            <a:off x="838200" y="365125"/>
            <a:ext cx="10515600" cy="1325563"/>
          </a:xfrm>
        </p:spPr>
        <p:txBody>
          <a:bodyPr/>
          <a:lstStyle/>
          <a:p>
            <a:pPr algn="ctr"/>
            <a:r>
              <a:rPr lang="en-US"/>
              <a:t>From WG21 Proposal To Production</a:t>
            </a:r>
          </a:p>
        </p:txBody>
      </p:sp>
      <p:sp>
        <p:nvSpPr>
          <p:cNvPr id="191" name="TextBox 190">
            <a:extLst>
              <a:ext uri="{FF2B5EF4-FFF2-40B4-BE49-F238E27FC236}">
                <a16:creationId xmlns:a16="http://schemas.microsoft.com/office/drawing/2014/main" id="{6788E0A7-BB15-5736-5BE8-A9EE6132834D}"/>
              </a:ext>
            </a:extLst>
          </p:cNvPr>
          <p:cNvSpPr txBox="1"/>
          <p:nvPr/>
        </p:nvSpPr>
        <p:spPr>
          <a:xfrm>
            <a:off x="-13444" y="3631334"/>
            <a:ext cx="2967310" cy="461665"/>
          </a:xfrm>
          <a:prstGeom prst="rect">
            <a:avLst/>
          </a:prstGeom>
          <a:noFill/>
        </p:spPr>
        <p:txBody>
          <a:bodyPr wrap="square" rtlCol="0">
            <a:spAutoFit/>
          </a:bodyPr>
          <a:lstStyle/>
          <a:p>
            <a:r>
              <a:rPr lang="en-US" sz="2400"/>
              <a:t>ISO C++ Standards</a:t>
            </a:r>
          </a:p>
        </p:txBody>
      </p:sp>
      <p:sp>
        <p:nvSpPr>
          <p:cNvPr id="193" name="TextBox 192">
            <a:extLst>
              <a:ext uri="{FF2B5EF4-FFF2-40B4-BE49-F238E27FC236}">
                <a16:creationId xmlns:a16="http://schemas.microsoft.com/office/drawing/2014/main" id="{934BC204-5CB3-6453-2932-E25ABD902E8C}"/>
              </a:ext>
            </a:extLst>
          </p:cNvPr>
          <p:cNvSpPr txBox="1"/>
          <p:nvPr/>
        </p:nvSpPr>
        <p:spPr>
          <a:xfrm>
            <a:off x="-13444" y="2505436"/>
            <a:ext cx="3697931" cy="461665"/>
          </a:xfrm>
          <a:prstGeom prst="rect">
            <a:avLst/>
          </a:prstGeom>
          <a:noFill/>
        </p:spPr>
        <p:txBody>
          <a:bodyPr wrap="square" rtlCol="0">
            <a:spAutoFit/>
          </a:bodyPr>
          <a:lstStyle/>
          <a:p>
            <a:r>
              <a:rPr lang="en-US" sz="2400"/>
              <a:t>Compiler Prototypes</a:t>
            </a:r>
          </a:p>
        </p:txBody>
      </p:sp>
      <p:sp>
        <p:nvSpPr>
          <p:cNvPr id="194" name="TextBox 193">
            <a:extLst>
              <a:ext uri="{FF2B5EF4-FFF2-40B4-BE49-F238E27FC236}">
                <a16:creationId xmlns:a16="http://schemas.microsoft.com/office/drawing/2014/main" id="{FC7B120C-C867-1DCC-9A75-0C3098D6DCEA}"/>
              </a:ext>
            </a:extLst>
          </p:cNvPr>
          <p:cNvSpPr txBox="1"/>
          <p:nvPr/>
        </p:nvSpPr>
        <p:spPr>
          <a:xfrm>
            <a:off x="-13444" y="4959730"/>
            <a:ext cx="3697931" cy="461665"/>
          </a:xfrm>
          <a:prstGeom prst="rect">
            <a:avLst/>
          </a:prstGeom>
          <a:noFill/>
        </p:spPr>
        <p:txBody>
          <a:bodyPr wrap="square" rtlCol="0">
            <a:spAutoFit/>
          </a:bodyPr>
          <a:lstStyle/>
          <a:p>
            <a:r>
              <a:rPr lang="en-US" sz="2400"/>
              <a:t>Annual Compiler Versions</a:t>
            </a:r>
          </a:p>
        </p:txBody>
      </p:sp>
      <p:sp>
        <p:nvSpPr>
          <p:cNvPr id="195" name="TextBox 194">
            <a:extLst>
              <a:ext uri="{FF2B5EF4-FFF2-40B4-BE49-F238E27FC236}">
                <a16:creationId xmlns:a16="http://schemas.microsoft.com/office/drawing/2014/main" id="{BAC5823E-F4D8-70C4-7639-B840B78C3406}"/>
              </a:ext>
            </a:extLst>
          </p:cNvPr>
          <p:cNvSpPr txBox="1"/>
          <p:nvPr/>
        </p:nvSpPr>
        <p:spPr>
          <a:xfrm>
            <a:off x="-13444" y="6192130"/>
            <a:ext cx="3697931" cy="461665"/>
          </a:xfrm>
          <a:prstGeom prst="rect">
            <a:avLst/>
          </a:prstGeom>
          <a:noFill/>
        </p:spPr>
        <p:txBody>
          <a:bodyPr wrap="square" rtlCol="0">
            <a:spAutoFit/>
          </a:bodyPr>
          <a:lstStyle/>
          <a:p>
            <a:r>
              <a:rPr lang="en-US" sz="2400"/>
              <a:t>Production Compiler Use</a:t>
            </a:r>
          </a:p>
        </p:txBody>
      </p:sp>
      <p:grpSp>
        <p:nvGrpSpPr>
          <p:cNvPr id="493" name="Group 492">
            <a:extLst>
              <a:ext uri="{FF2B5EF4-FFF2-40B4-BE49-F238E27FC236}">
                <a16:creationId xmlns:a16="http://schemas.microsoft.com/office/drawing/2014/main" id="{AF5D5FE0-04E0-A919-54C8-7535E8BCF70B}"/>
              </a:ext>
            </a:extLst>
          </p:cNvPr>
          <p:cNvGrpSpPr/>
          <p:nvPr/>
        </p:nvGrpSpPr>
        <p:grpSpPr>
          <a:xfrm>
            <a:off x="1472466" y="3209730"/>
            <a:ext cx="10618662" cy="461665"/>
            <a:chOff x="1472466" y="1519525"/>
            <a:chExt cx="10618662" cy="461665"/>
          </a:xfrm>
        </p:grpSpPr>
        <p:sp>
          <p:nvSpPr>
            <p:cNvPr id="196" name="TextBox 195">
              <a:extLst>
                <a:ext uri="{FF2B5EF4-FFF2-40B4-BE49-F238E27FC236}">
                  <a16:creationId xmlns:a16="http://schemas.microsoft.com/office/drawing/2014/main" id="{60FB6C33-CDAC-E401-AD7A-6A5264AFB3C1}"/>
                </a:ext>
              </a:extLst>
            </p:cNvPr>
            <p:cNvSpPr txBox="1"/>
            <p:nvPr/>
          </p:nvSpPr>
          <p:spPr>
            <a:xfrm>
              <a:off x="1472466" y="1519525"/>
              <a:ext cx="1017479" cy="461665"/>
            </a:xfrm>
            <a:prstGeom prst="rect">
              <a:avLst/>
            </a:prstGeom>
            <a:noFill/>
          </p:spPr>
          <p:txBody>
            <a:bodyPr wrap="square" rtlCol="0">
              <a:spAutoFit/>
            </a:bodyPr>
            <a:lstStyle/>
            <a:p>
              <a:pPr algn="ctr"/>
              <a:r>
                <a:rPr lang="en-US" sz="2400"/>
                <a:t>C++11</a:t>
              </a:r>
            </a:p>
          </p:txBody>
        </p:sp>
        <p:sp>
          <p:nvSpPr>
            <p:cNvPr id="197" name="TextBox 196">
              <a:extLst>
                <a:ext uri="{FF2B5EF4-FFF2-40B4-BE49-F238E27FC236}">
                  <a16:creationId xmlns:a16="http://schemas.microsoft.com/office/drawing/2014/main" id="{BF41D046-4766-0878-811F-7B04845887C7}"/>
                </a:ext>
              </a:extLst>
            </p:cNvPr>
            <p:cNvSpPr txBox="1"/>
            <p:nvPr/>
          </p:nvSpPr>
          <p:spPr>
            <a:xfrm>
              <a:off x="2844064" y="1519525"/>
              <a:ext cx="1017479" cy="461665"/>
            </a:xfrm>
            <a:prstGeom prst="rect">
              <a:avLst/>
            </a:prstGeom>
            <a:noFill/>
          </p:spPr>
          <p:txBody>
            <a:bodyPr wrap="square" rtlCol="0">
              <a:spAutoFit/>
            </a:bodyPr>
            <a:lstStyle/>
            <a:p>
              <a:pPr algn="ctr"/>
              <a:r>
                <a:rPr lang="en-US" sz="2400"/>
                <a:t>C++14</a:t>
              </a:r>
            </a:p>
          </p:txBody>
        </p:sp>
        <p:sp>
          <p:nvSpPr>
            <p:cNvPr id="198" name="TextBox 197">
              <a:extLst>
                <a:ext uri="{FF2B5EF4-FFF2-40B4-BE49-F238E27FC236}">
                  <a16:creationId xmlns:a16="http://schemas.microsoft.com/office/drawing/2014/main" id="{77F3B6F2-CDEA-92AD-225C-ACE30FC07F9F}"/>
                </a:ext>
              </a:extLst>
            </p:cNvPr>
            <p:cNvSpPr txBox="1"/>
            <p:nvPr/>
          </p:nvSpPr>
          <p:spPr>
            <a:xfrm>
              <a:off x="4215662" y="1519525"/>
              <a:ext cx="1017479" cy="461665"/>
            </a:xfrm>
            <a:prstGeom prst="rect">
              <a:avLst/>
            </a:prstGeom>
            <a:noFill/>
          </p:spPr>
          <p:txBody>
            <a:bodyPr wrap="square" rtlCol="0">
              <a:spAutoFit/>
            </a:bodyPr>
            <a:lstStyle/>
            <a:p>
              <a:pPr algn="ctr"/>
              <a:r>
                <a:rPr lang="en-US" sz="2400"/>
                <a:t>C++17</a:t>
              </a:r>
            </a:p>
          </p:txBody>
        </p:sp>
        <p:sp>
          <p:nvSpPr>
            <p:cNvPr id="199" name="TextBox 198">
              <a:extLst>
                <a:ext uri="{FF2B5EF4-FFF2-40B4-BE49-F238E27FC236}">
                  <a16:creationId xmlns:a16="http://schemas.microsoft.com/office/drawing/2014/main" id="{BB441854-0175-9787-133E-2D14E2C9F28D}"/>
                </a:ext>
              </a:extLst>
            </p:cNvPr>
            <p:cNvSpPr txBox="1"/>
            <p:nvPr/>
          </p:nvSpPr>
          <p:spPr>
            <a:xfrm>
              <a:off x="5587260" y="1519525"/>
              <a:ext cx="1017479" cy="461665"/>
            </a:xfrm>
            <a:prstGeom prst="rect">
              <a:avLst/>
            </a:prstGeom>
            <a:noFill/>
          </p:spPr>
          <p:txBody>
            <a:bodyPr wrap="square" rtlCol="0">
              <a:spAutoFit/>
            </a:bodyPr>
            <a:lstStyle/>
            <a:p>
              <a:pPr algn="ctr"/>
              <a:r>
                <a:rPr lang="en-US" sz="2400"/>
                <a:t>C++20</a:t>
              </a:r>
            </a:p>
          </p:txBody>
        </p:sp>
        <p:sp>
          <p:nvSpPr>
            <p:cNvPr id="200" name="TextBox 199">
              <a:extLst>
                <a:ext uri="{FF2B5EF4-FFF2-40B4-BE49-F238E27FC236}">
                  <a16:creationId xmlns:a16="http://schemas.microsoft.com/office/drawing/2014/main" id="{9A509BED-EC4D-909F-B4B9-1293EEBF5633}"/>
                </a:ext>
              </a:extLst>
            </p:cNvPr>
            <p:cNvSpPr txBox="1"/>
            <p:nvPr/>
          </p:nvSpPr>
          <p:spPr>
            <a:xfrm>
              <a:off x="6958858" y="1519525"/>
              <a:ext cx="1017479" cy="461665"/>
            </a:xfrm>
            <a:prstGeom prst="rect">
              <a:avLst/>
            </a:prstGeom>
            <a:noFill/>
          </p:spPr>
          <p:txBody>
            <a:bodyPr wrap="square" rtlCol="0">
              <a:spAutoFit/>
            </a:bodyPr>
            <a:lstStyle/>
            <a:p>
              <a:pPr algn="ctr"/>
              <a:r>
                <a:rPr lang="en-US" sz="2400"/>
                <a:t>C++23</a:t>
              </a:r>
            </a:p>
          </p:txBody>
        </p:sp>
        <p:sp>
          <p:nvSpPr>
            <p:cNvPr id="507" name="TextBox 506">
              <a:extLst>
                <a:ext uri="{FF2B5EF4-FFF2-40B4-BE49-F238E27FC236}">
                  <a16:creationId xmlns:a16="http://schemas.microsoft.com/office/drawing/2014/main" id="{63D06AD7-E3E2-D114-7B08-D36B7214AD59}"/>
                </a:ext>
              </a:extLst>
            </p:cNvPr>
            <p:cNvSpPr txBox="1"/>
            <p:nvPr/>
          </p:nvSpPr>
          <p:spPr>
            <a:xfrm>
              <a:off x="8330456" y="1519525"/>
              <a:ext cx="1017479" cy="461665"/>
            </a:xfrm>
            <a:prstGeom prst="rect">
              <a:avLst/>
            </a:prstGeom>
            <a:noFill/>
          </p:spPr>
          <p:txBody>
            <a:bodyPr wrap="square" rtlCol="0">
              <a:spAutoFit/>
            </a:bodyPr>
            <a:lstStyle/>
            <a:p>
              <a:pPr algn="ctr"/>
              <a:r>
                <a:rPr lang="en-US" sz="2400"/>
                <a:t>C++26</a:t>
              </a:r>
            </a:p>
          </p:txBody>
        </p:sp>
        <p:sp>
          <p:nvSpPr>
            <p:cNvPr id="508" name="TextBox 507">
              <a:extLst>
                <a:ext uri="{FF2B5EF4-FFF2-40B4-BE49-F238E27FC236}">
                  <a16:creationId xmlns:a16="http://schemas.microsoft.com/office/drawing/2014/main" id="{47B174E1-1FD1-D43B-1441-3CD9C29BD8B5}"/>
                </a:ext>
              </a:extLst>
            </p:cNvPr>
            <p:cNvSpPr txBox="1"/>
            <p:nvPr/>
          </p:nvSpPr>
          <p:spPr>
            <a:xfrm>
              <a:off x="9702054" y="1519525"/>
              <a:ext cx="1017479" cy="461665"/>
            </a:xfrm>
            <a:prstGeom prst="rect">
              <a:avLst/>
            </a:prstGeom>
            <a:noFill/>
          </p:spPr>
          <p:txBody>
            <a:bodyPr wrap="square" rtlCol="0">
              <a:spAutoFit/>
            </a:bodyPr>
            <a:lstStyle/>
            <a:p>
              <a:pPr algn="ctr"/>
              <a:r>
                <a:rPr lang="en-US" sz="2400"/>
                <a:t>C++29</a:t>
              </a:r>
            </a:p>
          </p:txBody>
        </p:sp>
        <p:sp>
          <p:nvSpPr>
            <p:cNvPr id="509" name="TextBox 508">
              <a:extLst>
                <a:ext uri="{FF2B5EF4-FFF2-40B4-BE49-F238E27FC236}">
                  <a16:creationId xmlns:a16="http://schemas.microsoft.com/office/drawing/2014/main" id="{0F1DCFC2-ADA9-05AD-7DCA-36CD04F289B9}"/>
                </a:ext>
              </a:extLst>
            </p:cNvPr>
            <p:cNvSpPr txBox="1"/>
            <p:nvPr/>
          </p:nvSpPr>
          <p:spPr>
            <a:xfrm>
              <a:off x="11073649" y="1519525"/>
              <a:ext cx="1017479" cy="461665"/>
            </a:xfrm>
            <a:prstGeom prst="rect">
              <a:avLst/>
            </a:prstGeom>
            <a:noFill/>
          </p:spPr>
          <p:txBody>
            <a:bodyPr wrap="square" rtlCol="0">
              <a:spAutoFit/>
            </a:bodyPr>
            <a:lstStyle/>
            <a:p>
              <a:pPr algn="ctr"/>
              <a:r>
                <a:rPr lang="en-US" sz="2400"/>
                <a:t>C++32</a:t>
              </a:r>
            </a:p>
          </p:txBody>
        </p:sp>
      </p:grpSp>
      <p:grpSp>
        <p:nvGrpSpPr>
          <p:cNvPr id="3" name="Group 2">
            <a:extLst>
              <a:ext uri="{FF2B5EF4-FFF2-40B4-BE49-F238E27FC236}">
                <a16:creationId xmlns:a16="http://schemas.microsoft.com/office/drawing/2014/main" id="{BDF2A48D-2DFF-6CDF-58F7-BB85A5871A96}"/>
              </a:ext>
            </a:extLst>
          </p:cNvPr>
          <p:cNvGrpSpPr/>
          <p:nvPr/>
        </p:nvGrpSpPr>
        <p:grpSpPr>
          <a:xfrm>
            <a:off x="-1" y="2558819"/>
            <a:ext cx="12192001" cy="1"/>
            <a:chOff x="-1" y="3318429"/>
            <a:chExt cx="12192001" cy="1"/>
          </a:xfrm>
        </p:grpSpPr>
        <p:grpSp>
          <p:nvGrpSpPr>
            <p:cNvPr id="138" name="Group 137">
              <a:extLst>
                <a:ext uri="{FF2B5EF4-FFF2-40B4-BE49-F238E27FC236}">
                  <a16:creationId xmlns:a16="http://schemas.microsoft.com/office/drawing/2014/main" id="{DE2A29EA-72D4-DCEC-C280-D3B04D46B703}"/>
                </a:ext>
              </a:extLst>
            </p:cNvPr>
            <p:cNvGrpSpPr/>
            <p:nvPr/>
          </p:nvGrpSpPr>
          <p:grpSpPr>
            <a:xfrm>
              <a:off x="609606" y="3318430"/>
              <a:ext cx="10972788" cy="0"/>
              <a:chOff x="1030929" y="2754400"/>
              <a:chExt cx="10972788" cy="228606"/>
            </a:xfrm>
          </p:grpSpPr>
          <p:grpSp>
            <p:nvGrpSpPr>
              <p:cNvPr id="139" name="Group 138">
                <a:extLst>
                  <a:ext uri="{FF2B5EF4-FFF2-40B4-BE49-F238E27FC236}">
                    <a16:creationId xmlns:a16="http://schemas.microsoft.com/office/drawing/2014/main" id="{248B4213-6271-E906-6B0F-75C80759346E}"/>
                  </a:ext>
                </a:extLst>
              </p:cNvPr>
              <p:cNvGrpSpPr/>
              <p:nvPr/>
            </p:nvGrpSpPr>
            <p:grpSpPr>
              <a:xfrm>
                <a:off x="1030929" y="2754403"/>
                <a:ext cx="2743199" cy="228603"/>
                <a:chOff x="1030929" y="2754403"/>
                <a:chExt cx="2743199" cy="228603"/>
              </a:xfrm>
            </p:grpSpPr>
            <p:grpSp>
              <p:nvGrpSpPr>
                <p:cNvPr id="179" name="Group 178">
                  <a:extLst>
                    <a:ext uri="{FF2B5EF4-FFF2-40B4-BE49-F238E27FC236}">
                      <a16:creationId xmlns:a16="http://schemas.microsoft.com/office/drawing/2014/main" id="{C9464929-E349-DF47-2337-D653EBA1485F}"/>
                    </a:ext>
                  </a:extLst>
                </p:cNvPr>
                <p:cNvGrpSpPr/>
                <p:nvPr/>
              </p:nvGrpSpPr>
              <p:grpSpPr>
                <a:xfrm>
                  <a:off x="1030929" y="2754405"/>
                  <a:ext cx="914400" cy="228601"/>
                  <a:chOff x="5145742" y="3112995"/>
                  <a:chExt cx="914400" cy="228601"/>
                </a:xfrm>
              </p:grpSpPr>
              <p:cxnSp>
                <p:nvCxnSpPr>
                  <p:cNvPr id="188" name="Straight Connector 187">
                    <a:extLst>
                      <a:ext uri="{FF2B5EF4-FFF2-40B4-BE49-F238E27FC236}">
                        <a16:creationId xmlns:a16="http://schemas.microsoft.com/office/drawing/2014/main" id="{D73C94EE-A95B-B497-C6A7-43B44F00AE3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89" name="Straight Connector 188">
                    <a:extLst>
                      <a:ext uri="{FF2B5EF4-FFF2-40B4-BE49-F238E27FC236}">
                        <a16:creationId xmlns:a16="http://schemas.microsoft.com/office/drawing/2014/main" id="{9466625F-81CF-DAED-BC5D-F24B4C019FCC}"/>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90" name="Straight Connector 189">
                    <a:extLst>
                      <a:ext uri="{FF2B5EF4-FFF2-40B4-BE49-F238E27FC236}">
                        <a16:creationId xmlns:a16="http://schemas.microsoft.com/office/drawing/2014/main" id="{9107285F-57F1-181F-B3D2-69F1D8CC2B4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80" name="Group 179">
                  <a:extLst>
                    <a:ext uri="{FF2B5EF4-FFF2-40B4-BE49-F238E27FC236}">
                      <a16:creationId xmlns:a16="http://schemas.microsoft.com/office/drawing/2014/main" id="{41A51C2F-F389-566D-DD9C-133C3D7ED979}"/>
                    </a:ext>
                  </a:extLst>
                </p:cNvPr>
                <p:cNvGrpSpPr/>
                <p:nvPr/>
              </p:nvGrpSpPr>
              <p:grpSpPr>
                <a:xfrm>
                  <a:off x="2859728" y="2754403"/>
                  <a:ext cx="914400" cy="228601"/>
                  <a:chOff x="5145742" y="3112995"/>
                  <a:chExt cx="914400" cy="228601"/>
                </a:xfrm>
              </p:grpSpPr>
              <p:cxnSp>
                <p:nvCxnSpPr>
                  <p:cNvPr id="185" name="Straight Connector 184">
                    <a:extLst>
                      <a:ext uri="{FF2B5EF4-FFF2-40B4-BE49-F238E27FC236}">
                        <a16:creationId xmlns:a16="http://schemas.microsoft.com/office/drawing/2014/main" id="{E619E41D-1C18-477D-773C-4F5E08B69AF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86" name="Straight Connector 185">
                    <a:extLst>
                      <a:ext uri="{FF2B5EF4-FFF2-40B4-BE49-F238E27FC236}">
                        <a16:creationId xmlns:a16="http://schemas.microsoft.com/office/drawing/2014/main" id="{61692F2B-32F4-7009-7069-DA4DB1BA3F2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87" name="Straight Connector 186">
                    <a:extLst>
                      <a:ext uri="{FF2B5EF4-FFF2-40B4-BE49-F238E27FC236}">
                        <a16:creationId xmlns:a16="http://schemas.microsoft.com/office/drawing/2014/main" id="{58168443-594E-1496-F6DE-3B75A7AB378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81" name="Group 180">
                  <a:extLst>
                    <a:ext uri="{FF2B5EF4-FFF2-40B4-BE49-F238E27FC236}">
                      <a16:creationId xmlns:a16="http://schemas.microsoft.com/office/drawing/2014/main" id="{49CC0CC1-5DEE-6E4C-208F-737EECBA4CC8}"/>
                    </a:ext>
                  </a:extLst>
                </p:cNvPr>
                <p:cNvGrpSpPr/>
                <p:nvPr/>
              </p:nvGrpSpPr>
              <p:grpSpPr>
                <a:xfrm>
                  <a:off x="1945329" y="2754405"/>
                  <a:ext cx="914400" cy="228601"/>
                  <a:chOff x="5145742" y="3112995"/>
                  <a:chExt cx="914400" cy="228601"/>
                </a:xfrm>
              </p:grpSpPr>
              <p:cxnSp>
                <p:nvCxnSpPr>
                  <p:cNvPr id="182" name="Straight Connector 181">
                    <a:extLst>
                      <a:ext uri="{FF2B5EF4-FFF2-40B4-BE49-F238E27FC236}">
                        <a16:creationId xmlns:a16="http://schemas.microsoft.com/office/drawing/2014/main" id="{AC81FFDD-348B-FB9E-A301-88FB774FCDA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83" name="Straight Connector 182">
                    <a:extLst>
                      <a:ext uri="{FF2B5EF4-FFF2-40B4-BE49-F238E27FC236}">
                        <a16:creationId xmlns:a16="http://schemas.microsoft.com/office/drawing/2014/main" id="{F7F165F4-5CE5-AA17-F86B-772CC856F4E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84" name="Straight Connector 183">
                    <a:extLst>
                      <a:ext uri="{FF2B5EF4-FFF2-40B4-BE49-F238E27FC236}">
                        <a16:creationId xmlns:a16="http://schemas.microsoft.com/office/drawing/2014/main" id="{396ADC21-A37B-6AB8-7996-C8E05E2E51A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40" name="Group 139">
                <a:extLst>
                  <a:ext uri="{FF2B5EF4-FFF2-40B4-BE49-F238E27FC236}">
                    <a16:creationId xmlns:a16="http://schemas.microsoft.com/office/drawing/2014/main" id="{073AB710-9C6D-BC6D-090D-7B80B149E50C}"/>
                  </a:ext>
                </a:extLst>
              </p:cNvPr>
              <p:cNvGrpSpPr/>
              <p:nvPr/>
            </p:nvGrpSpPr>
            <p:grpSpPr>
              <a:xfrm>
                <a:off x="3774126" y="2754402"/>
                <a:ext cx="2743199" cy="228603"/>
                <a:chOff x="1030929" y="2754403"/>
                <a:chExt cx="2743199" cy="228603"/>
              </a:xfrm>
            </p:grpSpPr>
            <p:grpSp>
              <p:nvGrpSpPr>
                <p:cNvPr id="167" name="Group 166">
                  <a:extLst>
                    <a:ext uri="{FF2B5EF4-FFF2-40B4-BE49-F238E27FC236}">
                      <a16:creationId xmlns:a16="http://schemas.microsoft.com/office/drawing/2014/main" id="{9D87DF9A-4BE7-6B11-9785-A5968C39AB72}"/>
                    </a:ext>
                  </a:extLst>
                </p:cNvPr>
                <p:cNvGrpSpPr/>
                <p:nvPr/>
              </p:nvGrpSpPr>
              <p:grpSpPr>
                <a:xfrm>
                  <a:off x="1030929" y="2754405"/>
                  <a:ext cx="914400" cy="228601"/>
                  <a:chOff x="5145742" y="3112995"/>
                  <a:chExt cx="914400" cy="228601"/>
                </a:xfrm>
              </p:grpSpPr>
              <p:cxnSp>
                <p:nvCxnSpPr>
                  <p:cNvPr id="176" name="Straight Connector 175">
                    <a:extLst>
                      <a:ext uri="{FF2B5EF4-FFF2-40B4-BE49-F238E27FC236}">
                        <a16:creationId xmlns:a16="http://schemas.microsoft.com/office/drawing/2014/main" id="{EB4288B7-71DA-D2F3-DB48-869CE1AFA04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77" name="Straight Connector 176">
                    <a:extLst>
                      <a:ext uri="{FF2B5EF4-FFF2-40B4-BE49-F238E27FC236}">
                        <a16:creationId xmlns:a16="http://schemas.microsoft.com/office/drawing/2014/main" id="{5C989F11-EA4B-A332-FB27-CF16070FD77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78" name="Straight Connector 177">
                    <a:extLst>
                      <a:ext uri="{FF2B5EF4-FFF2-40B4-BE49-F238E27FC236}">
                        <a16:creationId xmlns:a16="http://schemas.microsoft.com/office/drawing/2014/main" id="{776EE4CC-69E0-E7ED-B086-712ADCD00EE1}"/>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68" name="Group 167">
                  <a:extLst>
                    <a:ext uri="{FF2B5EF4-FFF2-40B4-BE49-F238E27FC236}">
                      <a16:creationId xmlns:a16="http://schemas.microsoft.com/office/drawing/2014/main" id="{810D5EBE-5355-D746-3E97-7C8A984A85A6}"/>
                    </a:ext>
                  </a:extLst>
                </p:cNvPr>
                <p:cNvGrpSpPr/>
                <p:nvPr/>
              </p:nvGrpSpPr>
              <p:grpSpPr>
                <a:xfrm>
                  <a:off x="2859728" y="2754403"/>
                  <a:ext cx="914400" cy="228601"/>
                  <a:chOff x="5145742" y="3112995"/>
                  <a:chExt cx="914400" cy="228601"/>
                </a:xfrm>
              </p:grpSpPr>
              <p:cxnSp>
                <p:nvCxnSpPr>
                  <p:cNvPr id="173" name="Straight Connector 172">
                    <a:extLst>
                      <a:ext uri="{FF2B5EF4-FFF2-40B4-BE49-F238E27FC236}">
                        <a16:creationId xmlns:a16="http://schemas.microsoft.com/office/drawing/2014/main" id="{744B110D-8B93-88A8-3B70-6FC654A6BE8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74" name="Straight Connector 173">
                    <a:extLst>
                      <a:ext uri="{FF2B5EF4-FFF2-40B4-BE49-F238E27FC236}">
                        <a16:creationId xmlns:a16="http://schemas.microsoft.com/office/drawing/2014/main" id="{9CA86E9B-CC46-76D5-1171-81F066F6749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75" name="Straight Connector 174">
                    <a:extLst>
                      <a:ext uri="{FF2B5EF4-FFF2-40B4-BE49-F238E27FC236}">
                        <a16:creationId xmlns:a16="http://schemas.microsoft.com/office/drawing/2014/main" id="{C72EEE17-E06D-B5FB-9768-DCC17219D69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69" name="Group 168">
                  <a:extLst>
                    <a:ext uri="{FF2B5EF4-FFF2-40B4-BE49-F238E27FC236}">
                      <a16:creationId xmlns:a16="http://schemas.microsoft.com/office/drawing/2014/main" id="{A22D686A-DE7D-80C9-5A1C-E868B46CBF99}"/>
                    </a:ext>
                  </a:extLst>
                </p:cNvPr>
                <p:cNvGrpSpPr/>
                <p:nvPr/>
              </p:nvGrpSpPr>
              <p:grpSpPr>
                <a:xfrm>
                  <a:off x="1945329" y="2754405"/>
                  <a:ext cx="914400" cy="228601"/>
                  <a:chOff x="5145742" y="3112995"/>
                  <a:chExt cx="914400" cy="228601"/>
                </a:xfrm>
              </p:grpSpPr>
              <p:cxnSp>
                <p:nvCxnSpPr>
                  <p:cNvPr id="170" name="Straight Connector 169">
                    <a:extLst>
                      <a:ext uri="{FF2B5EF4-FFF2-40B4-BE49-F238E27FC236}">
                        <a16:creationId xmlns:a16="http://schemas.microsoft.com/office/drawing/2014/main" id="{35D4920B-FC6C-DC3E-10A2-FD9933969DB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71" name="Straight Connector 170">
                    <a:extLst>
                      <a:ext uri="{FF2B5EF4-FFF2-40B4-BE49-F238E27FC236}">
                        <a16:creationId xmlns:a16="http://schemas.microsoft.com/office/drawing/2014/main" id="{2E4F6E2D-8B85-0D3D-D538-7AFF888135C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72" name="Straight Connector 171">
                    <a:extLst>
                      <a:ext uri="{FF2B5EF4-FFF2-40B4-BE49-F238E27FC236}">
                        <a16:creationId xmlns:a16="http://schemas.microsoft.com/office/drawing/2014/main" id="{FADFE903-4099-BC36-718A-A1551F8D33B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41" name="Group 140">
                <a:extLst>
                  <a:ext uri="{FF2B5EF4-FFF2-40B4-BE49-F238E27FC236}">
                    <a16:creationId xmlns:a16="http://schemas.microsoft.com/office/drawing/2014/main" id="{72FAFCC7-2EE3-A6F2-8077-2482A61171AA}"/>
                  </a:ext>
                </a:extLst>
              </p:cNvPr>
              <p:cNvGrpSpPr/>
              <p:nvPr/>
            </p:nvGrpSpPr>
            <p:grpSpPr>
              <a:xfrm>
                <a:off x="6517321" y="2754401"/>
                <a:ext cx="2743199" cy="228603"/>
                <a:chOff x="1030929" y="2754403"/>
                <a:chExt cx="2743199" cy="228603"/>
              </a:xfrm>
            </p:grpSpPr>
            <p:grpSp>
              <p:nvGrpSpPr>
                <p:cNvPr id="155" name="Group 154">
                  <a:extLst>
                    <a:ext uri="{FF2B5EF4-FFF2-40B4-BE49-F238E27FC236}">
                      <a16:creationId xmlns:a16="http://schemas.microsoft.com/office/drawing/2014/main" id="{7B076864-7541-CA56-CD79-8578226468CA}"/>
                    </a:ext>
                  </a:extLst>
                </p:cNvPr>
                <p:cNvGrpSpPr/>
                <p:nvPr/>
              </p:nvGrpSpPr>
              <p:grpSpPr>
                <a:xfrm>
                  <a:off x="1030929" y="2754405"/>
                  <a:ext cx="914400" cy="228601"/>
                  <a:chOff x="5145742" y="3112995"/>
                  <a:chExt cx="914400" cy="228601"/>
                </a:xfrm>
              </p:grpSpPr>
              <p:cxnSp>
                <p:nvCxnSpPr>
                  <p:cNvPr id="164" name="Straight Connector 163">
                    <a:extLst>
                      <a:ext uri="{FF2B5EF4-FFF2-40B4-BE49-F238E27FC236}">
                        <a16:creationId xmlns:a16="http://schemas.microsoft.com/office/drawing/2014/main" id="{10431603-F500-EF8A-B8A6-9FCFC97D345E}"/>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65" name="Straight Connector 164">
                    <a:extLst>
                      <a:ext uri="{FF2B5EF4-FFF2-40B4-BE49-F238E27FC236}">
                        <a16:creationId xmlns:a16="http://schemas.microsoft.com/office/drawing/2014/main" id="{5E61EB4C-3B85-53FF-788E-7E5EE8A3E4D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66" name="Straight Connector 165">
                    <a:extLst>
                      <a:ext uri="{FF2B5EF4-FFF2-40B4-BE49-F238E27FC236}">
                        <a16:creationId xmlns:a16="http://schemas.microsoft.com/office/drawing/2014/main" id="{35AB24D6-9F05-F9C0-11D2-8D1466F6CC1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56" name="Group 155">
                  <a:extLst>
                    <a:ext uri="{FF2B5EF4-FFF2-40B4-BE49-F238E27FC236}">
                      <a16:creationId xmlns:a16="http://schemas.microsoft.com/office/drawing/2014/main" id="{459DBF85-3536-5CAF-44E9-9EF56BBE464B}"/>
                    </a:ext>
                  </a:extLst>
                </p:cNvPr>
                <p:cNvGrpSpPr/>
                <p:nvPr/>
              </p:nvGrpSpPr>
              <p:grpSpPr>
                <a:xfrm>
                  <a:off x="2859728" y="2754403"/>
                  <a:ext cx="914400" cy="228601"/>
                  <a:chOff x="5145742" y="3112995"/>
                  <a:chExt cx="914400" cy="228601"/>
                </a:xfrm>
              </p:grpSpPr>
              <p:cxnSp>
                <p:nvCxnSpPr>
                  <p:cNvPr id="161" name="Straight Connector 160">
                    <a:extLst>
                      <a:ext uri="{FF2B5EF4-FFF2-40B4-BE49-F238E27FC236}">
                        <a16:creationId xmlns:a16="http://schemas.microsoft.com/office/drawing/2014/main" id="{03D1C5A9-652D-FD1F-724F-2A8052B9026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62" name="Straight Connector 161">
                    <a:extLst>
                      <a:ext uri="{FF2B5EF4-FFF2-40B4-BE49-F238E27FC236}">
                        <a16:creationId xmlns:a16="http://schemas.microsoft.com/office/drawing/2014/main" id="{A489ACAC-FA17-B7FE-E8FF-4AA61EF943F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63" name="Straight Connector 162">
                    <a:extLst>
                      <a:ext uri="{FF2B5EF4-FFF2-40B4-BE49-F238E27FC236}">
                        <a16:creationId xmlns:a16="http://schemas.microsoft.com/office/drawing/2014/main" id="{287D3A76-AA81-F0EE-8734-CB88F234D61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57" name="Group 156">
                  <a:extLst>
                    <a:ext uri="{FF2B5EF4-FFF2-40B4-BE49-F238E27FC236}">
                      <a16:creationId xmlns:a16="http://schemas.microsoft.com/office/drawing/2014/main" id="{A79635AA-A6F9-AFFD-1018-811B2EA689DD}"/>
                    </a:ext>
                  </a:extLst>
                </p:cNvPr>
                <p:cNvGrpSpPr/>
                <p:nvPr/>
              </p:nvGrpSpPr>
              <p:grpSpPr>
                <a:xfrm>
                  <a:off x="1945329" y="2754405"/>
                  <a:ext cx="914400" cy="228601"/>
                  <a:chOff x="5145742" y="3112995"/>
                  <a:chExt cx="914400" cy="228601"/>
                </a:xfrm>
              </p:grpSpPr>
              <p:cxnSp>
                <p:nvCxnSpPr>
                  <p:cNvPr id="158" name="Straight Connector 157">
                    <a:extLst>
                      <a:ext uri="{FF2B5EF4-FFF2-40B4-BE49-F238E27FC236}">
                        <a16:creationId xmlns:a16="http://schemas.microsoft.com/office/drawing/2014/main" id="{E06B82B6-C5F4-6E4F-97EB-738F5BA8EE7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59" name="Straight Connector 158">
                    <a:extLst>
                      <a:ext uri="{FF2B5EF4-FFF2-40B4-BE49-F238E27FC236}">
                        <a16:creationId xmlns:a16="http://schemas.microsoft.com/office/drawing/2014/main" id="{3C2CF16F-4E04-D01C-E570-769704F1299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60" name="Straight Connector 159">
                    <a:extLst>
                      <a:ext uri="{FF2B5EF4-FFF2-40B4-BE49-F238E27FC236}">
                        <a16:creationId xmlns:a16="http://schemas.microsoft.com/office/drawing/2014/main" id="{D94E444E-B72C-FA21-99FF-9C10F1F0D6C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42" name="Group 141">
                <a:extLst>
                  <a:ext uri="{FF2B5EF4-FFF2-40B4-BE49-F238E27FC236}">
                    <a16:creationId xmlns:a16="http://schemas.microsoft.com/office/drawing/2014/main" id="{5A67D04B-2FF4-7148-4B6B-AA76B8352CF0}"/>
                  </a:ext>
                </a:extLst>
              </p:cNvPr>
              <p:cNvGrpSpPr/>
              <p:nvPr/>
            </p:nvGrpSpPr>
            <p:grpSpPr>
              <a:xfrm>
                <a:off x="9260518" y="2754400"/>
                <a:ext cx="2743199" cy="228603"/>
                <a:chOff x="1030929" y="2754403"/>
                <a:chExt cx="2743199" cy="228603"/>
              </a:xfrm>
            </p:grpSpPr>
            <p:grpSp>
              <p:nvGrpSpPr>
                <p:cNvPr id="143" name="Group 142">
                  <a:extLst>
                    <a:ext uri="{FF2B5EF4-FFF2-40B4-BE49-F238E27FC236}">
                      <a16:creationId xmlns:a16="http://schemas.microsoft.com/office/drawing/2014/main" id="{F107C478-DAC9-D554-49DD-8B0527B9CC52}"/>
                    </a:ext>
                  </a:extLst>
                </p:cNvPr>
                <p:cNvGrpSpPr/>
                <p:nvPr/>
              </p:nvGrpSpPr>
              <p:grpSpPr>
                <a:xfrm>
                  <a:off x="1030929" y="2754405"/>
                  <a:ext cx="914400" cy="228601"/>
                  <a:chOff x="5145742" y="3112995"/>
                  <a:chExt cx="914400" cy="228601"/>
                </a:xfrm>
              </p:grpSpPr>
              <p:cxnSp>
                <p:nvCxnSpPr>
                  <p:cNvPr id="152" name="Straight Connector 151">
                    <a:extLst>
                      <a:ext uri="{FF2B5EF4-FFF2-40B4-BE49-F238E27FC236}">
                        <a16:creationId xmlns:a16="http://schemas.microsoft.com/office/drawing/2014/main" id="{48D71866-57A7-4F55-5590-FA4C12ABFF9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53" name="Straight Connector 152">
                    <a:extLst>
                      <a:ext uri="{FF2B5EF4-FFF2-40B4-BE49-F238E27FC236}">
                        <a16:creationId xmlns:a16="http://schemas.microsoft.com/office/drawing/2014/main" id="{B1E7FA05-2297-0774-D03B-49CADAFA6994}"/>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54" name="Straight Connector 153">
                    <a:extLst>
                      <a:ext uri="{FF2B5EF4-FFF2-40B4-BE49-F238E27FC236}">
                        <a16:creationId xmlns:a16="http://schemas.microsoft.com/office/drawing/2014/main" id="{0246EFD8-0F44-BFFE-3231-E36BA76AFB4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44" name="Group 143">
                  <a:extLst>
                    <a:ext uri="{FF2B5EF4-FFF2-40B4-BE49-F238E27FC236}">
                      <a16:creationId xmlns:a16="http://schemas.microsoft.com/office/drawing/2014/main" id="{3A358111-2300-2B68-B8E6-9DD4137E125F}"/>
                    </a:ext>
                  </a:extLst>
                </p:cNvPr>
                <p:cNvGrpSpPr/>
                <p:nvPr/>
              </p:nvGrpSpPr>
              <p:grpSpPr>
                <a:xfrm>
                  <a:off x="2859728" y="2754403"/>
                  <a:ext cx="914400" cy="228601"/>
                  <a:chOff x="5145742" y="3112995"/>
                  <a:chExt cx="914400" cy="228601"/>
                </a:xfrm>
              </p:grpSpPr>
              <p:cxnSp>
                <p:nvCxnSpPr>
                  <p:cNvPr id="149" name="Straight Connector 148">
                    <a:extLst>
                      <a:ext uri="{FF2B5EF4-FFF2-40B4-BE49-F238E27FC236}">
                        <a16:creationId xmlns:a16="http://schemas.microsoft.com/office/drawing/2014/main" id="{0458BF48-4FFB-C480-95AD-F5FB99F1DF5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50" name="Straight Connector 149">
                    <a:extLst>
                      <a:ext uri="{FF2B5EF4-FFF2-40B4-BE49-F238E27FC236}">
                        <a16:creationId xmlns:a16="http://schemas.microsoft.com/office/drawing/2014/main" id="{48E7B39D-52F9-1894-B1F4-5978690FF39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51" name="Straight Connector 150">
                    <a:extLst>
                      <a:ext uri="{FF2B5EF4-FFF2-40B4-BE49-F238E27FC236}">
                        <a16:creationId xmlns:a16="http://schemas.microsoft.com/office/drawing/2014/main" id="{A1A784A5-4329-8B62-618C-7191A5F8341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45" name="Group 144">
                  <a:extLst>
                    <a:ext uri="{FF2B5EF4-FFF2-40B4-BE49-F238E27FC236}">
                      <a16:creationId xmlns:a16="http://schemas.microsoft.com/office/drawing/2014/main" id="{B222358F-910E-4B1D-C474-2922623471BD}"/>
                    </a:ext>
                  </a:extLst>
                </p:cNvPr>
                <p:cNvGrpSpPr/>
                <p:nvPr/>
              </p:nvGrpSpPr>
              <p:grpSpPr>
                <a:xfrm>
                  <a:off x="1945329" y="2754405"/>
                  <a:ext cx="914400" cy="228601"/>
                  <a:chOff x="5145742" y="3112995"/>
                  <a:chExt cx="914400" cy="228601"/>
                </a:xfrm>
              </p:grpSpPr>
              <p:cxnSp>
                <p:nvCxnSpPr>
                  <p:cNvPr id="146" name="Straight Connector 145">
                    <a:extLst>
                      <a:ext uri="{FF2B5EF4-FFF2-40B4-BE49-F238E27FC236}">
                        <a16:creationId xmlns:a16="http://schemas.microsoft.com/office/drawing/2014/main" id="{99F4509D-EA74-FCE7-27C4-BAAFB092A4C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47" name="Straight Connector 146">
                    <a:extLst>
                      <a:ext uri="{FF2B5EF4-FFF2-40B4-BE49-F238E27FC236}">
                        <a16:creationId xmlns:a16="http://schemas.microsoft.com/office/drawing/2014/main" id="{1AC0BB07-CE2E-76D4-F2C4-1D952E476C7C}"/>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48" name="Straight Connector 147">
                    <a:extLst>
                      <a:ext uri="{FF2B5EF4-FFF2-40B4-BE49-F238E27FC236}">
                        <a16:creationId xmlns:a16="http://schemas.microsoft.com/office/drawing/2014/main" id="{1BACCE69-55BD-433F-DB40-13EB08583D9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513" name="Straight Connector 512">
              <a:extLst>
                <a:ext uri="{FF2B5EF4-FFF2-40B4-BE49-F238E27FC236}">
                  <a16:creationId xmlns:a16="http://schemas.microsoft.com/office/drawing/2014/main" id="{E161A0F9-8F7D-D69C-24A6-F18C9D8D6A43}"/>
                </a:ext>
              </a:extLst>
            </p:cNvPr>
            <p:cNvCxnSpPr>
              <a:cxnSpLocks/>
            </p:cNvCxnSpPr>
            <p:nvPr/>
          </p:nvCxnSpPr>
          <p:spPr>
            <a:xfrm>
              <a:off x="-1" y="3318429"/>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14" name="Straight Connector 513">
              <a:extLst>
                <a:ext uri="{FF2B5EF4-FFF2-40B4-BE49-F238E27FC236}">
                  <a16:creationId xmlns:a16="http://schemas.microsoft.com/office/drawing/2014/main" id="{8B6C6360-0FEC-9787-68D8-1A70EDC21D87}"/>
                </a:ext>
              </a:extLst>
            </p:cNvPr>
            <p:cNvCxnSpPr>
              <a:cxnSpLocks/>
            </p:cNvCxnSpPr>
            <p:nvPr/>
          </p:nvCxnSpPr>
          <p:spPr>
            <a:xfrm>
              <a:off x="10820397" y="3318429"/>
              <a:ext cx="1371603" cy="0"/>
            </a:xfrm>
            <a:prstGeom prst="line">
              <a:avLst/>
            </a:prstGeom>
            <a:ln w="57150"/>
          </p:spPr>
          <p:style>
            <a:lnRef idx="3">
              <a:schemeClr val="dk1"/>
            </a:lnRef>
            <a:fillRef idx="0">
              <a:schemeClr val="dk1"/>
            </a:fillRef>
            <a:effectRef idx="2">
              <a:schemeClr val="dk1"/>
            </a:effectRef>
            <a:fontRef idx="minor">
              <a:schemeClr val="tx1"/>
            </a:fontRef>
          </p:style>
        </p:cxnSp>
      </p:grpSp>
      <p:grpSp>
        <p:nvGrpSpPr>
          <p:cNvPr id="518" name="Group 517">
            <a:extLst>
              <a:ext uri="{FF2B5EF4-FFF2-40B4-BE49-F238E27FC236}">
                <a16:creationId xmlns:a16="http://schemas.microsoft.com/office/drawing/2014/main" id="{3A8076FF-ACE6-E0D2-BAE8-A204A5B43038}"/>
              </a:ext>
            </a:extLst>
          </p:cNvPr>
          <p:cNvGrpSpPr/>
          <p:nvPr/>
        </p:nvGrpSpPr>
        <p:grpSpPr>
          <a:xfrm>
            <a:off x="-1" y="4803842"/>
            <a:ext cx="12192001" cy="228606"/>
            <a:chOff x="-1" y="4362999"/>
            <a:chExt cx="12192001" cy="228606"/>
          </a:xfrm>
        </p:grpSpPr>
        <p:grpSp>
          <p:nvGrpSpPr>
            <p:cNvPr id="236" name="Group 235">
              <a:extLst>
                <a:ext uri="{FF2B5EF4-FFF2-40B4-BE49-F238E27FC236}">
                  <a16:creationId xmlns:a16="http://schemas.microsoft.com/office/drawing/2014/main" id="{C3B91AD3-4FE0-20AC-45C6-FF00C04BC2B5}"/>
                </a:ext>
              </a:extLst>
            </p:cNvPr>
            <p:cNvGrpSpPr/>
            <p:nvPr/>
          </p:nvGrpSpPr>
          <p:grpSpPr>
            <a:xfrm>
              <a:off x="609606" y="4362999"/>
              <a:ext cx="5486400" cy="228606"/>
              <a:chOff x="609606" y="4366547"/>
              <a:chExt cx="10972788" cy="228606"/>
            </a:xfrm>
          </p:grpSpPr>
          <p:grpSp>
            <p:nvGrpSpPr>
              <p:cNvPr id="39" name="Group 38">
                <a:extLst>
                  <a:ext uri="{FF2B5EF4-FFF2-40B4-BE49-F238E27FC236}">
                    <a16:creationId xmlns:a16="http://schemas.microsoft.com/office/drawing/2014/main" id="{FD3F889E-2317-DDB4-748F-BC8EFFA9EE3B}"/>
                  </a:ext>
                </a:extLst>
              </p:cNvPr>
              <p:cNvGrpSpPr/>
              <p:nvPr/>
            </p:nvGrpSpPr>
            <p:grpSpPr>
              <a:xfrm>
                <a:off x="609606" y="4366550"/>
                <a:ext cx="2743199" cy="228603"/>
                <a:chOff x="1030929" y="2754403"/>
                <a:chExt cx="2743199" cy="228603"/>
              </a:xfrm>
            </p:grpSpPr>
            <p:grpSp>
              <p:nvGrpSpPr>
                <p:cNvPr id="17" name="Group 16">
                  <a:extLst>
                    <a:ext uri="{FF2B5EF4-FFF2-40B4-BE49-F238E27FC236}">
                      <a16:creationId xmlns:a16="http://schemas.microsoft.com/office/drawing/2014/main" id="{460EB01C-E270-0B4D-1E33-DD75B1E80997}"/>
                    </a:ext>
                  </a:extLst>
                </p:cNvPr>
                <p:cNvGrpSpPr/>
                <p:nvPr/>
              </p:nvGrpSpPr>
              <p:grpSpPr>
                <a:xfrm>
                  <a:off x="1030929" y="2754405"/>
                  <a:ext cx="914400" cy="228601"/>
                  <a:chOff x="5145742" y="3112995"/>
                  <a:chExt cx="914400" cy="228601"/>
                </a:xfrm>
              </p:grpSpPr>
              <p:cxnSp>
                <p:nvCxnSpPr>
                  <p:cNvPr id="11" name="Straight Connector 10">
                    <a:extLst>
                      <a:ext uri="{FF2B5EF4-FFF2-40B4-BE49-F238E27FC236}">
                        <a16:creationId xmlns:a16="http://schemas.microsoft.com/office/drawing/2014/main" id="{A1C57007-99E5-1181-9B4F-8C3CA5C9510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6C57C3F5-769D-C00A-CD9F-5BECA49390D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3" name="Straight Connector 12">
                    <a:extLst>
                      <a:ext uri="{FF2B5EF4-FFF2-40B4-BE49-F238E27FC236}">
                        <a16:creationId xmlns:a16="http://schemas.microsoft.com/office/drawing/2014/main" id="{99C72C54-0496-84D4-3DC3-1F0B81BC69A2}"/>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7" name="Group 26">
                  <a:extLst>
                    <a:ext uri="{FF2B5EF4-FFF2-40B4-BE49-F238E27FC236}">
                      <a16:creationId xmlns:a16="http://schemas.microsoft.com/office/drawing/2014/main" id="{86E863E3-FA8C-2963-E0C6-FA9F8569FB62}"/>
                    </a:ext>
                  </a:extLst>
                </p:cNvPr>
                <p:cNvGrpSpPr/>
                <p:nvPr/>
              </p:nvGrpSpPr>
              <p:grpSpPr>
                <a:xfrm>
                  <a:off x="2859728" y="2754403"/>
                  <a:ext cx="914400" cy="228601"/>
                  <a:chOff x="5145742" y="3112995"/>
                  <a:chExt cx="914400" cy="228601"/>
                </a:xfrm>
              </p:grpSpPr>
              <p:cxnSp>
                <p:nvCxnSpPr>
                  <p:cNvPr id="28" name="Straight Connector 27">
                    <a:extLst>
                      <a:ext uri="{FF2B5EF4-FFF2-40B4-BE49-F238E27FC236}">
                        <a16:creationId xmlns:a16="http://schemas.microsoft.com/office/drawing/2014/main" id="{156A84E9-166F-EE2D-3A88-8A4ABED9A2C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9" name="Straight Connector 28">
                    <a:extLst>
                      <a:ext uri="{FF2B5EF4-FFF2-40B4-BE49-F238E27FC236}">
                        <a16:creationId xmlns:a16="http://schemas.microsoft.com/office/drawing/2014/main" id="{96A6CF12-6A20-7090-64D9-57B62FE0CE5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30" name="Straight Connector 29">
                    <a:extLst>
                      <a:ext uri="{FF2B5EF4-FFF2-40B4-BE49-F238E27FC236}">
                        <a16:creationId xmlns:a16="http://schemas.microsoft.com/office/drawing/2014/main" id="{5EAB1538-1CE3-8337-B1FC-8D48EF919312}"/>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31" name="Group 30">
                  <a:extLst>
                    <a:ext uri="{FF2B5EF4-FFF2-40B4-BE49-F238E27FC236}">
                      <a16:creationId xmlns:a16="http://schemas.microsoft.com/office/drawing/2014/main" id="{68428A4E-FD7D-F41C-3F1B-86F322EA97B5}"/>
                    </a:ext>
                  </a:extLst>
                </p:cNvPr>
                <p:cNvGrpSpPr/>
                <p:nvPr/>
              </p:nvGrpSpPr>
              <p:grpSpPr>
                <a:xfrm>
                  <a:off x="1945329" y="2754405"/>
                  <a:ext cx="914400" cy="228601"/>
                  <a:chOff x="5145742" y="3112995"/>
                  <a:chExt cx="914400" cy="228601"/>
                </a:xfrm>
              </p:grpSpPr>
              <p:cxnSp>
                <p:nvCxnSpPr>
                  <p:cNvPr id="32" name="Straight Connector 31">
                    <a:extLst>
                      <a:ext uri="{FF2B5EF4-FFF2-40B4-BE49-F238E27FC236}">
                        <a16:creationId xmlns:a16="http://schemas.microsoft.com/office/drawing/2014/main" id="{88784904-691B-43DD-7271-02491196C99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33" name="Straight Connector 32">
                    <a:extLst>
                      <a:ext uri="{FF2B5EF4-FFF2-40B4-BE49-F238E27FC236}">
                        <a16:creationId xmlns:a16="http://schemas.microsoft.com/office/drawing/2014/main" id="{8B7338CB-98F3-DE30-A0F9-A23790940E7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34" name="Straight Connector 33">
                    <a:extLst>
                      <a:ext uri="{FF2B5EF4-FFF2-40B4-BE49-F238E27FC236}">
                        <a16:creationId xmlns:a16="http://schemas.microsoft.com/office/drawing/2014/main" id="{4956B4DB-D3F3-4E33-3681-A6FD1536610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40" name="Group 39">
                <a:extLst>
                  <a:ext uri="{FF2B5EF4-FFF2-40B4-BE49-F238E27FC236}">
                    <a16:creationId xmlns:a16="http://schemas.microsoft.com/office/drawing/2014/main" id="{68FAE615-10C2-64C3-4A8C-C43DD8D6AA3D}"/>
                  </a:ext>
                </a:extLst>
              </p:cNvPr>
              <p:cNvGrpSpPr/>
              <p:nvPr/>
            </p:nvGrpSpPr>
            <p:grpSpPr>
              <a:xfrm>
                <a:off x="3352803" y="4366549"/>
                <a:ext cx="2743199" cy="228603"/>
                <a:chOff x="1030929" y="2754403"/>
                <a:chExt cx="2743199" cy="228603"/>
              </a:xfrm>
            </p:grpSpPr>
            <p:grpSp>
              <p:nvGrpSpPr>
                <p:cNvPr id="41" name="Group 40">
                  <a:extLst>
                    <a:ext uri="{FF2B5EF4-FFF2-40B4-BE49-F238E27FC236}">
                      <a16:creationId xmlns:a16="http://schemas.microsoft.com/office/drawing/2014/main" id="{97CC2CE2-93B8-8696-5658-2C0D138E13D5}"/>
                    </a:ext>
                  </a:extLst>
                </p:cNvPr>
                <p:cNvGrpSpPr/>
                <p:nvPr/>
              </p:nvGrpSpPr>
              <p:grpSpPr>
                <a:xfrm>
                  <a:off x="1030929" y="2754405"/>
                  <a:ext cx="914400" cy="228601"/>
                  <a:chOff x="5145742" y="3112995"/>
                  <a:chExt cx="914400" cy="228601"/>
                </a:xfrm>
              </p:grpSpPr>
              <p:cxnSp>
                <p:nvCxnSpPr>
                  <p:cNvPr id="50" name="Straight Connector 49">
                    <a:extLst>
                      <a:ext uri="{FF2B5EF4-FFF2-40B4-BE49-F238E27FC236}">
                        <a16:creationId xmlns:a16="http://schemas.microsoft.com/office/drawing/2014/main" id="{14D5544F-ABA5-4535-6CA4-D1C48D426DDE}"/>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1" name="Straight Connector 50">
                    <a:extLst>
                      <a:ext uri="{FF2B5EF4-FFF2-40B4-BE49-F238E27FC236}">
                        <a16:creationId xmlns:a16="http://schemas.microsoft.com/office/drawing/2014/main" id="{88F9F56D-F06E-7722-EE68-091D181AFEB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2" name="Straight Connector 51">
                    <a:extLst>
                      <a:ext uri="{FF2B5EF4-FFF2-40B4-BE49-F238E27FC236}">
                        <a16:creationId xmlns:a16="http://schemas.microsoft.com/office/drawing/2014/main" id="{88A85277-94DC-0A5B-DD23-B7B3C76905E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2" name="Group 41">
                  <a:extLst>
                    <a:ext uri="{FF2B5EF4-FFF2-40B4-BE49-F238E27FC236}">
                      <a16:creationId xmlns:a16="http://schemas.microsoft.com/office/drawing/2014/main" id="{DCBF9F61-7FEA-C3D1-3A00-B73E7DDD4A16}"/>
                    </a:ext>
                  </a:extLst>
                </p:cNvPr>
                <p:cNvGrpSpPr/>
                <p:nvPr/>
              </p:nvGrpSpPr>
              <p:grpSpPr>
                <a:xfrm>
                  <a:off x="2859728" y="2754403"/>
                  <a:ext cx="914400" cy="228601"/>
                  <a:chOff x="5145742" y="3112995"/>
                  <a:chExt cx="914400" cy="228601"/>
                </a:xfrm>
              </p:grpSpPr>
              <p:cxnSp>
                <p:nvCxnSpPr>
                  <p:cNvPr id="47" name="Straight Connector 46">
                    <a:extLst>
                      <a:ext uri="{FF2B5EF4-FFF2-40B4-BE49-F238E27FC236}">
                        <a16:creationId xmlns:a16="http://schemas.microsoft.com/office/drawing/2014/main" id="{AA9263A7-94BE-7103-3B24-CC741BDD74F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8" name="Straight Connector 47">
                    <a:extLst>
                      <a:ext uri="{FF2B5EF4-FFF2-40B4-BE49-F238E27FC236}">
                        <a16:creationId xmlns:a16="http://schemas.microsoft.com/office/drawing/2014/main" id="{C25788C4-14C8-6B48-6B07-96BFEE60F67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9" name="Straight Connector 48">
                    <a:extLst>
                      <a:ext uri="{FF2B5EF4-FFF2-40B4-BE49-F238E27FC236}">
                        <a16:creationId xmlns:a16="http://schemas.microsoft.com/office/drawing/2014/main" id="{8EE04BAD-82BA-E592-7A6F-6EA228D356F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3" name="Group 42">
                  <a:extLst>
                    <a:ext uri="{FF2B5EF4-FFF2-40B4-BE49-F238E27FC236}">
                      <a16:creationId xmlns:a16="http://schemas.microsoft.com/office/drawing/2014/main" id="{4E85D9A5-F576-1B11-5394-C7F638BC8A28}"/>
                    </a:ext>
                  </a:extLst>
                </p:cNvPr>
                <p:cNvGrpSpPr/>
                <p:nvPr/>
              </p:nvGrpSpPr>
              <p:grpSpPr>
                <a:xfrm>
                  <a:off x="1945329" y="2754405"/>
                  <a:ext cx="914400" cy="228601"/>
                  <a:chOff x="5145742" y="3112995"/>
                  <a:chExt cx="914400" cy="228601"/>
                </a:xfrm>
              </p:grpSpPr>
              <p:cxnSp>
                <p:nvCxnSpPr>
                  <p:cNvPr id="44" name="Straight Connector 43">
                    <a:extLst>
                      <a:ext uri="{FF2B5EF4-FFF2-40B4-BE49-F238E27FC236}">
                        <a16:creationId xmlns:a16="http://schemas.microsoft.com/office/drawing/2014/main" id="{F69AC8CD-D040-176A-91C1-55EB1298201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5" name="Straight Connector 44">
                    <a:extLst>
                      <a:ext uri="{FF2B5EF4-FFF2-40B4-BE49-F238E27FC236}">
                        <a16:creationId xmlns:a16="http://schemas.microsoft.com/office/drawing/2014/main" id="{17FF4847-1882-E89B-6FE3-6C126EBFE22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6" name="Straight Connector 45">
                    <a:extLst>
                      <a:ext uri="{FF2B5EF4-FFF2-40B4-BE49-F238E27FC236}">
                        <a16:creationId xmlns:a16="http://schemas.microsoft.com/office/drawing/2014/main" id="{559A97B8-AF8E-47FA-AE4F-57631BA1CB7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8" name="Group 57">
                <a:extLst>
                  <a:ext uri="{FF2B5EF4-FFF2-40B4-BE49-F238E27FC236}">
                    <a16:creationId xmlns:a16="http://schemas.microsoft.com/office/drawing/2014/main" id="{1FE1A8D9-50CD-D96E-D639-2B16A0D9342B}"/>
                  </a:ext>
                </a:extLst>
              </p:cNvPr>
              <p:cNvGrpSpPr/>
              <p:nvPr/>
            </p:nvGrpSpPr>
            <p:grpSpPr>
              <a:xfrm>
                <a:off x="6095998" y="4366548"/>
                <a:ext cx="2743199" cy="228603"/>
                <a:chOff x="1030929" y="2754403"/>
                <a:chExt cx="2743199" cy="228603"/>
              </a:xfrm>
            </p:grpSpPr>
            <p:grpSp>
              <p:nvGrpSpPr>
                <p:cNvPr id="59" name="Group 58">
                  <a:extLst>
                    <a:ext uri="{FF2B5EF4-FFF2-40B4-BE49-F238E27FC236}">
                      <a16:creationId xmlns:a16="http://schemas.microsoft.com/office/drawing/2014/main" id="{46EC02A6-F7FA-7D60-3F33-D9BCCD4E6A8D}"/>
                    </a:ext>
                  </a:extLst>
                </p:cNvPr>
                <p:cNvGrpSpPr/>
                <p:nvPr/>
              </p:nvGrpSpPr>
              <p:grpSpPr>
                <a:xfrm>
                  <a:off x="1030929" y="2754405"/>
                  <a:ext cx="914400" cy="228601"/>
                  <a:chOff x="5145742" y="3112995"/>
                  <a:chExt cx="914400" cy="228601"/>
                </a:xfrm>
              </p:grpSpPr>
              <p:cxnSp>
                <p:nvCxnSpPr>
                  <p:cNvPr id="68" name="Straight Connector 67">
                    <a:extLst>
                      <a:ext uri="{FF2B5EF4-FFF2-40B4-BE49-F238E27FC236}">
                        <a16:creationId xmlns:a16="http://schemas.microsoft.com/office/drawing/2014/main" id="{18530ECE-2920-B5EF-B498-7813DE1E37C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9" name="Straight Connector 68">
                    <a:extLst>
                      <a:ext uri="{FF2B5EF4-FFF2-40B4-BE49-F238E27FC236}">
                        <a16:creationId xmlns:a16="http://schemas.microsoft.com/office/drawing/2014/main" id="{18E6A517-854E-C087-96B7-75634D773A7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70" name="Straight Connector 69">
                    <a:extLst>
                      <a:ext uri="{FF2B5EF4-FFF2-40B4-BE49-F238E27FC236}">
                        <a16:creationId xmlns:a16="http://schemas.microsoft.com/office/drawing/2014/main" id="{C9CE97C5-2AAA-C4FB-D8D3-98402D04A2A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0" name="Group 59">
                  <a:extLst>
                    <a:ext uri="{FF2B5EF4-FFF2-40B4-BE49-F238E27FC236}">
                      <a16:creationId xmlns:a16="http://schemas.microsoft.com/office/drawing/2014/main" id="{EDDC5603-34DD-9AD0-E348-CB85607DF2C2}"/>
                    </a:ext>
                  </a:extLst>
                </p:cNvPr>
                <p:cNvGrpSpPr/>
                <p:nvPr/>
              </p:nvGrpSpPr>
              <p:grpSpPr>
                <a:xfrm>
                  <a:off x="2859728" y="2754403"/>
                  <a:ext cx="914400" cy="228601"/>
                  <a:chOff x="5145742" y="3112995"/>
                  <a:chExt cx="914400" cy="228601"/>
                </a:xfrm>
              </p:grpSpPr>
              <p:cxnSp>
                <p:nvCxnSpPr>
                  <p:cNvPr id="65" name="Straight Connector 64">
                    <a:extLst>
                      <a:ext uri="{FF2B5EF4-FFF2-40B4-BE49-F238E27FC236}">
                        <a16:creationId xmlns:a16="http://schemas.microsoft.com/office/drawing/2014/main" id="{47D4A78A-0B60-9F79-94A7-B446DDA9649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6" name="Straight Connector 65">
                    <a:extLst>
                      <a:ext uri="{FF2B5EF4-FFF2-40B4-BE49-F238E27FC236}">
                        <a16:creationId xmlns:a16="http://schemas.microsoft.com/office/drawing/2014/main" id="{BA262A1E-5058-E7B5-DA65-C517156C197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7" name="Straight Connector 66">
                    <a:extLst>
                      <a:ext uri="{FF2B5EF4-FFF2-40B4-BE49-F238E27FC236}">
                        <a16:creationId xmlns:a16="http://schemas.microsoft.com/office/drawing/2014/main" id="{0C53F5EE-D202-6929-2832-F4151D84C38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1" name="Group 60">
                  <a:extLst>
                    <a:ext uri="{FF2B5EF4-FFF2-40B4-BE49-F238E27FC236}">
                      <a16:creationId xmlns:a16="http://schemas.microsoft.com/office/drawing/2014/main" id="{48D712FF-1D3D-D3CD-BEA5-4DB0D9B643BC}"/>
                    </a:ext>
                  </a:extLst>
                </p:cNvPr>
                <p:cNvGrpSpPr/>
                <p:nvPr/>
              </p:nvGrpSpPr>
              <p:grpSpPr>
                <a:xfrm>
                  <a:off x="1945329" y="2754405"/>
                  <a:ext cx="914400" cy="228601"/>
                  <a:chOff x="5145742" y="3112995"/>
                  <a:chExt cx="914400" cy="228601"/>
                </a:xfrm>
              </p:grpSpPr>
              <p:cxnSp>
                <p:nvCxnSpPr>
                  <p:cNvPr id="62" name="Straight Connector 61">
                    <a:extLst>
                      <a:ext uri="{FF2B5EF4-FFF2-40B4-BE49-F238E27FC236}">
                        <a16:creationId xmlns:a16="http://schemas.microsoft.com/office/drawing/2014/main" id="{12FD0302-BD94-00B4-B8E4-5E462B24EEA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3" name="Straight Connector 62">
                    <a:extLst>
                      <a:ext uri="{FF2B5EF4-FFF2-40B4-BE49-F238E27FC236}">
                        <a16:creationId xmlns:a16="http://schemas.microsoft.com/office/drawing/2014/main" id="{250D724E-03EB-AB80-80CB-73C640C40EB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4" name="Straight Connector 63">
                    <a:extLst>
                      <a:ext uri="{FF2B5EF4-FFF2-40B4-BE49-F238E27FC236}">
                        <a16:creationId xmlns:a16="http://schemas.microsoft.com/office/drawing/2014/main" id="{1212865D-0189-D209-5853-F33D2C2637F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71" name="Group 70">
                <a:extLst>
                  <a:ext uri="{FF2B5EF4-FFF2-40B4-BE49-F238E27FC236}">
                    <a16:creationId xmlns:a16="http://schemas.microsoft.com/office/drawing/2014/main" id="{7E1B6FD3-E41F-17A8-18E6-D5CE43473CEF}"/>
                  </a:ext>
                </a:extLst>
              </p:cNvPr>
              <p:cNvGrpSpPr/>
              <p:nvPr/>
            </p:nvGrpSpPr>
            <p:grpSpPr>
              <a:xfrm>
                <a:off x="8839195" y="4366547"/>
                <a:ext cx="2743199" cy="228603"/>
                <a:chOff x="1030929" y="2754403"/>
                <a:chExt cx="2743199" cy="228603"/>
              </a:xfrm>
            </p:grpSpPr>
            <p:grpSp>
              <p:nvGrpSpPr>
                <p:cNvPr id="72" name="Group 71">
                  <a:extLst>
                    <a:ext uri="{FF2B5EF4-FFF2-40B4-BE49-F238E27FC236}">
                      <a16:creationId xmlns:a16="http://schemas.microsoft.com/office/drawing/2014/main" id="{E6BAAB88-FD42-75D6-4E3F-533C2220F5FE}"/>
                    </a:ext>
                  </a:extLst>
                </p:cNvPr>
                <p:cNvGrpSpPr/>
                <p:nvPr/>
              </p:nvGrpSpPr>
              <p:grpSpPr>
                <a:xfrm>
                  <a:off x="1030929" y="2754405"/>
                  <a:ext cx="914400" cy="228601"/>
                  <a:chOff x="5145742" y="3112995"/>
                  <a:chExt cx="914400" cy="228601"/>
                </a:xfrm>
              </p:grpSpPr>
              <p:cxnSp>
                <p:nvCxnSpPr>
                  <p:cNvPr id="81" name="Straight Connector 80">
                    <a:extLst>
                      <a:ext uri="{FF2B5EF4-FFF2-40B4-BE49-F238E27FC236}">
                        <a16:creationId xmlns:a16="http://schemas.microsoft.com/office/drawing/2014/main" id="{62DE613B-65CA-4BD8-C661-9802F3ECEA7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82" name="Straight Connector 81">
                    <a:extLst>
                      <a:ext uri="{FF2B5EF4-FFF2-40B4-BE49-F238E27FC236}">
                        <a16:creationId xmlns:a16="http://schemas.microsoft.com/office/drawing/2014/main" id="{353D0DE8-4E65-51DB-8E18-F8639D994FD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3" name="Straight Connector 82">
                    <a:extLst>
                      <a:ext uri="{FF2B5EF4-FFF2-40B4-BE49-F238E27FC236}">
                        <a16:creationId xmlns:a16="http://schemas.microsoft.com/office/drawing/2014/main" id="{69A6AF39-2418-7986-5CD8-813FA0DF92C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73" name="Group 72">
                  <a:extLst>
                    <a:ext uri="{FF2B5EF4-FFF2-40B4-BE49-F238E27FC236}">
                      <a16:creationId xmlns:a16="http://schemas.microsoft.com/office/drawing/2014/main" id="{7C14A8D7-8842-9860-8425-BBA2E5599A8C}"/>
                    </a:ext>
                  </a:extLst>
                </p:cNvPr>
                <p:cNvGrpSpPr/>
                <p:nvPr/>
              </p:nvGrpSpPr>
              <p:grpSpPr>
                <a:xfrm>
                  <a:off x="2859728" y="2754403"/>
                  <a:ext cx="914400" cy="228601"/>
                  <a:chOff x="5145742" y="3112995"/>
                  <a:chExt cx="914400" cy="228601"/>
                </a:xfrm>
              </p:grpSpPr>
              <p:cxnSp>
                <p:nvCxnSpPr>
                  <p:cNvPr id="78" name="Straight Connector 77">
                    <a:extLst>
                      <a:ext uri="{FF2B5EF4-FFF2-40B4-BE49-F238E27FC236}">
                        <a16:creationId xmlns:a16="http://schemas.microsoft.com/office/drawing/2014/main" id="{CC8B433E-12EA-AC35-86E7-DF6E3BBE66D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79" name="Straight Connector 78">
                    <a:extLst>
                      <a:ext uri="{FF2B5EF4-FFF2-40B4-BE49-F238E27FC236}">
                        <a16:creationId xmlns:a16="http://schemas.microsoft.com/office/drawing/2014/main" id="{4A9698BB-EBE2-C0EA-C8AC-C2AFB477FF3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0" name="Straight Connector 79">
                    <a:extLst>
                      <a:ext uri="{FF2B5EF4-FFF2-40B4-BE49-F238E27FC236}">
                        <a16:creationId xmlns:a16="http://schemas.microsoft.com/office/drawing/2014/main" id="{E87B6951-5E6F-3473-94B6-F472D899F53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74" name="Group 73">
                  <a:extLst>
                    <a:ext uri="{FF2B5EF4-FFF2-40B4-BE49-F238E27FC236}">
                      <a16:creationId xmlns:a16="http://schemas.microsoft.com/office/drawing/2014/main" id="{2E6F1CDC-5FEF-42C5-29BB-845274027F7D}"/>
                    </a:ext>
                  </a:extLst>
                </p:cNvPr>
                <p:cNvGrpSpPr/>
                <p:nvPr/>
              </p:nvGrpSpPr>
              <p:grpSpPr>
                <a:xfrm>
                  <a:off x="1945329" y="2754405"/>
                  <a:ext cx="914400" cy="228601"/>
                  <a:chOff x="5145742" y="3112995"/>
                  <a:chExt cx="914400" cy="228601"/>
                </a:xfrm>
              </p:grpSpPr>
              <p:cxnSp>
                <p:nvCxnSpPr>
                  <p:cNvPr id="75" name="Straight Connector 74">
                    <a:extLst>
                      <a:ext uri="{FF2B5EF4-FFF2-40B4-BE49-F238E27FC236}">
                        <a16:creationId xmlns:a16="http://schemas.microsoft.com/office/drawing/2014/main" id="{D1BD8CB5-CE54-CBED-E772-A2B66AD03354}"/>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76" name="Straight Connector 75">
                    <a:extLst>
                      <a:ext uri="{FF2B5EF4-FFF2-40B4-BE49-F238E27FC236}">
                        <a16:creationId xmlns:a16="http://schemas.microsoft.com/office/drawing/2014/main" id="{8F8AC772-D63F-CB06-D1C5-8187576CD53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77" name="Straight Connector 76">
                    <a:extLst>
                      <a:ext uri="{FF2B5EF4-FFF2-40B4-BE49-F238E27FC236}">
                        <a16:creationId xmlns:a16="http://schemas.microsoft.com/office/drawing/2014/main" id="{13B4AAF8-0CB9-C02F-BB43-9DCEB8F74CC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grpSp>
          <p:nvGrpSpPr>
            <p:cNvPr id="237" name="Group 236">
              <a:extLst>
                <a:ext uri="{FF2B5EF4-FFF2-40B4-BE49-F238E27FC236}">
                  <a16:creationId xmlns:a16="http://schemas.microsoft.com/office/drawing/2014/main" id="{477AFD8A-56D4-F100-B44C-092D63A8BCCD}"/>
                </a:ext>
              </a:extLst>
            </p:cNvPr>
            <p:cNvGrpSpPr/>
            <p:nvPr/>
          </p:nvGrpSpPr>
          <p:grpSpPr>
            <a:xfrm>
              <a:off x="6088935" y="4362999"/>
              <a:ext cx="5486400" cy="228606"/>
              <a:chOff x="609606" y="4366547"/>
              <a:chExt cx="10972788" cy="228606"/>
            </a:xfrm>
          </p:grpSpPr>
          <p:grpSp>
            <p:nvGrpSpPr>
              <p:cNvPr id="238" name="Group 237">
                <a:extLst>
                  <a:ext uri="{FF2B5EF4-FFF2-40B4-BE49-F238E27FC236}">
                    <a16:creationId xmlns:a16="http://schemas.microsoft.com/office/drawing/2014/main" id="{432662B9-12B9-0DE2-1565-87D1A36B34DA}"/>
                  </a:ext>
                </a:extLst>
              </p:cNvPr>
              <p:cNvGrpSpPr/>
              <p:nvPr/>
            </p:nvGrpSpPr>
            <p:grpSpPr>
              <a:xfrm>
                <a:off x="609606" y="4366550"/>
                <a:ext cx="2743199" cy="228603"/>
                <a:chOff x="1030929" y="2754403"/>
                <a:chExt cx="2743199" cy="228603"/>
              </a:xfrm>
            </p:grpSpPr>
            <p:grpSp>
              <p:nvGrpSpPr>
                <p:cNvPr id="278" name="Group 277">
                  <a:extLst>
                    <a:ext uri="{FF2B5EF4-FFF2-40B4-BE49-F238E27FC236}">
                      <a16:creationId xmlns:a16="http://schemas.microsoft.com/office/drawing/2014/main" id="{19C7FF9D-8737-EB8C-AC27-AD80805E3D0B}"/>
                    </a:ext>
                  </a:extLst>
                </p:cNvPr>
                <p:cNvGrpSpPr/>
                <p:nvPr/>
              </p:nvGrpSpPr>
              <p:grpSpPr>
                <a:xfrm>
                  <a:off x="1030929" y="2754405"/>
                  <a:ext cx="914400" cy="228601"/>
                  <a:chOff x="5145742" y="3112995"/>
                  <a:chExt cx="914400" cy="228601"/>
                </a:xfrm>
              </p:grpSpPr>
              <p:cxnSp>
                <p:nvCxnSpPr>
                  <p:cNvPr id="287" name="Straight Connector 286">
                    <a:extLst>
                      <a:ext uri="{FF2B5EF4-FFF2-40B4-BE49-F238E27FC236}">
                        <a16:creationId xmlns:a16="http://schemas.microsoft.com/office/drawing/2014/main" id="{835CB297-8EF6-5909-A494-D8A87CEA3BD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88" name="Straight Connector 287">
                    <a:extLst>
                      <a:ext uri="{FF2B5EF4-FFF2-40B4-BE49-F238E27FC236}">
                        <a16:creationId xmlns:a16="http://schemas.microsoft.com/office/drawing/2014/main" id="{BC5C1622-9286-595C-8016-07298329BE9B}"/>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89" name="Straight Connector 288">
                    <a:extLst>
                      <a:ext uri="{FF2B5EF4-FFF2-40B4-BE49-F238E27FC236}">
                        <a16:creationId xmlns:a16="http://schemas.microsoft.com/office/drawing/2014/main" id="{8CE54E4D-5DA6-7C38-2822-CAE71F7FE0E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79" name="Group 278">
                  <a:extLst>
                    <a:ext uri="{FF2B5EF4-FFF2-40B4-BE49-F238E27FC236}">
                      <a16:creationId xmlns:a16="http://schemas.microsoft.com/office/drawing/2014/main" id="{4F5F1437-EBD7-AD46-C63B-024822D8F8C2}"/>
                    </a:ext>
                  </a:extLst>
                </p:cNvPr>
                <p:cNvGrpSpPr/>
                <p:nvPr/>
              </p:nvGrpSpPr>
              <p:grpSpPr>
                <a:xfrm>
                  <a:off x="2859728" y="2754403"/>
                  <a:ext cx="914400" cy="228601"/>
                  <a:chOff x="5145742" y="3112995"/>
                  <a:chExt cx="914400" cy="228601"/>
                </a:xfrm>
              </p:grpSpPr>
              <p:cxnSp>
                <p:nvCxnSpPr>
                  <p:cNvPr id="284" name="Straight Connector 283">
                    <a:extLst>
                      <a:ext uri="{FF2B5EF4-FFF2-40B4-BE49-F238E27FC236}">
                        <a16:creationId xmlns:a16="http://schemas.microsoft.com/office/drawing/2014/main" id="{C3D4FA98-BC44-2960-56FB-2A3570DAC73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85" name="Straight Connector 284">
                    <a:extLst>
                      <a:ext uri="{FF2B5EF4-FFF2-40B4-BE49-F238E27FC236}">
                        <a16:creationId xmlns:a16="http://schemas.microsoft.com/office/drawing/2014/main" id="{8AC227BF-299A-44E0-EF87-842CD0E6B6B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86" name="Straight Connector 285">
                    <a:extLst>
                      <a:ext uri="{FF2B5EF4-FFF2-40B4-BE49-F238E27FC236}">
                        <a16:creationId xmlns:a16="http://schemas.microsoft.com/office/drawing/2014/main" id="{84CB646F-4908-ABF8-C2E4-0AF8D311CC9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80" name="Group 279">
                  <a:extLst>
                    <a:ext uri="{FF2B5EF4-FFF2-40B4-BE49-F238E27FC236}">
                      <a16:creationId xmlns:a16="http://schemas.microsoft.com/office/drawing/2014/main" id="{952D930D-3530-D892-3F0D-992662BA2314}"/>
                    </a:ext>
                  </a:extLst>
                </p:cNvPr>
                <p:cNvGrpSpPr/>
                <p:nvPr/>
              </p:nvGrpSpPr>
              <p:grpSpPr>
                <a:xfrm>
                  <a:off x="1945329" y="2754405"/>
                  <a:ext cx="914400" cy="228601"/>
                  <a:chOff x="5145742" y="3112995"/>
                  <a:chExt cx="914400" cy="228601"/>
                </a:xfrm>
              </p:grpSpPr>
              <p:cxnSp>
                <p:nvCxnSpPr>
                  <p:cNvPr id="281" name="Straight Connector 280">
                    <a:extLst>
                      <a:ext uri="{FF2B5EF4-FFF2-40B4-BE49-F238E27FC236}">
                        <a16:creationId xmlns:a16="http://schemas.microsoft.com/office/drawing/2014/main" id="{A67BDC2F-7456-BD74-A396-D0E1CA424C0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82" name="Straight Connector 281">
                    <a:extLst>
                      <a:ext uri="{FF2B5EF4-FFF2-40B4-BE49-F238E27FC236}">
                        <a16:creationId xmlns:a16="http://schemas.microsoft.com/office/drawing/2014/main" id="{D054ED4B-35B2-124A-E1C6-90BF2097106C}"/>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83" name="Straight Connector 282">
                    <a:extLst>
                      <a:ext uri="{FF2B5EF4-FFF2-40B4-BE49-F238E27FC236}">
                        <a16:creationId xmlns:a16="http://schemas.microsoft.com/office/drawing/2014/main" id="{45419AD0-DE8C-3421-B242-1460DD89AE02}"/>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39" name="Group 238">
                <a:extLst>
                  <a:ext uri="{FF2B5EF4-FFF2-40B4-BE49-F238E27FC236}">
                    <a16:creationId xmlns:a16="http://schemas.microsoft.com/office/drawing/2014/main" id="{93C5F976-8AD0-6617-B08A-8DD7C4D70B85}"/>
                  </a:ext>
                </a:extLst>
              </p:cNvPr>
              <p:cNvGrpSpPr/>
              <p:nvPr/>
            </p:nvGrpSpPr>
            <p:grpSpPr>
              <a:xfrm>
                <a:off x="3352803" y="4366549"/>
                <a:ext cx="2743199" cy="228603"/>
                <a:chOff x="1030929" y="2754403"/>
                <a:chExt cx="2743199" cy="228603"/>
              </a:xfrm>
            </p:grpSpPr>
            <p:grpSp>
              <p:nvGrpSpPr>
                <p:cNvPr id="266" name="Group 265">
                  <a:extLst>
                    <a:ext uri="{FF2B5EF4-FFF2-40B4-BE49-F238E27FC236}">
                      <a16:creationId xmlns:a16="http://schemas.microsoft.com/office/drawing/2014/main" id="{744AA7A4-FBAB-B5A2-7A3C-33F7E1438062}"/>
                    </a:ext>
                  </a:extLst>
                </p:cNvPr>
                <p:cNvGrpSpPr/>
                <p:nvPr/>
              </p:nvGrpSpPr>
              <p:grpSpPr>
                <a:xfrm>
                  <a:off x="1030929" y="2754405"/>
                  <a:ext cx="914400" cy="228601"/>
                  <a:chOff x="5145742" y="3112995"/>
                  <a:chExt cx="914400" cy="228601"/>
                </a:xfrm>
              </p:grpSpPr>
              <p:cxnSp>
                <p:nvCxnSpPr>
                  <p:cNvPr id="275" name="Straight Connector 274">
                    <a:extLst>
                      <a:ext uri="{FF2B5EF4-FFF2-40B4-BE49-F238E27FC236}">
                        <a16:creationId xmlns:a16="http://schemas.microsoft.com/office/drawing/2014/main" id="{512BF568-412F-003C-310A-305FB72F950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76" name="Straight Connector 275">
                    <a:extLst>
                      <a:ext uri="{FF2B5EF4-FFF2-40B4-BE49-F238E27FC236}">
                        <a16:creationId xmlns:a16="http://schemas.microsoft.com/office/drawing/2014/main" id="{74616019-FFFF-15CE-9550-D22F760BC32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77" name="Straight Connector 276">
                    <a:extLst>
                      <a:ext uri="{FF2B5EF4-FFF2-40B4-BE49-F238E27FC236}">
                        <a16:creationId xmlns:a16="http://schemas.microsoft.com/office/drawing/2014/main" id="{E75BB4FE-E6DB-E93C-3354-35B8697CC3D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67" name="Group 266">
                  <a:extLst>
                    <a:ext uri="{FF2B5EF4-FFF2-40B4-BE49-F238E27FC236}">
                      <a16:creationId xmlns:a16="http://schemas.microsoft.com/office/drawing/2014/main" id="{0F66845D-9D55-CB18-EC55-156A6D1A20AF}"/>
                    </a:ext>
                  </a:extLst>
                </p:cNvPr>
                <p:cNvGrpSpPr/>
                <p:nvPr/>
              </p:nvGrpSpPr>
              <p:grpSpPr>
                <a:xfrm>
                  <a:off x="2859728" y="2754403"/>
                  <a:ext cx="914400" cy="228601"/>
                  <a:chOff x="5145742" y="3112995"/>
                  <a:chExt cx="914400" cy="228601"/>
                </a:xfrm>
              </p:grpSpPr>
              <p:cxnSp>
                <p:nvCxnSpPr>
                  <p:cNvPr id="272" name="Straight Connector 271">
                    <a:extLst>
                      <a:ext uri="{FF2B5EF4-FFF2-40B4-BE49-F238E27FC236}">
                        <a16:creationId xmlns:a16="http://schemas.microsoft.com/office/drawing/2014/main" id="{7B8BB64B-48DB-4FF9-BE1B-6E49ACA3D9D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73" name="Straight Connector 272">
                    <a:extLst>
                      <a:ext uri="{FF2B5EF4-FFF2-40B4-BE49-F238E27FC236}">
                        <a16:creationId xmlns:a16="http://schemas.microsoft.com/office/drawing/2014/main" id="{910CEBD5-24EE-5585-68D0-F660A5A0B06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74" name="Straight Connector 273">
                    <a:extLst>
                      <a:ext uri="{FF2B5EF4-FFF2-40B4-BE49-F238E27FC236}">
                        <a16:creationId xmlns:a16="http://schemas.microsoft.com/office/drawing/2014/main" id="{6B970105-7FA2-20BE-0A7A-D2EC227E850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68" name="Group 267">
                  <a:extLst>
                    <a:ext uri="{FF2B5EF4-FFF2-40B4-BE49-F238E27FC236}">
                      <a16:creationId xmlns:a16="http://schemas.microsoft.com/office/drawing/2014/main" id="{69B50014-A1BD-EABB-6021-9386B7A6CB13}"/>
                    </a:ext>
                  </a:extLst>
                </p:cNvPr>
                <p:cNvGrpSpPr/>
                <p:nvPr/>
              </p:nvGrpSpPr>
              <p:grpSpPr>
                <a:xfrm>
                  <a:off x="1945329" y="2754405"/>
                  <a:ext cx="914400" cy="228601"/>
                  <a:chOff x="5145742" y="3112995"/>
                  <a:chExt cx="914400" cy="228601"/>
                </a:xfrm>
              </p:grpSpPr>
              <p:cxnSp>
                <p:nvCxnSpPr>
                  <p:cNvPr id="269" name="Straight Connector 268">
                    <a:extLst>
                      <a:ext uri="{FF2B5EF4-FFF2-40B4-BE49-F238E27FC236}">
                        <a16:creationId xmlns:a16="http://schemas.microsoft.com/office/drawing/2014/main" id="{7F339E5C-352A-B7FA-A5A9-0890D2C20A4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70" name="Straight Connector 269">
                    <a:extLst>
                      <a:ext uri="{FF2B5EF4-FFF2-40B4-BE49-F238E27FC236}">
                        <a16:creationId xmlns:a16="http://schemas.microsoft.com/office/drawing/2014/main" id="{A8C741EE-4DF3-D501-0E7A-FBCB9E3AB48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71" name="Straight Connector 270">
                    <a:extLst>
                      <a:ext uri="{FF2B5EF4-FFF2-40B4-BE49-F238E27FC236}">
                        <a16:creationId xmlns:a16="http://schemas.microsoft.com/office/drawing/2014/main" id="{35476BA5-B1F4-EC45-863B-7A2F3C9A4E6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40" name="Group 239">
                <a:extLst>
                  <a:ext uri="{FF2B5EF4-FFF2-40B4-BE49-F238E27FC236}">
                    <a16:creationId xmlns:a16="http://schemas.microsoft.com/office/drawing/2014/main" id="{B8CC7A42-17AD-2BA8-D6FC-11FF26069E31}"/>
                  </a:ext>
                </a:extLst>
              </p:cNvPr>
              <p:cNvGrpSpPr/>
              <p:nvPr/>
            </p:nvGrpSpPr>
            <p:grpSpPr>
              <a:xfrm>
                <a:off x="6095998" y="4366548"/>
                <a:ext cx="2743199" cy="228603"/>
                <a:chOff x="1030929" y="2754403"/>
                <a:chExt cx="2743199" cy="228603"/>
              </a:xfrm>
            </p:grpSpPr>
            <p:grpSp>
              <p:nvGrpSpPr>
                <p:cNvPr id="254" name="Group 253">
                  <a:extLst>
                    <a:ext uri="{FF2B5EF4-FFF2-40B4-BE49-F238E27FC236}">
                      <a16:creationId xmlns:a16="http://schemas.microsoft.com/office/drawing/2014/main" id="{BF47EED1-A1AF-291F-7C76-9533CD2B430B}"/>
                    </a:ext>
                  </a:extLst>
                </p:cNvPr>
                <p:cNvGrpSpPr/>
                <p:nvPr/>
              </p:nvGrpSpPr>
              <p:grpSpPr>
                <a:xfrm>
                  <a:off x="1030929" y="2754405"/>
                  <a:ext cx="914400" cy="228601"/>
                  <a:chOff x="5145742" y="3112995"/>
                  <a:chExt cx="914400" cy="228601"/>
                </a:xfrm>
              </p:grpSpPr>
              <p:cxnSp>
                <p:nvCxnSpPr>
                  <p:cNvPr id="263" name="Straight Connector 262">
                    <a:extLst>
                      <a:ext uri="{FF2B5EF4-FFF2-40B4-BE49-F238E27FC236}">
                        <a16:creationId xmlns:a16="http://schemas.microsoft.com/office/drawing/2014/main" id="{9E12429D-F4FE-F402-07F2-6DECB0387E6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64" name="Straight Connector 263">
                    <a:extLst>
                      <a:ext uri="{FF2B5EF4-FFF2-40B4-BE49-F238E27FC236}">
                        <a16:creationId xmlns:a16="http://schemas.microsoft.com/office/drawing/2014/main" id="{5F2A087C-3843-22F2-9F9F-7A1C9827CDA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65" name="Straight Connector 264">
                    <a:extLst>
                      <a:ext uri="{FF2B5EF4-FFF2-40B4-BE49-F238E27FC236}">
                        <a16:creationId xmlns:a16="http://schemas.microsoft.com/office/drawing/2014/main" id="{FF0F5D71-CFD6-7056-2561-6497FABBAB41}"/>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55" name="Group 254">
                  <a:extLst>
                    <a:ext uri="{FF2B5EF4-FFF2-40B4-BE49-F238E27FC236}">
                      <a16:creationId xmlns:a16="http://schemas.microsoft.com/office/drawing/2014/main" id="{6F97CC39-B411-2C7E-75E9-45125D35CE2F}"/>
                    </a:ext>
                  </a:extLst>
                </p:cNvPr>
                <p:cNvGrpSpPr/>
                <p:nvPr/>
              </p:nvGrpSpPr>
              <p:grpSpPr>
                <a:xfrm>
                  <a:off x="2859728" y="2754403"/>
                  <a:ext cx="914400" cy="228601"/>
                  <a:chOff x="5145742" y="3112995"/>
                  <a:chExt cx="914400" cy="228601"/>
                </a:xfrm>
              </p:grpSpPr>
              <p:cxnSp>
                <p:nvCxnSpPr>
                  <p:cNvPr id="260" name="Straight Connector 259">
                    <a:extLst>
                      <a:ext uri="{FF2B5EF4-FFF2-40B4-BE49-F238E27FC236}">
                        <a16:creationId xmlns:a16="http://schemas.microsoft.com/office/drawing/2014/main" id="{EF82BC38-731E-DD3A-9735-C2CACBB2211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61" name="Straight Connector 260">
                    <a:extLst>
                      <a:ext uri="{FF2B5EF4-FFF2-40B4-BE49-F238E27FC236}">
                        <a16:creationId xmlns:a16="http://schemas.microsoft.com/office/drawing/2014/main" id="{335CDFBF-41EC-8036-8C34-36892804D8E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62" name="Straight Connector 261">
                    <a:extLst>
                      <a:ext uri="{FF2B5EF4-FFF2-40B4-BE49-F238E27FC236}">
                        <a16:creationId xmlns:a16="http://schemas.microsoft.com/office/drawing/2014/main" id="{21E7D711-FCA3-1118-5BB8-5D8449F7937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56" name="Group 255">
                  <a:extLst>
                    <a:ext uri="{FF2B5EF4-FFF2-40B4-BE49-F238E27FC236}">
                      <a16:creationId xmlns:a16="http://schemas.microsoft.com/office/drawing/2014/main" id="{257006F9-387E-4588-D4F1-66BEBDD46428}"/>
                    </a:ext>
                  </a:extLst>
                </p:cNvPr>
                <p:cNvGrpSpPr/>
                <p:nvPr/>
              </p:nvGrpSpPr>
              <p:grpSpPr>
                <a:xfrm>
                  <a:off x="1945329" y="2754405"/>
                  <a:ext cx="914400" cy="228601"/>
                  <a:chOff x="5145742" y="3112995"/>
                  <a:chExt cx="914400" cy="228601"/>
                </a:xfrm>
              </p:grpSpPr>
              <p:cxnSp>
                <p:nvCxnSpPr>
                  <p:cNvPr id="257" name="Straight Connector 256">
                    <a:extLst>
                      <a:ext uri="{FF2B5EF4-FFF2-40B4-BE49-F238E27FC236}">
                        <a16:creationId xmlns:a16="http://schemas.microsoft.com/office/drawing/2014/main" id="{3EB5437D-6EF8-C76C-4FBE-7B755872B10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58" name="Straight Connector 257">
                    <a:extLst>
                      <a:ext uri="{FF2B5EF4-FFF2-40B4-BE49-F238E27FC236}">
                        <a16:creationId xmlns:a16="http://schemas.microsoft.com/office/drawing/2014/main" id="{99D0C3B2-5341-538A-ED2E-1451599C790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59" name="Straight Connector 258">
                    <a:extLst>
                      <a:ext uri="{FF2B5EF4-FFF2-40B4-BE49-F238E27FC236}">
                        <a16:creationId xmlns:a16="http://schemas.microsoft.com/office/drawing/2014/main" id="{5F39636F-8526-FAF1-9782-F89BFFFDB29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41" name="Group 240">
                <a:extLst>
                  <a:ext uri="{FF2B5EF4-FFF2-40B4-BE49-F238E27FC236}">
                    <a16:creationId xmlns:a16="http://schemas.microsoft.com/office/drawing/2014/main" id="{B279A93A-3E36-3D04-6108-EAD52E74690A}"/>
                  </a:ext>
                </a:extLst>
              </p:cNvPr>
              <p:cNvGrpSpPr/>
              <p:nvPr/>
            </p:nvGrpSpPr>
            <p:grpSpPr>
              <a:xfrm>
                <a:off x="8839195" y="4366547"/>
                <a:ext cx="2743199" cy="228603"/>
                <a:chOff x="1030929" y="2754403"/>
                <a:chExt cx="2743199" cy="228603"/>
              </a:xfrm>
            </p:grpSpPr>
            <p:grpSp>
              <p:nvGrpSpPr>
                <p:cNvPr id="242" name="Group 241">
                  <a:extLst>
                    <a:ext uri="{FF2B5EF4-FFF2-40B4-BE49-F238E27FC236}">
                      <a16:creationId xmlns:a16="http://schemas.microsoft.com/office/drawing/2014/main" id="{60B162BC-7F91-267B-B458-0C1B1CF5063F}"/>
                    </a:ext>
                  </a:extLst>
                </p:cNvPr>
                <p:cNvGrpSpPr/>
                <p:nvPr/>
              </p:nvGrpSpPr>
              <p:grpSpPr>
                <a:xfrm>
                  <a:off x="1030929" y="2754405"/>
                  <a:ext cx="914400" cy="228601"/>
                  <a:chOff x="5145742" y="3112995"/>
                  <a:chExt cx="914400" cy="228601"/>
                </a:xfrm>
              </p:grpSpPr>
              <p:cxnSp>
                <p:nvCxnSpPr>
                  <p:cNvPr id="251" name="Straight Connector 250">
                    <a:extLst>
                      <a:ext uri="{FF2B5EF4-FFF2-40B4-BE49-F238E27FC236}">
                        <a16:creationId xmlns:a16="http://schemas.microsoft.com/office/drawing/2014/main" id="{55B5E550-AD67-BFAD-CCB4-48157715AF4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52" name="Straight Connector 251">
                    <a:extLst>
                      <a:ext uri="{FF2B5EF4-FFF2-40B4-BE49-F238E27FC236}">
                        <a16:creationId xmlns:a16="http://schemas.microsoft.com/office/drawing/2014/main" id="{13DF1CFB-06F2-5828-7272-6F2BBB7E39C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53" name="Straight Connector 252">
                    <a:extLst>
                      <a:ext uri="{FF2B5EF4-FFF2-40B4-BE49-F238E27FC236}">
                        <a16:creationId xmlns:a16="http://schemas.microsoft.com/office/drawing/2014/main" id="{050BDD50-21FB-FFA7-DA1F-C284CEECB070}"/>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43" name="Group 242">
                  <a:extLst>
                    <a:ext uri="{FF2B5EF4-FFF2-40B4-BE49-F238E27FC236}">
                      <a16:creationId xmlns:a16="http://schemas.microsoft.com/office/drawing/2014/main" id="{39B6FFA3-84F6-0E8E-D68C-3392ABE3CF06}"/>
                    </a:ext>
                  </a:extLst>
                </p:cNvPr>
                <p:cNvGrpSpPr/>
                <p:nvPr/>
              </p:nvGrpSpPr>
              <p:grpSpPr>
                <a:xfrm>
                  <a:off x="2859728" y="2754403"/>
                  <a:ext cx="914400" cy="228601"/>
                  <a:chOff x="5145742" y="3112995"/>
                  <a:chExt cx="914400" cy="228601"/>
                </a:xfrm>
              </p:grpSpPr>
              <p:cxnSp>
                <p:nvCxnSpPr>
                  <p:cNvPr id="248" name="Straight Connector 247">
                    <a:extLst>
                      <a:ext uri="{FF2B5EF4-FFF2-40B4-BE49-F238E27FC236}">
                        <a16:creationId xmlns:a16="http://schemas.microsoft.com/office/drawing/2014/main" id="{63E92045-8781-4E99-8BFC-2DC6FE7DADE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49" name="Straight Connector 248">
                    <a:extLst>
                      <a:ext uri="{FF2B5EF4-FFF2-40B4-BE49-F238E27FC236}">
                        <a16:creationId xmlns:a16="http://schemas.microsoft.com/office/drawing/2014/main" id="{4C38EC1F-F274-AB7D-D26C-39DB8B48F59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50" name="Straight Connector 249">
                    <a:extLst>
                      <a:ext uri="{FF2B5EF4-FFF2-40B4-BE49-F238E27FC236}">
                        <a16:creationId xmlns:a16="http://schemas.microsoft.com/office/drawing/2014/main" id="{B35DB102-980D-276E-F4AC-66FF23F8ADC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44" name="Group 243">
                  <a:extLst>
                    <a:ext uri="{FF2B5EF4-FFF2-40B4-BE49-F238E27FC236}">
                      <a16:creationId xmlns:a16="http://schemas.microsoft.com/office/drawing/2014/main" id="{987842D5-A707-893C-6D86-C631BA00504B}"/>
                    </a:ext>
                  </a:extLst>
                </p:cNvPr>
                <p:cNvGrpSpPr/>
                <p:nvPr/>
              </p:nvGrpSpPr>
              <p:grpSpPr>
                <a:xfrm>
                  <a:off x="1945329" y="2754405"/>
                  <a:ext cx="914400" cy="228601"/>
                  <a:chOff x="5145742" y="3112995"/>
                  <a:chExt cx="914400" cy="228601"/>
                </a:xfrm>
              </p:grpSpPr>
              <p:cxnSp>
                <p:nvCxnSpPr>
                  <p:cNvPr id="245" name="Straight Connector 244">
                    <a:extLst>
                      <a:ext uri="{FF2B5EF4-FFF2-40B4-BE49-F238E27FC236}">
                        <a16:creationId xmlns:a16="http://schemas.microsoft.com/office/drawing/2014/main" id="{9B5CF6F8-07E2-CAA9-DB69-704CC59F917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46" name="Straight Connector 245">
                    <a:extLst>
                      <a:ext uri="{FF2B5EF4-FFF2-40B4-BE49-F238E27FC236}">
                        <a16:creationId xmlns:a16="http://schemas.microsoft.com/office/drawing/2014/main" id="{74855831-A0D4-3EE1-29FD-A8602A4C03E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47" name="Straight Connector 246">
                    <a:extLst>
                      <a:ext uri="{FF2B5EF4-FFF2-40B4-BE49-F238E27FC236}">
                        <a16:creationId xmlns:a16="http://schemas.microsoft.com/office/drawing/2014/main" id="{1A034C9B-58D6-B377-DC69-AC405CA1071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516" name="Straight Connector 515">
              <a:extLst>
                <a:ext uri="{FF2B5EF4-FFF2-40B4-BE49-F238E27FC236}">
                  <a16:creationId xmlns:a16="http://schemas.microsoft.com/office/drawing/2014/main" id="{6A0A4129-E928-37E8-B3B2-F618FA198F10}"/>
                </a:ext>
              </a:extLst>
            </p:cNvPr>
            <p:cNvCxnSpPr>
              <a:cxnSpLocks/>
            </p:cNvCxnSpPr>
            <p:nvPr/>
          </p:nvCxnSpPr>
          <p:spPr>
            <a:xfrm>
              <a:off x="10820397" y="4480921"/>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17" name="Straight Connector 516">
              <a:extLst>
                <a:ext uri="{FF2B5EF4-FFF2-40B4-BE49-F238E27FC236}">
                  <a16:creationId xmlns:a16="http://schemas.microsoft.com/office/drawing/2014/main" id="{A2872513-680A-0E67-B9CB-88A7D5745096}"/>
                </a:ext>
              </a:extLst>
            </p:cNvPr>
            <p:cNvCxnSpPr>
              <a:cxnSpLocks/>
            </p:cNvCxnSpPr>
            <p:nvPr/>
          </p:nvCxnSpPr>
          <p:spPr>
            <a:xfrm>
              <a:off x="-1" y="4480921"/>
              <a:ext cx="1371603" cy="0"/>
            </a:xfrm>
            <a:prstGeom prst="line">
              <a:avLst/>
            </a:prstGeom>
            <a:ln w="57150"/>
          </p:spPr>
          <p:style>
            <a:lnRef idx="3">
              <a:schemeClr val="dk1"/>
            </a:lnRef>
            <a:fillRef idx="0">
              <a:schemeClr val="dk1"/>
            </a:fillRef>
            <a:effectRef idx="2">
              <a:schemeClr val="dk1"/>
            </a:effectRef>
            <a:fontRef idx="minor">
              <a:schemeClr val="tx1"/>
            </a:fontRef>
          </p:style>
        </p:cxnSp>
      </p:grpSp>
      <p:grpSp>
        <p:nvGrpSpPr>
          <p:cNvPr id="780" name="Group 779">
            <a:extLst>
              <a:ext uri="{FF2B5EF4-FFF2-40B4-BE49-F238E27FC236}">
                <a16:creationId xmlns:a16="http://schemas.microsoft.com/office/drawing/2014/main" id="{24D23302-9E23-F3D3-07B4-BD4B1FBF1AA2}"/>
              </a:ext>
            </a:extLst>
          </p:cNvPr>
          <p:cNvGrpSpPr/>
          <p:nvPr/>
        </p:nvGrpSpPr>
        <p:grpSpPr>
          <a:xfrm>
            <a:off x="290995" y="5760763"/>
            <a:ext cx="11610011" cy="323165"/>
            <a:chOff x="290084" y="6182403"/>
            <a:chExt cx="11610011" cy="323165"/>
          </a:xfrm>
        </p:grpSpPr>
        <p:sp>
          <p:nvSpPr>
            <p:cNvPr id="637" name="TextBox 636">
              <a:extLst>
                <a:ext uri="{FF2B5EF4-FFF2-40B4-BE49-F238E27FC236}">
                  <a16:creationId xmlns:a16="http://schemas.microsoft.com/office/drawing/2014/main" id="{14CC1BDE-C99A-8B8C-817A-20D15A04502D}"/>
                </a:ext>
              </a:extLst>
            </p:cNvPr>
            <p:cNvSpPr txBox="1"/>
            <p:nvPr/>
          </p:nvSpPr>
          <p:spPr>
            <a:xfrm>
              <a:off x="290084" y="6182403"/>
              <a:ext cx="635414" cy="323165"/>
            </a:xfrm>
            <a:prstGeom prst="rect">
              <a:avLst/>
            </a:prstGeom>
            <a:noFill/>
          </p:spPr>
          <p:txBody>
            <a:bodyPr wrap="square" rtlCol="0">
              <a:spAutoFit/>
            </a:bodyPr>
            <a:lstStyle/>
            <a:p>
              <a:pPr algn="ctr"/>
              <a:r>
                <a:rPr lang="en-US" sz="1500"/>
                <a:t> 2008     </a:t>
              </a:r>
            </a:p>
          </p:txBody>
        </p:sp>
        <p:sp>
          <p:nvSpPr>
            <p:cNvPr id="639" name="TextBox 638">
              <a:extLst>
                <a:ext uri="{FF2B5EF4-FFF2-40B4-BE49-F238E27FC236}">
                  <a16:creationId xmlns:a16="http://schemas.microsoft.com/office/drawing/2014/main" id="{2D072DEE-1E23-C3FA-5D63-88088231CDA9}"/>
                </a:ext>
              </a:extLst>
            </p:cNvPr>
            <p:cNvSpPr txBox="1"/>
            <p:nvPr/>
          </p:nvSpPr>
          <p:spPr>
            <a:xfrm>
              <a:off x="747359" y="6182403"/>
              <a:ext cx="635414" cy="323165"/>
            </a:xfrm>
            <a:prstGeom prst="rect">
              <a:avLst/>
            </a:prstGeom>
            <a:noFill/>
          </p:spPr>
          <p:txBody>
            <a:bodyPr wrap="square" rtlCol="0">
              <a:spAutoFit/>
            </a:bodyPr>
            <a:lstStyle/>
            <a:p>
              <a:pPr algn="ctr"/>
              <a:r>
                <a:rPr lang="en-US" sz="1500"/>
                <a:t> 2009     </a:t>
              </a:r>
            </a:p>
          </p:txBody>
        </p:sp>
        <p:sp>
          <p:nvSpPr>
            <p:cNvPr id="640" name="TextBox 639">
              <a:extLst>
                <a:ext uri="{FF2B5EF4-FFF2-40B4-BE49-F238E27FC236}">
                  <a16:creationId xmlns:a16="http://schemas.microsoft.com/office/drawing/2014/main" id="{3CDAA69A-03BD-4569-67C4-CE9B178F2591}"/>
                </a:ext>
              </a:extLst>
            </p:cNvPr>
            <p:cNvSpPr txBox="1"/>
            <p:nvPr/>
          </p:nvSpPr>
          <p:spPr>
            <a:xfrm>
              <a:off x="1204634" y="6182403"/>
              <a:ext cx="635414" cy="323165"/>
            </a:xfrm>
            <a:prstGeom prst="rect">
              <a:avLst/>
            </a:prstGeom>
            <a:noFill/>
          </p:spPr>
          <p:txBody>
            <a:bodyPr wrap="square" rtlCol="0">
              <a:spAutoFit/>
            </a:bodyPr>
            <a:lstStyle/>
            <a:p>
              <a:pPr algn="ctr"/>
              <a:r>
                <a:rPr lang="en-US" sz="1500"/>
                <a:t> 2010     </a:t>
              </a:r>
            </a:p>
          </p:txBody>
        </p:sp>
        <p:sp>
          <p:nvSpPr>
            <p:cNvPr id="641" name="TextBox 640">
              <a:extLst>
                <a:ext uri="{FF2B5EF4-FFF2-40B4-BE49-F238E27FC236}">
                  <a16:creationId xmlns:a16="http://schemas.microsoft.com/office/drawing/2014/main" id="{2E8EB76C-6EE1-0F39-58D0-9A99FE7E9A79}"/>
                </a:ext>
              </a:extLst>
            </p:cNvPr>
            <p:cNvSpPr txBox="1"/>
            <p:nvPr/>
          </p:nvSpPr>
          <p:spPr>
            <a:xfrm>
              <a:off x="1661909" y="6182403"/>
              <a:ext cx="635414" cy="323165"/>
            </a:xfrm>
            <a:prstGeom prst="rect">
              <a:avLst/>
            </a:prstGeom>
            <a:noFill/>
          </p:spPr>
          <p:txBody>
            <a:bodyPr wrap="square" rtlCol="0">
              <a:spAutoFit/>
            </a:bodyPr>
            <a:lstStyle/>
            <a:p>
              <a:pPr algn="ctr"/>
              <a:r>
                <a:rPr lang="en-US" sz="1500"/>
                <a:t> 2011     </a:t>
              </a:r>
            </a:p>
          </p:txBody>
        </p:sp>
        <p:sp>
          <p:nvSpPr>
            <p:cNvPr id="642" name="TextBox 641">
              <a:extLst>
                <a:ext uri="{FF2B5EF4-FFF2-40B4-BE49-F238E27FC236}">
                  <a16:creationId xmlns:a16="http://schemas.microsoft.com/office/drawing/2014/main" id="{5BA3CA2E-4112-00BB-536B-F22D732CE588}"/>
                </a:ext>
              </a:extLst>
            </p:cNvPr>
            <p:cNvSpPr txBox="1"/>
            <p:nvPr/>
          </p:nvSpPr>
          <p:spPr>
            <a:xfrm>
              <a:off x="2119184" y="6182403"/>
              <a:ext cx="635414" cy="323165"/>
            </a:xfrm>
            <a:prstGeom prst="rect">
              <a:avLst/>
            </a:prstGeom>
            <a:noFill/>
          </p:spPr>
          <p:txBody>
            <a:bodyPr wrap="square" rtlCol="0">
              <a:spAutoFit/>
            </a:bodyPr>
            <a:lstStyle/>
            <a:p>
              <a:pPr algn="ctr"/>
              <a:r>
                <a:rPr lang="en-US" sz="1500"/>
                <a:t>2012     </a:t>
              </a:r>
            </a:p>
          </p:txBody>
        </p:sp>
        <p:sp>
          <p:nvSpPr>
            <p:cNvPr id="643" name="TextBox 642">
              <a:extLst>
                <a:ext uri="{FF2B5EF4-FFF2-40B4-BE49-F238E27FC236}">
                  <a16:creationId xmlns:a16="http://schemas.microsoft.com/office/drawing/2014/main" id="{587B5A5C-116D-4970-CFF9-CD2A3D622B69}"/>
                </a:ext>
              </a:extLst>
            </p:cNvPr>
            <p:cNvSpPr txBox="1"/>
            <p:nvPr/>
          </p:nvSpPr>
          <p:spPr>
            <a:xfrm>
              <a:off x="2576459" y="6182403"/>
              <a:ext cx="635414" cy="323165"/>
            </a:xfrm>
            <a:prstGeom prst="rect">
              <a:avLst/>
            </a:prstGeom>
            <a:noFill/>
          </p:spPr>
          <p:txBody>
            <a:bodyPr wrap="square" rtlCol="0">
              <a:spAutoFit/>
            </a:bodyPr>
            <a:lstStyle/>
            <a:p>
              <a:pPr algn="ctr"/>
              <a:r>
                <a:rPr lang="en-US" sz="1500"/>
                <a:t> 2013     </a:t>
              </a:r>
            </a:p>
          </p:txBody>
        </p:sp>
        <p:sp>
          <p:nvSpPr>
            <p:cNvPr id="648" name="TextBox 647">
              <a:extLst>
                <a:ext uri="{FF2B5EF4-FFF2-40B4-BE49-F238E27FC236}">
                  <a16:creationId xmlns:a16="http://schemas.microsoft.com/office/drawing/2014/main" id="{6F78265D-2404-0A0A-7495-D66E1CAAEEAA}"/>
                </a:ext>
              </a:extLst>
            </p:cNvPr>
            <p:cNvSpPr txBox="1"/>
            <p:nvPr/>
          </p:nvSpPr>
          <p:spPr>
            <a:xfrm>
              <a:off x="3033734" y="6182403"/>
              <a:ext cx="635414" cy="323165"/>
            </a:xfrm>
            <a:prstGeom prst="rect">
              <a:avLst/>
            </a:prstGeom>
            <a:noFill/>
          </p:spPr>
          <p:txBody>
            <a:bodyPr wrap="square" rtlCol="0">
              <a:spAutoFit/>
            </a:bodyPr>
            <a:lstStyle/>
            <a:p>
              <a:pPr algn="ctr"/>
              <a:r>
                <a:rPr lang="en-US" sz="1500"/>
                <a:t> 2014     </a:t>
              </a:r>
            </a:p>
          </p:txBody>
        </p:sp>
        <p:sp>
          <p:nvSpPr>
            <p:cNvPr id="653" name="TextBox 652">
              <a:extLst>
                <a:ext uri="{FF2B5EF4-FFF2-40B4-BE49-F238E27FC236}">
                  <a16:creationId xmlns:a16="http://schemas.microsoft.com/office/drawing/2014/main" id="{009BACD6-366B-104D-997E-CEB7E380F4CD}"/>
                </a:ext>
              </a:extLst>
            </p:cNvPr>
            <p:cNvSpPr txBox="1"/>
            <p:nvPr/>
          </p:nvSpPr>
          <p:spPr>
            <a:xfrm>
              <a:off x="3491009" y="6182403"/>
              <a:ext cx="635414" cy="323165"/>
            </a:xfrm>
            <a:prstGeom prst="rect">
              <a:avLst/>
            </a:prstGeom>
            <a:noFill/>
          </p:spPr>
          <p:txBody>
            <a:bodyPr wrap="square" rtlCol="0">
              <a:spAutoFit/>
            </a:bodyPr>
            <a:lstStyle/>
            <a:p>
              <a:pPr algn="ctr"/>
              <a:r>
                <a:rPr lang="en-US" sz="1500"/>
                <a:t> 2015     </a:t>
              </a:r>
            </a:p>
          </p:txBody>
        </p:sp>
        <p:sp>
          <p:nvSpPr>
            <p:cNvPr id="654" name="TextBox 653">
              <a:extLst>
                <a:ext uri="{FF2B5EF4-FFF2-40B4-BE49-F238E27FC236}">
                  <a16:creationId xmlns:a16="http://schemas.microsoft.com/office/drawing/2014/main" id="{95188C54-187B-C8E0-72D2-946FBD9699D3}"/>
                </a:ext>
              </a:extLst>
            </p:cNvPr>
            <p:cNvSpPr txBox="1"/>
            <p:nvPr/>
          </p:nvSpPr>
          <p:spPr>
            <a:xfrm>
              <a:off x="3948284" y="6182403"/>
              <a:ext cx="635414" cy="323165"/>
            </a:xfrm>
            <a:prstGeom prst="rect">
              <a:avLst/>
            </a:prstGeom>
            <a:noFill/>
          </p:spPr>
          <p:txBody>
            <a:bodyPr wrap="square" rtlCol="0">
              <a:spAutoFit/>
            </a:bodyPr>
            <a:lstStyle/>
            <a:p>
              <a:pPr algn="ctr"/>
              <a:r>
                <a:rPr lang="en-US" sz="1500"/>
                <a:t> 2016     </a:t>
              </a:r>
            </a:p>
          </p:txBody>
        </p:sp>
        <p:sp>
          <p:nvSpPr>
            <p:cNvPr id="655" name="TextBox 654">
              <a:extLst>
                <a:ext uri="{FF2B5EF4-FFF2-40B4-BE49-F238E27FC236}">
                  <a16:creationId xmlns:a16="http://schemas.microsoft.com/office/drawing/2014/main" id="{B10B972A-87A6-F93F-5954-7C6FE46CB531}"/>
                </a:ext>
              </a:extLst>
            </p:cNvPr>
            <p:cNvSpPr txBox="1"/>
            <p:nvPr/>
          </p:nvSpPr>
          <p:spPr>
            <a:xfrm>
              <a:off x="4405559" y="6182403"/>
              <a:ext cx="635414" cy="323165"/>
            </a:xfrm>
            <a:prstGeom prst="rect">
              <a:avLst/>
            </a:prstGeom>
            <a:noFill/>
          </p:spPr>
          <p:txBody>
            <a:bodyPr wrap="square" rtlCol="0">
              <a:spAutoFit/>
            </a:bodyPr>
            <a:lstStyle/>
            <a:p>
              <a:pPr algn="ctr"/>
              <a:r>
                <a:rPr lang="en-US" sz="1500"/>
                <a:t> 2017     </a:t>
              </a:r>
            </a:p>
          </p:txBody>
        </p:sp>
        <p:sp>
          <p:nvSpPr>
            <p:cNvPr id="656" name="TextBox 655">
              <a:extLst>
                <a:ext uri="{FF2B5EF4-FFF2-40B4-BE49-F238E27FC236}">
                  <a16:creationId xmlns:a16="http://schemas.microsoft.com/office/drawing/2014/main" id="{14B91662-563F-6BEC-B641-B3D4A9C89CFB}"/>
                </a:ext>
              </a:extLst>
            </p:cNvPr>
            <p:cNvSpPr txBox="1"/>
            <p:nvPr/>
          </p:nvSpPr>
          <p:spPr>
            <a:xfrm>
              <a:off x="4862834" y="6182403"/>
              <a:ext cx="635414" cy="323165"/>
            </a:xfrm>
            <a:prstGeom prst="rect">
              <a:avLst/>
            </a:prstGeom>
            <a:noFill/>
          </p:spPr>
          <p:txBody>
            <a:bodyPr wrap="square" rtlCol="0">
              <a:spAutoFit/>
            </a:bodyPr>
            <a:lstStyle/>
            <a:p>
              <a:pPr algn="ctr"/>
              <a:r>
                <a:rPr lang="en-US" sz="1500"/>
                <a:t>2018     </a:t>
              </a:r>
            </a:p>
          </p:txBody>
        </p:sp>
        <p:sp>
          <p:nvSpPr>
            <p:cNvPr id="657" name="TextBox 656">
              <a:extLst>
                <a:ext uri="{FF2B5EF4-FFF2-40B4-BE49-F238E27FC236}">
                  <a16:creationId xmlns:a16="http://schemas.microsoft.com/office/drawing/2014/main" id="{E81C86C0-D421-679C-6758-0454F61EAE9B}"/>
                </a:ext>
              </a:extLst>
            </p:cNvPr>
            <p:cNvSpPr txBox="1"/>
            <p:nvPr/>
          </p:nvSpPr>
          <p:spPr>
            <a:xfrm>
              <a:off x="5320109" y="6182403"/>
              <a:ext cx="635414" cy="323165"/>
            </a:xfrm>
            <a:prstGeom prst="rect">
              <a:avLst/>
            </a:prstGeom>
            <a:noFill/>
          </p:spPr>
          <p:txBody>
            <a:bodyPr wrap="square" rtlCol="0">
              <a:spAutoFit/>
            </a:bodyPr>
            <a:lstStyle/>
            <a:p>
              <a:pPr algn="ctr"/>
              <a:r>
                <a:rPr lang="en-US" sz="1500"/>
                <a:t>2019     </a:t>
              </a:r>
            </a:p>
          </p:txBody>
        </p:sp>
        <p:sp>
          <p:nvSpPr>
            <p:cNvPr id="658" name="TextBox 657">
              <a:extLst>
                <a:ext uri="{FF2B5EF4-FFF2-40B4-BE49-F238E27FC236}">
                  <a16:creationId xmlns:a16="http://schemas.microsoft.com/office/drawing/2014/main" id="{952EFB80-ABC4-2143-117A-2593853C47DC}"/>
                </a:ext>
              </a:extLst>
            </p:cNvPr>
            <p:cNvSpPr txBox="1"/>
            <p:nvPr/>
          </p:nvSpPr>
          <p:spPr>
            <a:xfrm>
              <a:off x="5777384" y="6182403"/>
              <a:ext cx="635414" cy="323165"/>
            </a:xfrm>
            <a:prstGeom prst="rect">
              <a:avLst/>
            </a:prstGeom>
            <a:noFill/>
          </p:spPr>
          <p:txBody>
            <a:bodyPr wrap="square" rtlCol="0">
              <a:spAutoFit/>
            </a:bodyPr>
            <a:lstStyle/>
            <a:p>
              <a:pPr algn="ctr"/>
              <a:r>
                <a:rPr lang="en-US" sz="1500"/>
                <a:t>2020     </a:t>
              </a:r>
            </a:p>
          </p:txBody>
        </p:sp>
        <p:sp>
          <p:nvSpPr>
            <p:cNvPr id="659" name="TextBox 658">
              <a:extLst>
                <a:ext uri="{FF2B5EF4-FFF2-40B4-BE49-F238E27FC236}">
                  <a16:creationId xmlns:a16="http://schemas.microsoft.com/office/drawing/2014/main" id="{A18AC22B-7FFC-CCB0-833A-56B7B84D48BA}"/>
                </a:ext>
              </a:extLst>
            </p:cNvPr>
            <p:cNvSpPr txBox="1"/>
            <p:nvPr/>
          </p:nvSpPr>
          <p:spPr>
            <a:xfrm>
              <a:off x="6234659" y="6182403"/>
              <a:ext cx="635414" cy="323165"/>
            </a:xfrm>
            <a:prstGeom prst="rect">
              <a:avLst/>
            </a:prstGeom>
            <a:noFill/>
          </p:spPr>
          <p:txBody>
            <a:bodyPr wrap="square" rtlCol="0">
              <a:spAutoFit/>
            </a:bodyPr>
            <a:lstStyle/>
            <a:p>
              <a:pPr algn="ctr"/>
              <a:r>
                <a:rPr lang="en-US" sz="1500"/>
                <a:t>2021     </a:t>
              </a:r>
            </a:p>
          </p:txBody>
        </p:sp>
        <p:sp>
          <p:nvSpPr>
            <p:cNvPr id="660" name="TextBox 659">
              <a:extLst>
                <a:ext uri="{FF2B5EF4-FFF2-40B4-BE49-F238E27FC236}">
                  <a16:creationId xmlns:a16="http://schemas.microsoft.com/office/drawing/2014/main" id="{38AD7938-D392-594F-2A16-EAE1BB38F550}"/>
                </a:ext>
              </a:extLst>
            </p:cNvPr>
            <p:cNvSpPr txBox="1"/>
            <p:nvPr/>
          </p:nvSpPr>
          <p:spPr>
            <a:xfrm>
              <a:off x="6691934" y="6182403"/>
              <a:ext cx="635414" cy="323165"/>
            </a:xfrm>
            <a:prstGeom prst="rect">
              <a:avLst/>
            </a:prstGeom>
            <a:noFill/>
          </p:spPr>
          <p:txBody>
            <a:bodyPr wrap="square" rtlCol="0">
              <a:spAutoFit/>
            </a:bodyPr>
            <a:lstStyle/>
            <a:p>
              <a:pPr algn="ctr"/>
              <a:r>
                <a:rPr lang="en-US" sz="1500"/>
                <a:t>2022     </a:t>
              </a:r>
            </a:p>
          </p:txBody>
        </p:sp>
        <p:sp>
          <p:nvSpPr>
            <p:cNvPr id="661" name="TextBox 660">
              <a:extLst>
                <a:ext uri="{FF2B5EF4-FFF2-40B4-BE49-F238E27FC236}">
                  <a16:creationId xmlns:a16="http://schemas.microsoft.com/office/drawing/2014/main" id="{9BFFEB7F-BD18-9BB8-EA74-CB94BDDC577F}"/>
                </a:ext>
              </a:extLst>
            </p:cNvPr>
            <p:cNvSpPr txBox="1"/>
            <p:nvPr/>
          </p:nvSpPr>
          <p:spPr>
            <a:xfrm>
              <a:off x="7149209" y="6182403"/>
              <a:ext cx="635414" cy="323165"/>
            </a:xfrm>
            <a:prstGeom prst="rect">
              <a:avLst/>
            </a:prstGeom>
            <a:noFill/>
          </p:spPr>
          <p:txBody>
            <a:bodyPr wrap="square" rtlCol="0">
              <a:spAutoFit/>
            </a:bodyPr>
            <a:lstStyle/>
            <a:p>
              <a:pPr algn="ctr"/>
              <a:r>
                <a:rPr lang="en-US" sz="1500"/>
                <a:t>2023     </a:t>
              </a:r>
            </a:p>
          </p:txBody>
        </p:sp>
        <p:sp>
          <p:nvSpPr>
            <p:cNvPr id="662" name="TextBox 661">
              <a:extLst>
                <a:ext uri="{FF2B5EF4-FFF2-40B4-BE49-F238E27FC236}">
                  <a16:creationId xmlns:a16="http://schemas.microsoft.com/office/drawing/2014/main" id="{B0A489B3-98A2-FE81-CED8-C1AC1B5FA7BB}"/>
                </a:ext>
              </a:extLst>
            </p:cNvPr>
            <p:cNvSpPr txBox="1"/>
            <p:nvPr/>
          </p:nvSpPr>
          <p:spPr>
            <a:xfrm>
              <a:off x="7606484" y="6182403"/>
              <a:ext cx="635414" cy="323165"/>
            </a:xfrm>
            <a:prstGeom prst="rect">
              <a:avLst/>
            </a:prstGeom>
            <a:noFill/>
          </p:spPr>
          <p:txBody>
            <a:bodyPr wrap="square" rtlCol="0">
              <a:spAutoFit/>
            </a:bodyPr>
            <a:lstStyle/>
            <a:p>
              <a:pPr algn="ctr"/>
              <a:r>
                <a:rPr lang="en-US" sz="1500"/>
                <a:t>2024     </a:t>
              </a:r>
            </a:p>
          </p:txBody>
        </p:sp>
        <p:sp>
          <p:nvSpPr>
            <p:cNvPr id="663" name="TextBox 662">
              <a:extLst>
                <a:ext uri="{FF2B5EF4-FFF2-40B4-BE49-F238E27FC236}">
                  <a16:creationId xmlns:a16="http://schemas.microsoft.com/office/drawing/2014/main" id="{AF742FAD-FC9A-64B9-F705-7FA1ED9A14D4}"/>
                </a:ext>
              </a:extLst>
            </p:cNvPr>
            <p:cNvSpPr txBox="1"/>
            <p:nvPr/>
          </p:nvSpPr>
          <p:spPr>
            <a:xfrm>
              <a:off x="8063759" y="6182403"/>
              <a:ext cx="635414" cy="323165"/>
            </a:xfrm>
            <a:prstGeom prst="rect">
              <a:avLst/>
            </a:prstGeom>
            <a:noFill/>
          </p:spPr>
          <p:txBody>
            <a:bodyPr wrap="square" rtlCol="0">
              <a:spAutoFit/>
            </a:bodyPr>
            <a:lstStyle/>
            <a:p>
              <a:pPr algn="ctr"/>
              <a:r>
                <a:rPr lang="en-US" sz="1500"/>
                <a:t>2025     </a:t>
              </a:r>
            </a:p>
          </p:txBody>
        </p:sp>
        <p:sp>
          <p:nvSpPr>
            <p:cNvPr id="664" name="TextBox 663">
              <a:extLst>
                <a:ext uri="{FF2B5EF4-FFF2-40B4-BE49-F238E27FC236}">
                  <a16:creationId xmlns:a16="http://schemas.microsoft.com/office/drawing/2014/main" id="{E3AB76A4-6535-F784-4127-BDF8CA3827B3}"/>
                </a:ext>
              </a:extLst>
            </p:cNvPr>
            <p:cNvSpPr txBox="1"/>
            <p:nvPr/>
          </p:nvSpPr>
          <p:spPr>
            <a:xfrm>
              <a:off x="8521034" y="6182403"/>
              <a:ext cx="635414" cy="323165"/>
            </a:xfrm>
            <a:prstGeom prst="rect">
              <a:avLst/>
            </a:prstGeom>
            <a:noFill/>
          </p:spPr>
          <p:txBody>
            <a:bodyPr wrap="square" rtlCol="0">
              <a:spAutoFit/>
            </a:bodyPr>
            <a:lstStyle/>
            <a:p>
              <a:pPr algn="ctr"/>
              <a:r>
                <a:rPr lang="en-US" sz="1500"/>
                <a:t>2026     </a:t>
              </a:r>
            </a:p>
          </p:txBody>
        </p:sp>
        <p:sp>
          <p:nvSpPr>
            <p:cNvPr id="665" name="TextBox 664">
              <a:extLst>
                <a:ext uri="{FF2B5EF4-FFF2-40B4-BE49-F238E27FC236}">
                  <a16:creationId xmlns:a16="http://schemas.microsoft.com/office/drawing/2014/main" id="{F1247AD9-90F2-9BDD-3F1C-F8D932B520EF}"/>
                </a:ext>
              </a:extLst>
            </p:cNvPr>
            <p:cNvSpPr txBox="1"/>
            <p:nvPr/>
          </p:nvSpPr>
          <p:spPr>
            <a:xfrm>
              <a:off x="8978309" y="6182403"/>
              <a:ext cx="635414" cy="323165"/>
            </a:xfrm>
            <a:prstGeom prst="rect">
              <a:avLst/>
            </a:prstGeom>
            <a:noFill/>
          </p:spPr>
          <p:txBody>
            <a:bodyPr wrap="square" rtlCol="0">
              <a:spAutoFit/>
            </a:bodyPr>
            <a:lstStyle/>
            <a:p>
              <a:pPr algn="ctr"/>
              <a:r>
                <a:rPr lang="en-US" sz="1500"/>
                <a:t>2027     </a:t>
              </a:r>
            </a:p>
          </p:txBody>
        </p:sp>
        <p:sp>
          <p:nvSpPr>
            <p:cNvPr id="666" name="TextBox 665">
              <a:extLst>
                <a:ext uri="{FF2B5EF4-FFF2-40B4-BE49-F238E27FC236}">
                  <a16:creationId xmlns:a16="http://schemas.microsoft.com/office/drawing/2014/main" id="{B7074FCD-641A-1AE3-855D-D68C71D9AF65}"/>
                </a:ext>
              </a:extLst>
            </p:cNvPr>
            <p:cNvSpPr txBox="1"/>
            <p:nvPr/>
          </p:nvSpPr>
          <p:spPr>
            <a:xfrm>
              <a:off x="9435584" y="6182403"/>
              <a:ext cx="635414" cy="323165"/>
            </a:xfrm>
            <a:prstGeom prst="rect">
              <a:avLst/>
            </a:prstGeom>
            <a:noFill/>
          </p:spPr>
          <p:txBody>
            <a:bodyPr wrap="square" rtlCol="0">
              <a:spAutoFit/>
            </a:bodyPr>
            <a:lstStyle/>
            <a:p>
              <a:pPr algn="ctr"/>
              <a:r>
                <a:rPr lang="en-US" sz="1500"/>
                <a:t>2028     </a:t>
              </a:r>
            </a:p>
          </p:txBody>
        </p:sp>
        <p:sp>
          <p:nvSpPr>
            <p:cNvPr id="667" name="TextBox 666">
              <a:extLst>
                <a:ext uri="{FF2B5EF4-FFF2-40B4-BE49-F238E27FC236}">
                  <a16:creationId xmlns:a16="http://schemas.microsoft.com/office/drawing/2014/main" id="{D5931AD5-4EA3-14B1-92A4-B82583DCAB4C}"/>
                </a:ext>
              </a:extLst>
            </p:cNvPr>
            <p:cNvSpPr txBox="1"/>
            <p:nvPr/>
          </p:nvSpPr>
          <p:spPr>
            <a:xfrm>
              <a:off x="9892859" y="6182403"/>
              <a:ext cx="635414" cy="323165"/>
            </a:xfrm>
            <a:prstGeom prst="rect">
              <a:avLst/>
            </a:prstGeom>
            <a:noFill/>
          </p:spPr>
          <p:txBody>
            <a:bodyPr wrap="square" rtlCol="0">
              <a:spAutoFit/>
            </a:bodyPr>
            <a:lstStyle/>
            <a:p>
              <a:pPr algn="ctr"/>
              <a:r>
                <a:rPr lang="en-US" sz="1500"/>
                <a:t>2029     </a:t>
              </a:r>
            </a:p>
          </p:txBody>
        </p:sp>
        <p:sp>
          <p:nvSpPr>
            <p:cNvPr id="668" name="TextBox 667">
              <a:extLst>
                <a:ext uri="{FF2B5EF4-FFF2-40B4-BE49-F238E27FC236}">
                  <a16:creationId xmlns:a16="http://schemas.microsoft.com/office/drawing/2014/main" id="{91EC29E4-C56C-B819-E437-CAD406F868C3}"/>
                </a:ext>
              </a:extLst>
            </p:cNvPr>
            <p:cNvSpPr txBox="1"/>
            <p:nvPr/>
          </p:nvSpPr>
          <p:spPr>
            <a:xfrm>
              <a:off x="10350134" y="6182403"/>
              <a:ext cx="635414" cy="323165"/>
            </a:xfrm>
            <a:prstGeom prst="rect">
              <a:avLst/>
            </a:prstGeom>
            <a:noFill/>
          </p:spPr>
          <p:txBody>
            <a:bodyPr wrap="square" rtlCol="0">
              <a:spAutoFit/>
            </a:bodyPr>
            <a:lstStyle/>
            <a:p>
              <a:pPr algn="ctr"/>
              <a:r>
                <a:rPr lang="en-US" sz="1500"/>
                <a:t>2030     </a:t>
              </a:r>
            </a:p>
          </p:txBody>
        </p:sp>
        <p:sp>
          <p:nvSpPr>
            <p:cNvPr id="669" name="TextBox 668">
              <a:extLst>
                <a:ext uri="{FF2B5EF4-FFF2-40B4-BE49-F238E27FC236}">
                  <a16:creationId xmlns:a16="http://schemas.microsoft.com/office/drawing/2014/main" id="{B0B6FAFC-E70F-406B-FF7F-F2D4F89C31A5}"/>
                </a:ext>
              </a:extLst>
            </p:cNvPr>
            <p:cNvSpPr txBox="1"/>
            <p:nvPr/>
          </p:nvSpPr>
          <p:spPr>
            <a:xfrm>
              <a:off x="10807409" y="6182403"/>
              <a:ext cx="635414" cy="323165"/>
            </a:xfrm>
            <a:prstGeom prst="rect">
              <a:avLst/>
            </a:prstGeom>
            <a:noFill/>
          </p:spPr>
          <p:txBody>
            <a:bodyPr wrap="square" rtlCol="0">
              <a:spAutoFit/>
            </a:bodyPr>
            <a:lstStyle/>
            <a:p>
              <a:pPr algn="ctr"/>
              <a:r>
                <a:rPr lang="en-US" sz="1500"/>
                <a:t>2031     </a:t>
              </a:r>
            </a:p>
          </p:txBody>
        </p:sp>
        <p:sp>
          <p:nvSpPr>
            <p:cNvPr id="670" name="TextBox 669">
              <a:extLst>
                <a:ext uri="{FF2B5EF4-FFF2-40B4-BE49-F238E27FC236}">
                  <a16:creationId xmlns:a16="http://schemas.microsoft.com/office/drawing/2014/main" id="{F4CD7F67-36F7-25E6-F940-137FB45856BE}"/>
                </a:ext>
              </a:extLst>
            </p:cNvPr>
            <p:cNvSpPr txBox="1"/>
            <p:nvPr/>
          </p:nvSpPr>
          <p:spPr>
            <a:xfrm>
              <a:off x="11264681" y="6182403"/>
              <a:ext cx="635414" cy="323165"/>
            </a:xfrm>
            <a:prstGeom prst="rect">
              <a:avLst/>
            </a:prstGeom>
            <a:noFill/>
          </p:spPr>
          <p:txBody>
            <a:bodyPr wrap="square" rtlCol="0">
              <a:spAutoFit/>
            </a:bodyPr>
            <a:lstStyle/>
            <a:p>
              <a:pPr algn="ctr"/>
              <a:r>
                <a:rPr lang="en-US" sz="1500"/>
                <a:t>2032     </a:t>
              </a:r>
            </a:p>
          </p:txBody>
        </p:sp>
      </p:grpSp>
      <p:grpSp>
        <p:nvGrpSpPr>
          <p:cNvPr id="781" name="Group 780">
            <a:extLst>
              <a:ext uri="{FF2B5EF4-FFF2-40B4-BE49-F238E27FC236}">
                <a16:creationId xmlns:a16="http://schemas.microsoft.com/office/drawing/2014/main" id="{1348F5A2-34D6-BD83-01AF-8722CC99DD71}"/>
              </a:ext>
            </a:extLst>
          </p:cNvPr>
          <p:cNvGrpSpPr/>
          <p:nvPr/>
        </p:nvGrpSpPr>
        <p:grpSpPr>
          <a:xfrm>
            <a:off x="290995" y="4496351"/>
            <a:ext cx="11610011" cy="323165"/>
            <a:chOff x="290084" y="6182403"/>
            <a:chExt cx="11610011" cy="323165"/>
          </a:xfrm>
        </p:grpSpPr>
        <p:sp>
          <p:nvSpPr>
            <p:cNvPr id="782" name="TextBox 781">
              <a:extLst>
                <a:ext uri="{FF2B5EF4-FFF2-40B4-BE49-F238E27FC236}">
                  <a16:creationId xmlns:a16="http://schemas.microsoft.com/office/drawing/2014/main" id="{59A4E5EC-CB6F-9A44-B37A-68E602D99A09}"/>
                </a:ext>
              </a:extLst>
            </p:cNvPr>
            <p:cNvSpPr txBox="1"/>
            <p:nvPr/>
          </p:nvSpPr>
          <p:spPr>
            <a:xfrm>
              <a:off x="290084" y="6182403"/>
              <a:ext cx="635414" cy="323165"/>
            </a:xfrm>
            <a:prstGeom prst="rect">
              <a:avLst/>
            </a:prstGeom>
            <a:noFill/>
          </p:spPr>
          <p:txBody>
            <a:bodyPr wrap="square" rtlCol="0">
              <a:spAutoFit/>
            </a:bodyPr>
            <a:lstStyle/>
            <a:p>
              <a:pPr algn="ctr"/>
              <a:r>
                <a:rPr lang="en-US" sz="1500"/>
                <a:t> 2008     </a:t>
              </a:r>
            </a:p>
          </p:txBody>
        </p:sp>
        <p:sp>
          <p:nvSpPr>
            <p:cNvPr id="783" name="TextBox 782">
              <a:extLst>
                <a:ext uri="{FF2B5EF4-FFF2-40B4-BE49-F238E27FC236}">
                  <a16:creationId xmlns:a16="http://schemas.microsoft.com/office/drawing/2014/main" id="{A828C4A7-24A9-B0F2-E4D9-DD6DB665D03B}"/>
                </a:ext>
              </a:extLst>
            </p:cNvPr>
            <p:cNvSpPr txBox="1"/>
            <p:nvPr/>
          </p:nvSpPr>
          <p:spPr>
            <a:xfrm>
              <a:off x="747359" y="6182403"/>
              <a:ext cx="635414" cy="323165"/>
            </a:xfrm>
            <a:prstGeom prst="rect">
              <a:avLst/>
            </a:prstGeom>
            <a:noFill/>
          </p:spPr>
          <p:txBody>
            <a:bodyPr wrap="square" rtlCol="0">
              <a:spAutoFit/>
            </a:bodyPr>
            <a:lstStyle/>
            <a:p>
              <a:pPr algn="ctr"/>
              <a:r>
                <a:rPr lang="en-US" sz="1500"/>
                <a:t> 2009     </a:t>
              </a:r>
            </a:p>
          </p:txBody>
        </p:sp>
        <p:sp>
          <p:nvSpPr>
            <p:cNvPr id="784" name="TextBox 783">
              <a:extLst>
                <a:ext uri="{FF2B5EF4-FFF2-40B4-BE49-F238E27FC236}">
                  <a16:creationId xmlns:a16="http://schemas.microsoft.com/office/drawing/2014/main" id="{0E73096B-7BD3-1BD9-FB21-CD4B9AE90AC6}"/>
                </a:ext>
              </a:extLst>
            </p:cNvPr>
            <p:cNvSpPr txBox="1"/>
            <p:nvPr/>
          </p:nvSpPr>
          <p:spPr>
            <a:xfrm>
              <a:off x="1204634" y="6182403"/>
              <a:ext cx="635414" cy="323165"/>
            </a:xfrm>
            <a:prstGeom prst="rect">
              <a:avLst/>
            </a:prstGeom>
            <a:noFill/>
          </p:spPr>
          <p:txBody>
            <a:bodyPr wrap="square" rtlCol="0">
              <a:spAutoFit/>
            </a:bodyPr>
            <a:lstStyle/>
            <a:p>
              <a:pPr algn="ctr"/>
              <a:r>
                <a:rPr lang="en-US" sz="1500"/>
                <a:t> 2010     </a:t>
              </a:r>
            </a:p>
          </p:txBody>
        </p:sp>
        <p:sp>
          <p:nvSpPr>
            <p:cNvPr id="785" name="TextBox 784">
              <a:extLst>
                <a:ext uri="{FF2B5EF4-FFF2-40B4-BE49-F238E27FC236}">
                  <a16:creationId xmlns:a16="http://schemas.microsoft.com/office/drawing/2014/main" id="{43CC3415-7115-E73D-7F13-B94C5B58318E}"/>
                </a:ext>
              </a:extLst>
            </p:cNvPr>
            <p:cNvSpPr txBox="1"/>
            <p:nvPr/>
          </p:nvSpPr>
          <p:spPr>
            <a:xfrm>
              <a:off x="1661909" y="6182403"/>
              <a:ext cx="635414" cy="323165"/>
            </a:xfrm>
            <a:prstGeom prst="rect">
              <a:avLst/>
            </a:prstGeom>
            <a:noFill/>
          </p:spPr>
          <p:txBody>
            <a:bodyPr wrap="square" rtlCol="0">
              <a:spAutoFit/>
            </a:bodyPr>
            <a:lstStyle/>
            <a:p>
              <a:pPr algn="ctr"/>
              <a:r>
                <a:rPr lang="en-US" sz="1500"/>
                <a:t> 2011     </a:t>
              </a:r>
            </a:p>
          </p:txBody>
        </p:sp>
        <p:sp>
          <p:nvSpPr>
            <p:cNvPr id="786" name="TextBox 785">
              <a:extLst>
                <a:ext uri="{FF2B5EF4-FFF2-40B4-BE49-F238E27FC236}">
                  <a16:creationId xmlns:a16="http://schemas.microsoft.com/office/drawing/2014/main" id="{8612558F-FFF8-323B-F9E9-8EDA7244AE03}"/>
                </a:ext>
              </a:extLst>
            </p:cNvPr>
            <p:cNvSpPr txBox="1"/>
            <p:nvPr/>
          </p:nvSpPr>
          <p:spPr>
            <a:xfrm>
              <a:off x="2119184" y="6182403"/>
              <a:ext cx="635414" cy="323165"/>
            </a:xfrm>
            <a:prstGeom prst="rect">
              <a:avLst/>
            </a:prstGeom>
            <a:noFill/>
          </p:spPr>
          <p:txBody>
            <a:bodyPr wrap="square" rtlCol="0">
              <a:spAutoFit/>
            </a:bodyPr>
            <a:lstStyle/>
            <a:p>
              <a:pPr algn="ctr"/>
              <a:r>
                <a:rPr lang="en-US" sz="1500"/>
                <a:t>2012     </a:t>
              </a:r>
            </a:p>
          </p:txBody>
        </p:sp>
        <p:sp>
          <p:nvSpPr>
            <p:cNvPr id="787" name="TextBox 786">
              <a:extLst>
                <a:ext uri="{FF2B5EF4-FFF2-40B4-BE49-F238E27FC236}">
                  <a16:creationId xmlns:a16="http://schemas.microsoft.com/office/drawing/2014/main" id="{60D88532-AD5D-ED0D-2B73-458D31EB83D3}"/>
                </a:ext>
              </a:extLst>
            </p:cNvPr>
            <p:cNvSpPr txBox="1"/>
            <p:nvPr/>
          </p:nvSpPr>
          <p:spPr>
            <a:xfrm>
              <a:off x="2576459" y="6182403"/>
              <a:ext cx="635414" cy="323165"/>
            </a:xfrm>
            <a:prstGeom prst="rect">
              <a:avLst/>
            </a:prstGeom>
            <a:noFill/>
          </p:spPr>
          <p:txBody>
            <a:bodyPr wrap="square" rtlCol="0">
              <a:spAutoFit/>
            </a:bodyPr>
            <a:lstStyle/>
            <a:p>
              <a:pPr algn="ctr"/>
              <a:r>
                <a:rPr lang="en-US" sz="1500"/>
                <a:t> 2013     </a:t>
              </a:r>
            </a:p>
          </p:txBody>
        </p:sp>
        <p:sp>
          <p:nvSpPr>
            <p:cNvPr id="788" name="TextBox 787">
              <a:extLst>
                <a:ext uri="{FF2B5EF4-FFF2-40B4-BE49-F238E27FC236}">
                  <a16:creationId xmlns:a16="http://schemas.microsoft.com/office/drawing/2014/main" id="{A18315CC-C7DF-68DF-0F8F-2462FFAF8AE9}"/>
                </a:ext>
              </a:extLst>
            </p:cNvPr>
            <p:cNvSpPr txBox="1"/>
            <p:nvPr/>
          </p:nvSpPr>
          <p:spPr>
            <a:xfrm>
              <a:off x="3033734" y="6182403"/>
              <a:ext cx="635414" cy="323165"/>
            </a:xfrm>
            <a:prstGeom prst="rect">
              <a:avLst/>
            </a:prstGeom>
            <a:noFill/>
          </p:spPr>
          <p:txBody>
            <a:bodyPr wrap="square" rtlCol="0">
              <a:spAutoFit/>
            </a:bodyPr>
            <a:lstStyle/>
            <a:p>
              <a:pPr algn="ctr"/>
              <a:r>
                <a:rPr lang="en-US" sz="1500"/>
                <a:t> 2014     </a:t>
              </a:r>
            </a:p>
          </p:txBody>
        </p:sp>
        <p:sp>
          <p:nvSpPr>
            <p:cNvPr id="789" name="TextBox 788">
              <a:extLst>
                <a:ext uri="{FF2B5EF4-FFF2-40B4-BE49-F238E27FC236}">
                  <a16:creationId xmlns:a16="http://schemas.microsoft.com/office/drawing/2014/main" id="{F2EF9943-AA4E-2C96-A5EB-3CEC5DEF2639}"/>
                </a:ext>
              </a:extLst>
            </p:cNvPr>
            <p:cNvSpPr txBox="1"/>
            <p:nvPr/>
          </p:nvSpPr>
          <p:spPr>
            <a:xfrm>
              <a:off x="3491009" y="6182403"/>
              <a:ext cx="635414" cy="323165"/>
            </a:xfrm>
            <a:prstGeom prst="rect">
              <a:avLst/>
            </a:prstGeom>
            <a:noFill/>
          </p:spPr>
          <p:txBody>
            <a:bodyPr wrap="square" rtlCol="0">
              <a:spAutoFit/>
            </a:bodyPr>
            <a:lstStyle/>
            <a:p>
              <a:pPr algn="ctr"/>
              <a:r>
                <a:rPr lang="en-US" sz="1500"/>
                <a:t> 2015     </a:t>
              </a:r>
            </a:p>
          </p:txBody>
        </p:sp>
        <p:sp>
          <p:nvSpPr>
            <p:cNvPr id="790" name="TextBox 789">
              <a:extLst>
                <a:ext uri="{FF2B5EF4-FFF2-40B4-BE49-F238E27FC236}">
                  <a16:creationId xmlns:a16="http://schemas.microsoft.com/office/drawing/2014/main" id="{C75E2D1A-B32C-F8E6-82E3-05B1363C2F4C}"/>
                </a:ext>
              </a:extLst>
            </p:cNvPr>
            <p:cNvSpPr txBox="1"/>
            <p:nvPr/>
          </p:nvSpPr>
          <p:spPr>
            <a:xfrm>
              <a:off x="3948284" y="6182403"/>
              <a:ext cx="635414" cy="323165"/>
            </a:xfrm>
            <a:prstGeom prst="rect">
              <a:avLst/>
            </a:prstGeom>
            <a:noFill/>
          </p:spPr>
          <p:txBody>
            <a:bodyPr wrap="square" rtlCol="0">
              <a:spAutoFit/>
            </a:bodyPr>
            <a:lstStyle/>
            <a:p>
              <a:pPr algn="ctr"/>
              <a:r>
                <a:rPr lang="en-US" sz="1500"/>
                <a:t> 2016     </a:t>
              </a:r>
            </a:p>
          </p:txBody>
        </p:sp>
        <p:sp>
          <p:nvSpPr>
            <p:cNvPr id="791" name="TextBox 790">
              <a:extLst>
                <a:ext uri="{FF2B5EF4-FFF2-40B4-BE49-F238E27FC236}">
                  <a16:creationId xmlns:a16="http://schemas.microsoft.com/office/drawing/2014/main" id="{44DF36D3-3B41-A9F3-050D-0F57FF068105}"/>
                </a:ext>
              </a:extLst>
            </p:cNvPr>
            <p:cNvSpPr txBox="1"/>
            <p:nvPr/>
          </p:nvSpPr>
          <p:spPr>
            <a:xfrm>
              <a:off x="4405559" y="6182403"/>
              <a:ext cx="635414" cy="323165"/>
            </a:xfrm>
            <a:prstGeom prst="rect">
              <a:avLst/>
            </a:prstGeom>
            <a:noFill/>
          </p:spPr>
          <p:txBody>
            <a:bodyPr wrap="square" rtlCol="0">
              <a:spAutoFit/>
            </a:bodyPr>
            <a:lstStyle/>
            <a:p>
              <a:pPr algn="ctr"/>
              <a:r>
                <a:rPr lang="en-US" sz="1500"/>
                <a:t> 2017     </a:t>
              </a:r>
            </a:p>
          </p:txBody>
        </p:sp>
        <p:sp>
          <p:nvSpPr>
            <p:cNvPr id="792" name="TextBox 791">
              <a:extLst>
                <a:ext uri="{FF2B5EF4-FFF2-40B4-BE49-F238E27FC236}">
                  <a16:creationId xmlns:a16="http://schemas.microsoft.com/office/drawing/2014/main" id="{9871B341-3629-3078-21F4-4F8A701D6C47}"/>
                </a:ext>
              </a:extLst>
            </p:cNvPr>
            <p:cNvSpPr txBox="1"/>
            <p:nvPr/>
          </p:nvSpPr>
          <p:spPr>
            <a:xfrm>
              <a:off x="4862834" y="6182403"/>
              <a:ext cx="635414" cy="323165"/>
            </a:xfrm>
            <a:prstGeom prst="rect">
              <a:avLst/>
            </a:prstGeom>
            <a:noFill/>
          </p:spPr>
          <p:txBody>
            <a:bodyPr wrap="square" rtlCol="0">
              <a:spAutoFit/>
            </a:bodyPr>
            <a:lstStyle/>
            <a:p>
              <a:pPr algn="ctr"/>
              <a:r>
                <a:rPr lang="en-US" sz="1500"/>
                <a:t>2018     </a:t>
              </a:r>
            </a:p>
          </p:txBody>
        </p:sp>
        <p:sp>
          <p:nvSpPr>
            <p:cNvPr id="793" name="TextBox 792">
              <a:extLst>
                <a:ext uri="{FF2B5EF4-FFF2-40B4-BE49-F238E27FC236}">
                  <a16:creationId xmlns:a16="http://schemas.microsoft.com/office/drawing/2014/main" id="{90D166BF-B54D-A681-E2BC-531418DA766C}"/>
                </a:ext>
              </a:extLst>
            </p:cNvPr>
            <p:cNvSpPr txBox="1"/>
            <p:nvPr/>
          </p:nvSpPr>
          <p:spPr>
            <a:xfrm>
              <a:off x="5320109" y="6182403"/>
              <a:ext cx="635414" cy="323165"/>
            </a:xfrm>
            <a:prstGeom prst="rect">
              <a:avLst/>
            </a:prstGeom>
            <a:noFill/>
          </p:spPr>
          <p:txBody>
            <a:bodyPr wrap="square" rtlCol="0">
              <a:spAutoFit/>
            </a:bodyPr>
            <a:lstStyle/>
            <a:p>
              <a:pPr algn="ctr"/>
              <a:r>
                <a:rPr lang="en-US" sz="1500"/>
                <a:t>2019     </a:t>
              </a:r>
            </a:p>
          </p:txBody>
        </p:sp>
        <p:sp>
          <p:nvSpPr>
            <p:cNvPr id="794" name="TextBox 793">
              <a:extLst>
                <a:ext uri="{FF2B5EF4-FFF2-40B4-BE49-F238E27FC236}">
                  <a16:creationId xmlns:a16="http://schemas.microsoft.com/office/drawing/2014/main" id="{41F7B3C9-1983-48F5-D917-43B7414BA66A}"/>
                </a:ext>
              </a:extLst>
            </p:cNvPr>
            <p:cNvSpPr txBox="1"/>
            <p:nvPr/>
          </p:nvSpPr>
          <p:spPr>
            <a:xfrm>
              <a:off x="5777384" y="6182403"/>
              <a:ext cx="635414" cy="323165"/>
            </a:xfrm>
            <a:prstGeom prst="rect">
              <a:avLst/>
            </a:prstGeom>
            <a:noFill/>
          </p:spPr>
          <p:txBody>
            <a:bodyPr wrap="square" rtlCol="0">
              <a:spAutoFit/>
            </a:bodyPr>
            <a:lstStyle/>
            <a:p>
              <a:pPr algn="ctr"/>
              <a:r>
                <a:rPr lang="en-US" sz="1500"/>
                <a:t>2020     </a:t>
              </a:r>
            </a:p>
          </p:txBody>
        </p:sp>
        <p:sp>
          <p:nvSpPr>
            <p:cNvPr id="795" name="TextBox 794">
              <a:extLst>
                <a:ext uri="{FF2B5EF4-FFF2-40B4-BE49-F238E27FC236}">
                  <a16:creationId xmlns:a16="http://schemas.microsoft.com/office/drawing/2014/main" id="{874272C1-6176-56B1-7E54-171D4EE9D30E}"/>
                </a:ext>
              </a:extLst>
            </p:cNvPr>
            <p:cNvSpPr txBox="1"/>
            <p:nvPr/>
          </p:nvSpPr>
          <p:spPr>
            <a:xfrm>
              <a:off x="6234659" y="6182403"/>
              <a:ext cx="635414" cy="323165"/>
            </a:xfrm>
            <a:prstGeom prst="rect">
              <a:avLst/>
            </a:prstGeom>
            <a:noFill/>
          </p:spPr>
          <p:txBody>
            <a:bodyPr wrap="square" rtlCol="0">
              <a:spAutoFit/>
            </a:bodyPr>
            <a:lstStyle/>
            <a:p>
              <a:pPr algn="ctr"/>
              <a:r>
                <a:rPr lang="en-US" sz="1500"/>
                <a:t>2021     </a:t>
              </a:r>
            </a:p>
          </p:txBody>
        </p:sp>
        <p:sp>
          <p:nvSpPr>
            <p:cNvPr id="796" name="TextBox 795">
              <a:extLst>
                <a:ext uri="{FF2B5EF4-FFF2-40B4-BE49-F238E27FC236}">
                  <a16:creationId xmlns:a16="http://schemas.microsoft.com/office/drawing/2014/main" id="{DCF39B99-F7B0-356A-E15A-7DE0AC82043D}"/>
                </a:ext>
              </a:extLst>
            </p:cNvPr>
            <p:cNvSpPr txBox="1"/>
            <p:nvPr/>
          </p:nvSpPr>
          <p:spPr>
            <a:xfrm>
              <a:off x="6691934" y="6182403"/>
              <a:ext cx="635414" cy="323165"/>
            </a:xfrm>
            <a:prstGeom prst="rect">
              <a:avLst/>
            </a:prstGeom>
            <a:noFill/>
          </p:spPr>
          <p:txBody>
            <a:bodyPr wrap="square" rtlCol="0">
              <a:spAutoFit/>
            </a:bodyPr>
            <a:lstStyle/>
            <a:p>
              <a:pPr algn="ctr"/>
              <a:r>
                <a:rPr lang="en-US" sz="1500"/>
                <a:t>2022     </a:t>
              </a:r>
            </a:p>
          </p:txBody>
        </p:sp>
        <p:sp>
          <p:nvSpPr>
            <p:cNvPr id="797" name="TextBox 796">
              <a:extLst>
                <a:ext uri="{FF2B5EF4-FFF2-40B4-BE49-F238E27FC236}">
                  <a16:creationId xmlns:a16="http://schemas.microsoft.com/office/drawing/2014/main" id="{51156B71-E76B-0D9D-B920-F827CB5DF528}"/>
                </a:ext>
              </a:extLst>
            </p:cNvPr>
            <p:cNvSpPr txBox="1"/>
            <p:nvPr/>
          </p:nvSpPr>
          <p:spPr>
            <a:xfrm>
              <a:off x="7149209" y="6182403"/>
              <a:ext cx="635414" cy="323165"/>
            </a:xfrm>
            <a:prstGeom prst="rect">
              <a:avLst/>
            </a:prstGeom>
            <a:noFill/>
          </p:spPr>
          <p:txBody>
            <a:bodyPr wrap="square" rtlCol="0">
              <a:spAutoFit/>
            </a:bodyPr>
            <a:lstStyle/>
            <a:p>
              <a:pPr algn="ctr"/>
              <a:r>
                <a:rPr lang="en-US" sz="1500"/>
                <a:t>2023     </a:t>
              </a:r>
            </a:p>
          </p:txBody>
        </p:sp>
        <p:sp>
          <p:nvSpPr>
            <p:cNvPr id="798" name="TextBox 797">
              <a:extLst>
                <a:ext uri="{FF2B5EF4-FFF2-40B4-BE49-F238E27FC236}">
                  <a16:creationId xmlns:a16="http://schemas.microsoft.com/office/drawing/2014/main" id="{9A8A0E7F-C690-8682-E6E8-89CCA28DCCC7}"/>
                </a:ext>
              </a:extLst>
            </p:cNvPr>
            <p:cNvSpPr txBox="1"/>
            <p:nvPr/>
          </p:nvSpPr>
          <p:spPr>
            <a:xfrm>
              <a:off x="7606484" y="6182403"/>
              <a:ext cx="635414" cy="323165"/>
            </a:xfrm>
            <a:prstGeom prst="rect">
              <a:avLst/>
            </a:prstGeom>
            <a:noFill/>
          </p:spPr>
          <p:txBody>
            <a:bodyPr wrap="square" rtlCol="0">
              <a:spAutoFit/>
            </a:bodyPr>
            <a:lstStyle/>
            <a:p>
              <a:pPr algn="ctr"/>
              <a:r>
                <a:rPr lang="en-US" sz="1500"/>
                <a:t>2024     </a:t>
              </a:r>
            </a:p>
          </p:txBody>
        </p:sp>
        <p:sp>
          <p:nvSpPr>
            <p:cNvPr id="799" name="TextBox 798">
              <a:extLst>
                <a:ext uri="{FF2B5EF4-FFF2-40B4-BE49-F238E27FC236}">
                  <a16:creationId xmlns:a16="http://schemas.microsoft.com/office/drawing/2014/main" id="{A92226EF-6EFB-F6D5-CCD5-5004CABC961F}"/>
                </a:ext>
              </a:extLst>
            </p:cNvPr>
            <p:cNvSpPr txBox="1"/>
            <p:nvPr/>
          </p:nvSpPr>
          <p:spPr>
            <a:xfrm>
              <a:off x="8063759" y="6182403"/>
              <a:ext cx="635414" cy="323165"/>
            </a:xfrm>
            <a:prstGeom prst="rect">
              <a:avLst/>
            </a:prstGeom>
            <a:noFill/>
          </p:spPr>
          <p:txBody>
            <a:bodyPr wrap="square" rtlCol="0">
              <a:spAutoFit/>
            </a:bodyPr>
            <a:lstStyle/>
            <a:p>
              <a:pPr algn="ctr"/>
              <a:r>
                <a:rPr lang="en-US" sz="1500"/>
                <a:t>2025     </a:t>
              </a:r>
            </a:p>
          </p:txBody>
        </p:sp>
        <p:sp>
          <p:nvSpPr>
            <p:cNvPr id="800" name="TextBox 799">
              <a:extLst>
                <a:ext uri="{FF2B5EF4-FFF2-40B4-BE49-F238E27FC236}">
                  <a16:creationId xmlns:a16="http://schemas.microsoft.com/office/drawing/2014/main" id="{49304F8B-AC0E-1AB0-0F40-06A0B47FB530}"/>
                </a:ext>
              </a:extLst>
            </p:cNvPr>
            <p:cNvSpPr txBox="1"/>
            <p:nvPr/>
          </p:nvSpPr>
          <p:spPr>
            <a:xfrm>
              <a:off x="8521034" y="6182403"/>
              <a:ext cx="635414" cy="323165"/>
            </a:xfrm>
            <a:prstGeom prst="rect">
              <a:avLst/>
            </a:prstGeom>
            <a:noFill/>
          </p:spPr>
          <p:txBody>
            <a:bodyPr wrap="square" rtlCol="0">
              <a:spAutoFit/>
            </a:bodyPr>
            <a:lstStyle/>
            <a:p>
              <a:pPr algn="ctr"/>
              <a:r>
                <a:rPr lang="en-US" sz="1500" dirty="0"/>
                <a:t>2026     </a:t>
              </a:r>
            </a:p>
          </p:txBody>
        </p:sp>
        <p:sp>
          <p:nvSpPr>
            <p:cNvPr id="801" name="TextBox 800">
              <a:extLst>
                <a:ext uri="{FF2B5EF4-FFF2-40B4-BE49-F238E27FC236}">
                  <a16:creationId xmlns:a16="http://schemas.microsoft.com/office/drawing/2014/main" id="{58737349-EEE8-2919-A79C-56A17CF2E780}"/>
                </a:ext>
              </a:extLst>
            </p:cNvPr>
            <p:cNvSpPr txBox="1"/>
            <p:nvPr/>
          </p:nvSpPr>
          <p:spPr>
            <a:xfrm>
              <a:off x="8978309" y="6182403"/>
              <a:ext cx="635414" cy="323165"/>
            </a:xfrm>
            <a:prstGeom prst="rect">
              <a:avLst/>
            </a:prstGeom>
            <a:noFill/>
          </p:spPr>
          <p:txBody>
            <a:bodyPr wrap="square" rtlCol="0">
              <a:spAutoFit/>
            </a:bodyPr>
            <a:lstStyle/>
            <a:p>
              <a:pPr algn="ctr"/>
              <a:r>
                <a:rPr lang="en-US" sz="1500"/>
                <a:t>2027     </a:t>
              </a:r>
            </a:p>
          </p:txBody>
        </p:sp>
        <p:sp>
          <p:nvSpPr>
            <p:cNvPr id="802" name="TextBox 801">
              <a:extLst>
                <a:ext uri="{FF2B5EF4-FFF2-40B4-BE49-F238E27FC236}">
                  <a16:creationId xmlns:a16="http://schemas.microsoft.com/office/drawing/2014/main" id="{9BFEC4C4-C5A4-BBEC-B93B-427A1C260E5E}"/>
                </a:ext>
              </a:extLst>
            </p:cNvPr>
            <p:cNvSpPr txBox="1"/>
            <p:nvPr/>
          </p:nvSpPr>
          <p:spPr>
            <a:xfrm>
              <a:off x="9435584" y="6182403"/>
              <a:ext cx="635414" cy="323165"/>
            </a:xfrm>
            <a:prstGeom prst="rect">
              <a:avLst/>
            </a:prstGeom>
            <a:noFill/>
          </p:spPr>
          <p:txBody>
            <a:bodyPr wrap="square" rtlCol="0">
              <a:spAutoFit/>
            </a:bodyPr>
            <a:lstStyle/>
            <a:p>
              <a:pPr algn="ctr"/>
              <a:r>
                <a:rPr lang="en-US" sz="1500"/>
                <a:t>2028     </a:t>
              </a:r>
            </a:p>
          </p:txBody>
        </p:sp>
        <p:sp>
          <p:nvSpPr>
            <p:cNvPr id="803" name="TextBox 802">
              <a:extLst>
                <a:ext uri="{FF2B5EF4-FFF2-40B4-BE49-F238E27FC236}">
                  <a16:creationId xmlns:a16="http://schemas.microsoft.com/office/drawing/2014/main" id="{70119616-2BF7-E6BC-DB72-10AC2864749B}"/>
                </a:ext>
              </a:extLst>
            </p:cNvPr>
            <p:cNvSpPr txBox="1"/>
            <p:nvPr/>
          </p:nvSpPr>
          <p:spPr>
            <a:xfrm>
              <a:off x="9892859" y="6182403"/>
              <a:ext cx="635414" cy="323165"/>
            </a:xfrm>
            <a:prstGeom prst="rect">
              <a:avLst/>
            </a:prstGeom>
            <a:noFill/>
          </p:spPr>
          <p:txBody>
            <a:bodyPr wrap="square" rtlCol="0">
              <a:spAutoFit/>
            </a:bodyPr>
            <a:lstStyle/>
            <a:p>
              <a:pPr algn="ctr"/>
              <a:r>
                <a:rPr lang="en-US" sz="1500"/>
                <a:t>2029     </a:t>
              </a:r>
            </a:p>
          </p:txBody>
        </p:sp>
        <p:sp>
          <p:nvSpPr>
            <p:cNvPr id="804" name="TextBox 803">
              <a:extLst>
                <a:ext uri="{FF2B5EF4-FFF2-40B4-BE49-F238E27FC236}">
                  <a16:creationId xmlns:a16="http://schemas.microsoft.com/office/drawing/2014/main" id="{37947D2A-0A1C-6E80-FD63-D2C9914BF8E7}"/>
                </a:ext>
              </a:extLst>
            </p:cNvPr>
            <p:cNvSpPr txBox="1"/>
            <p:nvPr/>
          </p:nvSpPr>
          <p:spPr>
            <a:xfrm>
              <a:off x="10350134" y="6182403"/>
              <a:ext cx="635414" cy="323165"/>
            </a:xfrm>
            <a:prstGeom prst="rect">
              <a:avLst/>
            </a:prstGeom>
            <a:noFill/>
          </p:spPr>
          <p:txBody>
            <a:bodyPr wrap="square" rtlCol="0">
              <a:spAutoFit/>
            </a:bodyPr>
            <a:lstStyle/>
            <a:p>
              <a:pPr algn="ctr"/>
              <a:r>
                <a:rPr lang="en-US" sz="1500"/>
                <a:t>2030     </a:t>
              </a:r>
            </a:p>
          </p:txBody>
        </p:sp>
        <p:sp>
          <p:nvSpPr>
            <p:cNvPr id="805" name="TextBox 804">
              <a:extLst>
                <a:ext uri="{FF2B5EF4-FFF2-40B4-BE49-F238E27FC236}">
                  <a16:creationId xmlns:a16="http://schemas.microsoft.com/office/drawing/2014/main" id="{83492BF4-D5AA-DA7B-38AE-66D39A784D7F}"/>
                </a:ext>
              </a:extLst>
            </p:cNvPr>
            <p:cNvSpPr txBox="1"/>
            <p:nvPr/>
          </p:nvSpPr>
          <p:spPr>
            <a:xfrm>
              <a:off x="10807409" y="6182403"/>
              <a:ext cx="635414" cy="323165"/>
            </a:xfrm>
            <a:prstGeom prst="rect">
              <a:avLst/>
            </a:prstGeom>
            <a:noFill/>
          </p:spPr>
          <p:txBody>
            <a:bodyPr wrap="square" rtlCol="0">
              <a:spAutoFit/>
            </a:bodyPr>
            <a:lstStyle/>
            <a:p>
              <a:pPr algn="ctr"/>
              <a:r>
                <a:rPr lang="en-US" sz="1500"/>
                <a:t>2031     </a:t>
              </a:r>
            </a:p>
          </p:txBody>
        </p:sp>
        <p:sp>
          <p:nvSpPr>
            <p:cNvPr id="806" name="TextBox 805">
              <a:extLst>
                <a:ext uri="{FF2B5EF4-FFF2-40B4-BE49-F238E27FC236}">
                  <a16:creationId xmlns:a16="http://schemas.microsoft.com/office/drawing/2014/main" id="{4EECA062-C2A5-85FD-ED6B-4074CDF90EA8}"/>
                </a:ext>
              </a:extLst>
            </p:cNvPr>
            <p:cNvSpPr txBox="1"/>
            <p:nvPr/>
          </p:nvSpPr>
          <p:spPr>
            <a:xfrm>
              <a:off x="11264681" y="6182403"/>
              <a:ext cx="635414" cy="323165"/>
            </a:xfrm>
            <a:prstGeom prst="rect">
              <a:avLst/>
            </a:prstGeom>
            <a:noFill/>
          </p:spPr>
          <p:txBody>
            <a:bodyPr wrap="square" rtlCol="0">
              <a:spAutoFit/>
            </a:bodyPr>
            <a:lstStyle/>
            <a:p>
              <a:pPr algn="ctr"/>
              <a:r>
                <a:rPr lang="en-US" sz="1500"/>
                <a:t>2032     </a:t>
              </a:r>
            </a:p>
          </p:txBody>
        </p:sp>
      </p:grpSp>
      <p:sp>
        <p:nvSpPr>
          <p:cNvPr id="4" name="TextBox 3">
            <a:extLst>
              <a:ext uri="{FF2B5EF4-FFF2-40B4-BE49-F238E27FC236}">
                <a16:creationId xmlns:a16="http://schemas.microsoft.com/office/drawing/2014/main" id="{6F0C8BAA-D251-054F-7054-1D267C737266}"/>
              </a:ext>
            </a:extLst>
          </p:cNvPr>
          <p:cNvSpPr txBox="1"/>
          <p:nvPr/>
        </p:nvSpPr>
        <p:spPr>
          <a:xfrm>
            <a:off x="-13449" y="1531509"/>
            <a:ext cx="3697931" cy="461665"/>
          </a:xfrm>
          <a:prstGeom prst="rect">
            <a:avLst/>
          </a:prstGeom>
          <a:noFill/>
        </p:spPr>
        <p:txBody>
          <a:bodyPr wrap="square" rtlCol="0">
            <a:spAutoFit/>
          </a:bodyPr>
          <a:lstStyle/>
          <a:p>
            <a:r>
              <a:rPr lang="en-US" sz="2400"/>
              <a:t>ISO C++ Proposals</a:t>
            </a:r>
          </a:p>
        </p:txBody>
      </p:sp>
      <p:grpSp>
        <p:nvGrpSpPr>
          <p:cNvPr id="6" name="Group 5">
            <a:extLst>
              <a:ext uri="{FF2B5EF4-FFF2-40B4-BE49-F238E27FC236}">
                <a16:creationId xmlns:a16="http://schemas.microsoft.com/office/drawing/2014/main" id="{B2E26BDB-3713-EFBF-DB8C-42833686A89B}"/>
              </a:ext>
            </a:extLst>
          </p:cNvPr>
          <p:cNvGrpSpPr/>
          <p:nvPr/>
        </p:nvGrpSpPr>
        <p:grpSpPr>
          <a:xfrm>
            <a:off x="-6" y="1552376"/>
            <a:ext cx="12192001" cy="1"/>
            <a:chOff x="-1" y="3318429"/>
            <a:chExt cx="12192001" cy="1"/>
          </a:xfrm>
        </p:grpSpPr>
        <p:grpSp>
          <p:nvGrpSpPr>
            <p:cNvPr id="7" name="Group 6">
              <a:extLst>
                <a:ext uri="{FF2B5EF4-FFF2-40B4-BE49-F238E27FC236}">
                  <a16:creationId xmlns:a16="http://schemas.microsoft.com/office/drawing/2014/main" id="{25890466-E4F5-B89C-7980-FE31CA0E2E5F}"/>
                </a:ext>
              </a:extLst>
            </p:cNvPr>
            <p:cNvGrpSpPr/>
            <p:nvPr/>
          </p:nvGrpSpPr>
          <p:grpSpPr>
            <a:xfrm>
              <a:off x="609606" y="3318430"/>
              <a:ext cx="10972788" cy="0"/>
              <a:chOff x="1030929" y="2754400"/>
              <a:chExt cx="10972788" cy="228606"/>
            </a:xfrm>
          </p:grpSpPr>
          <p:grpSp>
            <p:nvGrpSpPr>
              <p:cNvPr id="15" name="Group 14">
                <a:extLst>
                  <a:ext uri="{FF2B5EF4-FFF2-40B4-BE49-F238E27FC236}">
                    <a16:creationId xmlns:a16="http://schemas.microsoft.com/office/drawing/2014/main" id="{B0F6ECD8-C424-ECEF-6FBC-17FAFF631DB8}"/>
                  </a:ext>
                </a:extLst>
              </p:cNvPr>
              <p:cNvGrpSpPr/>
              <p:nvPr/>
            </p:nvGrpSpPr>
            <p:grpSpPr>
              <a:xfrm>
                <a:off x="1030929" y="2754403"/>
                <a:ext cx="2743199" cy="228603"/>
                <a:chOff x="1030929" y="2754403"/>
                <a:chExt cx="2743199" cy="228603"/>
              </a:xfrm>
            </p:grpSpPr>
            <p:grpSp>
              <p:nvGrpSpPr>
                <p:cNvPr id="481" name="Group 480">
                  <a:extLst>
                    <a:ext uri="{FF2B5EF4-FFF2-40B4-BE49-F238E27FC236}">
                      <a16:creationId xmlns:a16="http://schemas.microsoft.com/office/drawing/2014/main" id="{3A3857AA-DA3A-B928-10BA-6C864F9A7C30}"/>
                    </a:ext>
                  </a:extLst>
                </p:cNvPr>
                <p:cNvGrpSpPr/>
                <p:nvPr/>
              </p:nvGrpSpPr>
              <p:grpSpPr>
                <a:xfrm>
                  <a:off x="1030929" y="2754405"/>
                  <a:ext cx="914400" cy="228601"/>
                  <a:chOff x="5145742" y="3112995"/>
                  <a:chExt cx="914400" cy="228601"/>
                </a:xfrm>
              </p:grpSpPr>
              <p:cxnSp>
                <p:nvCxnSpPr>
                  <p:cNvPr id="490" name="Straight Connector 489">
                    <a:extLst>
                      <a:ext uri="{FF2B5EF4-FFF2-40B4-BE49-F238E27FC236}">
                        <a16:creationId xmlns:a16="http://schemas.microsoft.com/office/drawing/2014/main" id="{90AAD00D-77BA-FCF9-DB47-DA0E739F808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91" name="Straight Connector 490">
                    <a:extLst>
                      <a:ext uri="{FF2B5EF4-FFF2-40B4-BE49-F238E27FC236}">
                        <a16:creationId xmlns:a16="http://schemas.microsoft.com/office/drawing/2014/main" id="{3C1606EA-D421-5D15-25FF-4633EF87D8A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92" name="Straight Connector 491">
                    <a:extLst>
                      <a:ext uri="{FF2B5EF4-FFF2-40B4-BE49-F238E27FC236}">
                        <a16:creationId xmlns:a16="http://schemas.microsoft.com/office/drawing/2014/main" id="{BDCFB6BE-C382-1E07-B715-D3E3128945D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82" name="Group 481">
                  <a:extLst>
                    <a:ext uri="{FF2B5EF4-FFF2-40B4-BE49-F238E27FC236}">
                      <a16:creationId xmlns:a16="http://schemas.microsoft.com/office/drawing/2014/main" id="{F426B4E2-D10B-EE7F-A176-B5288C6F726A}"/>
                    </a:ext>
                  </a:extLst>
                </p:cNvPr>
                <p:cNvGrpSpPr/>
                <p:nvPr/>
              </p:nvGrpSpPr>
              <p:grpSpPr>
                <a:xfrm>
                  <a:off x="2859728" y="2754403"/>
                  <a:ext cx="914400" cy="228601"/>
                  <a:chOff x="5145742" y="3112995"/>
                  <a:chExt cx="914400" cy="228601"/>
                </a:xfrm>
              </p:grpSpPr>
              <p:cxnSp>
                <p:nvCxnSpPr>
                  <p:cNvPr id="487" name="Straight Connector 486">
                    <a:extLst>
                      <a:ext uri="{FF2B5EF4-FFF2-40B4-BE49-F238E27FC236}">
                        <a16:creationId xmlns:a16="http://schemas.microsoft.com/office/drawing/2014/main" id="{8982EF90-972F-0FFC-829C-E555209E9334}"/>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88" name="Straight Connector 487">
                    <a:extLst>
                      <a:ext uri="{FF2B5EF4-FFF2-40B4-BE49-F238E27FC236}">
                        <a16:creationId xmlns:a16="http://schemas.microsoft.com/office/drawing/2014/main" id="{309A1CF1-7398-B843-5EE9-BE58BE6C7AF7}"/>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89" name="Straight Connector 488">
                    <a:extLst>
                      <a:ext uri="{FF2B5EF4-FFF2-40B4-BE49-F238E27FC236}">
                        <a16:creationId xmlns:a16="http://schemas.microsoft.com/office/drawing/2014/main" id="{7D448DCD-6B4E-A147-0B16-A057CF88164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83" name="Group 482">
                  <a:extLst>
                    <a:ext uri="{FF2B5EF4-FFF2-40B4-BE49-F238E27FC236}">
                      <a16:creationId xmlns:a16="http://schemas.microsoft.com/office/drawing/2014/main" id="{6A517B20-E25D-8F90-B010-3261E9630694}"/>
                    </a:ext>
                  </a:extLst>
                </p:cNvPr>
                <p:cNvGrpSpPr/>
                <p:nvPr/>
              </p:nvGrpSpPr>
              <p:grpSpPr>
                <a:xfrm>
                  <a:off x="1945329" y="2754405"/>
                  <a:ext cx="914400" cy="228601"/>
                  <a:chOff x="5145742" y="3112995"/>
                  <a:chExt cx="914400" cy="228601"/>
                </a:xfrm>
              </p:grpSpPr>
              <p:cxnSp>
                <p:nvCxnSpPr>
                  <p:cNvPr id="484" name="Straight Connector 483">
                    <a:extLst>
                      <a:ext uri="{FF2B5EF4-FFF2-40B4-BE49-F238E27FC236}">
                        <a16:creationId xmlns:a16="http://schemas.microsoft.com/office/drawing/2014/main" id="{0185C082-20AF-08C5-D378-400C14497F2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85" name="Straight Connector 484">
                    <a:extLst>
                      <a:ext uri="{FF2B5EF4-FFF2-40B4-BE49-F238E27FC236}">
                        <a16:creationId xmlns:a16="http://schemas.microsoft.com/office/drawing/2014/main" id="{32B26E65-50C0-A48E-F73A-202F29C632F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86" name="Straight Connector 485">
                    <a:extLst>
                      <a:ext uri="{FF2B5EF4-FFF2-40B4-BE49-F238E27FC236}">
                        <a16:creationId xmlns:a16="http://schemas.microsoft.com/office/drawing/2014/main" id="{2C677C5F-F754-F777-133D-8AB143E40EB0}"/>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9" name="Group 18">
                <a:extLst>
                  <a:ext uri="{FF2B5EF4-FFF2-40B4-BE49-F238E27FC236}">
                    <a16:creationId xmlns:a16="http://schemas.microsoft.com/office/drawing/2014/main" id="{D75B0020-86F3-6C3B-11EB-0DE9ADFED185}"/>
                  </a:ext>
                </a:extLst>
              </p:cNvPr>
              <p:cNvGrpSpPr/>
              <p:nvPr/>
            </p:nvGrpSpPr>
            <p:grpSpPr>
              <a:xfrm>
                <a:off x="3774126" y="2754402"/>
                <a:ext cx="2743199" cy="228603"/>
                <a:chOff x="1030929" y="2754403"/>
                <a:chExt cx="2743199" cy="228603"/>
              </a:xfrm>
            </p:grpSpPr>
            <p:grpSp>
              <p:nvGrpSpPr>
                <p:cNvPr id="469" name="Group 468">
                  <a:extLst>
                    <a:ext uri="{FF2B5EF4-FFF2-40B4-BE49-F238E27FC236}">
                      <a16:creationId xmlns:a16="http://schemas.microsoft.com/office/drawing/2014/main" id="{353034CC-94A4-87CA-D2D7-B4C3165D2524}"/>
                    </a:ext>
                  </a:extLst>
                </p:cNvPr>
                <p:cNvGrpSpPr/>
                <p:nvPr/>
              </p:nvGrpSpPr>
              <p:grpSpPr>
                <a:xfrm>
                  <a:off x="1030929" y="2754405"/>
                  <a:ext cx="914400" cy="228601"/>
                  <a:chOff x="5145742" y="3112995"/>
                  <a:chExt cx="914400" cy="228601"/>
                </a:xfrm>
              </p:grpSpPr>
              <p:cxnSp>
                <p:nvCxnSpPr>
                  <p:cNvPr id="478" name="Straight Connector 477">
                    <a:extLst>
                      <a:ext uri="{FF2B5EF4-FFF2-40B4-BE49-F238E27FC236}">
                        <a16:creationId xmlns:a16="http://schemas.microsoft.com/office/drawing/2014/main" id="{5F6ED438-92F8-A744-EE79-27C72FC9C2D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79" name="Straight Connector 478">
                    <a:extLst>
                      <a:ext uri="{FF2B5EF4-FFF2-40B4-BE49-F238E27FC236}">
                        <a16:creationId xmlns:a16="http://schemas.microsoft.com/office/drawing/2014/main" id="{BB07FBAE-6D1C-0770-891C-2E8C2FA6F98B}"/>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80" name="Straight Connector 479">
                    <a:extLst>
                      <a:ext uri="{FF2B5EF4-FFF2-40B4-BE49-F238E27FC236}">
                        <a16:creationId xmlns:a16="http://schemas.microsoft.com/office/drawing/2014/main" id="{288289D0-6E4E-9D44-D103-E3451D74BE8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70" name="Group 469">
                  <a:extLst>
                    <a:ext uri="{FF2B5EF4-FFF2-40B4-BE49-F238E27FC236}">
                      <a16:creationId xmlns:a16="http://schemas.microsoft.com/office/drawing/2014/main" id="{ECDCF6EB-CC98-BB0A-8F30-A72AFFCD82FA}"/>
                    </a:ext>
                  </a:extLst>
                </p:cNvPr>
                <p:cNvGrpSpPr/>
                <p:nvPr/>
              </p:nvGrpSpPr>
              <p:grpSpPr>
                <a:xfrm>
                  <a:off x="2859728" y="2754403"/>
                  <a:ext cx="914400" cy="228601"/>
                  <a:chOff x="5145742" y="3112995"/>
                  <a:chExt cx="914400" cy="228601"/>
                </a:xfrm>
              </p:grpSpPr>
              <p:cxnSp>
                <p:nvCxnSpPr>
                  <p:cNvPr id="475" name="Straight Connector 474">
                    <a:extLst>
                      <a:ext uri="{FF2B5EF4-FFF2-40B4-BE49-F238E27FC236}">
                        <a16:creationId xmlns:a16="http://schemas.microsoft.com/office/drawing/2014/main" id="{F07EA622-0B1A-D46F-830E-E2A4B69CBCD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76" name="Straight Connector 475">
                    <a:extLst>
                      <a:ext uri="{FF2B5EF4-FFF2-40B4-BE49-F238E27FC236}">
                        <a16:creationId xmlns:a16="http://schemas.microsoft.com/office/drawing/2014/main" id="{41EB14CB-047E-9612-CA90-561EF7B0E1A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77" name="Straight Connector 476">
                    <a:extLst>
                      <a:ext uri="{FF2B5EF4-FFF2-40B4-BE49-F238E27FC236}">
                        <a16:creationId xmlns:a16="http://schemas.microsoft.com/office/drawing/2014/main" id="{AB1E16D0-D424-99C3-DE3A-2DDD178D0DB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71" name="Group 470">
                  <a:extLst>
                    <a:ext uri="{FF2B5EF4-FFF2-40B4-BE49-F238E27FC236}">
                      <a16:creationId xmlns:a16="http://schemas.microsoft.com/office/drawing/2014/main" id="{68E0430F-DAEA-6E93-D782-A7DFC2A7FAA0}"/>
                    </a:ext>
                  </a:extLst>
                </p:cNvPr>
                <p:cNvGrpSpPr/>
                <p:nvPr/>
              </p:nvGrpSpPr>
              <p:grpSpPr>
                <a:xfrm>
                  <a:off x="1945329" y="2754405"/>
                  <a:ext cx="914400" cy="228601"/>
                  <a:chOff x="5145742" y="3112995"/>
                  <a:chExt cx="914400" cy="228601"/>
                </a:xfrm>
              </p:grpSpPr>
              <p:cxnSp>
                <p:nvCxnSpPr>
                  <p:cNvPr id="472" name="Straight Connector 471">
                    <a:extLst>
                      <a:ext uri="{FF2B5EF4-FFF2-40B4-BE49-F238E27FC236}">
                        <a16:creationId xmlns:a16="http://schemas.microsoft.com/office/drawing/2014/main" id="{91BE7243-94AE-B2E9-1A28-6A604BA3BA9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73" name="Straight Connector 472">
                    <a:extLst>
                      <a:ext uri="{FF2B5EF4-FFF2-40B4-BE49-F238E27FC236}">
                        <a16:creationId xmlns:a16="http://schemas.microsoft.com/office/drawing/2014/main" id="{811BE6FD-D293-5065-9DC4-30D6420C648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74" name="Straight Connector 473">
                    <a:extLst>
                      <a:ext uri="{FF2B5EF4-FFF2-40B4-BE49-F238E27FC236}">
                        <a16:creationId xmlns:a16="http://schemas.microsoft.com/office/drawing/2014/main" id="{4296019F-6657-7768-F392-ECCC66F73E0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0" name="Group 19">
                <a:extLst>
                  <a:ext uri="{FF2B5EF4-FFF2-40B4-BE49-F238E27FC236}">
                    <a16:creationId xmlns:a16="http://schemas.microsoft.com/office/drawing/2014/main" id="{F0F786B7-AF01-CB77-BC8E-8318EDF6B3E0}"/>
                  </a:ext>
                </a:extLst>
              </p:cNvPr>
              <p:cNvGrpSpPr/>
              <p:nvPr/>
            </p:nvGrpSpPr>
            <p:grpSpPr>
              <a:xfrm>
                <a:off x="6517321" y="2754401"/>
                <a:ext cx="2743199" cy="228603"/>
                <a:chOff x="1030929" y="2754403"/>
                <a:chExt cx="2743199" cy="228603"/>
              </a:xfrm>
            </p:grpSpPr>
            <p:grpSp>
              <p:nvGrpSpPr>
                <p:cNvPr id="457" name="Group 456">
                  <a:extLst>
                    <a:ext uri="{FF2B5EF4-FFF2-40B4-BE49-F238E27FC236}">
                      <a16:creationId xmlns:a16="http://schemas.microsoft.com/office/drawing/2014/main" id="{13D372F9-B7C9-A0CF-335D-471220857077}"/>
                    </a:ext>
                  </a:extLst>
                </p:cNvPr>
                <p:cNvGrpSpPr/>
                <p:nvPr/>
              </p:nvGrpSpPr>
              <p:grpSpPr>
                <a:xfrm>
                  <a:off x="1030929" y="2754405"/>
                  <a:ext cx="914400" cy="228601"/>
                  <a:chOff x="5145742" y="3112995"/>
                  <a:chExt cx="914400" cy="228601"/>
                </a:xfrm>
              </p:grpSpPr>
              <p:cxnSp>
                <p:nvCxnSpPr>
                  <p:cNvPr id="466" name="Straight Connector 465">
                    <a:extLst>
                      <a:ext uri="{FF2B5EF4-FFF2-40B4-BE49-F238E27FC236}">
                        <a16:creationId xmlns:a16="http://schemas.microsoft.com/office/drawing/2014/main" id="{1EE71A5D-BB10-D2EC-4B18-97A76FF59EC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67" name="Straight Connector 466">
                    <a:extLst>
                      <a:ext uri="{FF2B5EF4-FFF2-40B4-BE49-F238E27FC236}">
                        <a16:creationId xmlns:a16="http://schemas.microsoft.com/office/drawing/2014/main" id="{6E33090C-5A1A-5206-8829-F8AB5A469C6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68" name="Straight Connector 467">
                    <a:extLst>
                      <a:ext uri="{FF2B5EF4-FFF2-40B4-BE49-F238E27FC236}">
                        <a16:creationId xmlns:a16="http://schemas.microsoft.com/office/drawing/2014/main" id="{AF0A195D-E07A-0F74-8233-A9BF7AA1738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58" name="Group 457">
                  <a:extLst>
                    <a:ext uri="{FF2B5EF4-FFF2-40B4-BE49-F238E27FC236}">
                      <a16:creationId xmlns:a16="http://schemas.microsoft.com/office/drawing/2014/main" id="{DAAE0C26-451F-BFA6-3BC8-D18EAC0FCA49}"/>
                    </a:ext>
                  </a:extLst>
                </p:cNvPr>
                <p:cNvGrpSpPr/>
                <p:nvPr/>
              </p:nvGrpSpPr>
              <p:grpSpPr>
                <a:xfrm>
                  <a:off x="2859728" y="2754403"/>
                  <a:ext cx="914400" cy="228601"/>
                  <a:chOff x="5145742" y="3112995"/>
                  <a:chExt cx="914400" cy="228601"/>
                </a:xfrm>
              </p:grpSpPr>
              <p:cxnSp>
                <p:nvCxnSpPr>
                  <p:cNvPr id="463" name="Straight Connector 462">
                    <a:extLst>
                      <a:ext uri="{FF2B5EF4-FFF2-40B4-BE49-F238E27FC236}">
                        <a16:creationId xmlns:a16="http://schemas.microsoft.com/office/drawing/2014/main" id="{B17803A1-F59C-9D22-EFF4-34E95EE27CB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64" name="Straight Connector 463">
                    <a:extLst>
                      <a:ext uri="{FF2B5EF4-FFF2-40B4-BE49-F238E27FC236}">
                        <a16:creationId xmlns:a16="http://schemas.microsoft.com/office/drawing/2014/main" id="{971CED47-7BAE-2136-26B0-F86204BD899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65" name="Straight Connector 464">
                    <a:extLst>
                      <a:ext uri="{FF2B5EF4-FFF2-40B4-BE49-F238E27FC236}">
                        <a16:creationId xmlns:a16="http://schemas.microsoft.com/office/drawing/2014/main" id="{53412316-8C94-C22E-A2D5-5C626B76BD0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59" name="Group 458">
                  <a:extLst>
                    <a:ext uri="{FF2B5EF4-FFF2-40B4-BE49-F238E27FC236}">
                      <a16:creationId xmlns:a16="http://schemas.microsoft.com/office/drawing/2014/main" id="{E8076B43-3967-020D-74C6-C072E9877FC7}"/>
                    </a:ext>
                  </a:extLst>
                </p:cNvPr>
                <p:cNvGrpSpPr/>
                <p:nvPr/>
              </p:nvGrpSpPr>
              <p:grpSpPr>
                <a:xfrm>
                  <a:off x="1945329" y="2754405"/>
                  <a:ext cx="914400" cy="228601"/>
                  <a:chOff x="5145742" y="3112995"/>
                  <a:chExt cx="914400" cy="228601"/>
                </a:xfrm>
              </p:grpSpPr>
              <p:cxnSp>
                <p:nvCxnSpPr>
                  <p:cNvPr id="460" name="Straight Connector 459">
                    <a:extLst>
                      <a:ext uri="{FF2B5EF4-FFF2-40B4-BE49-F238E27FC236}">
                        <a16:creationId xmlns:a16="http://schemas.microsoft.com/office/drawing/2014/main" id="{F9E78BC0-12BD-C95D-5270-CA2CD77E441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61" name="Straight Connector 460">
                    <a:extLst>
                      <a:ext uri="{FF2B5EF4-FFF2-40B4-BE49-F238E27FC236}">
                        <a16:creationId xmlns:a16="http://schemas.microsoft.com/office/drawing/2014/main" id="{12695286-A59B-9EFB-0C51-59C2EBF4CD7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62" name="Straight Connector 461">
                    <a:extLst>
                      <a:ext uri="{FF2B5EF4-FFF2-40B4-BE49-F238E27FC236}">
                        <a16:creationId xmlns:a16="http://schemas.microsoft.com/office/drawing/2014/main" id="{028C81CF-4119-A0B2-D04F-6C97E78B5BA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1" name="Group 20">
                <a:extLst>
                  <a:ext uri="{FF2B5EF4-FFF2-40B4-BE49-F238E27FC236}">
                    <a16:creationId xmlns:a16="http://schemas.microsoft.com/office/drawing/2014/main" id="{83BDC2B4-152E-B1AF-AD00-17D5244D9901}"/>
                  </a:ext>
                </a:extLst>
              </p:cNvPr>
              <p:cNvGrpSpPr/>
              <p:nvPr/>
            </p:nvGrpSpPr>
            <p:grpSpPr>
              <a:xfrm>
                <a:off x="9260518" y="2754400"/>
                <a:ext cx="2743199" cy="228603"/>
                <a:chOff x="1030929" y="2754403"/>
                <a:chExt cx="2743199" cy="228603"/>
              </a:xfrm>
            </p:grpSpPr>
            <p:grpSp>
              <p:nvGrpSpPr>
                <p:cNvPr id="35" name="Group 34">
                  <a:extLst>
                    <a:ext uri="{FF2B5EF4-FFF2-40B4-BE49-F238E27FC236}">
                      <a16:creationId xmlns:a16="http://schemas.microsoft.com/office/drawing/2014/main" id="{46615C8A-E592-81B7-3067-2C59F9C69EB9}"/>
                    </a:ext>
                  </a:extLst>
                </p:cNvPr>
                <p:cNvGrpSpPr/>
                <p:nvPr/>
              </p:nvGrpSpPr>
              <p:grpSpPr>
                <a:xfrm>
                  <a:off x="1030929" y="2754405"/>
                  <a:ext cx="914400" cy="228601"/>
                  <a:chOff x="5145742" y="3112995"/>
                  <a:chExt cx="914400" cy="228601"/>
                </a:xfrm>
              </p:grpSpPr>
              <p:cxnSp>
                <p:nvCxnSpPr>
                  <p:cNvPr id="454" name="Straight Connector 453">
                    <a:extLst>
                      <a:ext uri="{FF2B5EF4-FFF2-40B4-BE49-F238E27FC236}">
                        <a16:creationId xmlns:a16="http://schemas.microsoft.com/office/drawing/2014/main" id="{5235122E-AB93-EE58-98FC-0E88875C02B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55" name="Straight Connector 454">
                    <a:extLst>
                      <a:ext uri="{FF2B5EF4-FFF2-40B4-BE49-F238E27FC236}">
                        <a16:creationId xmlns:a16="http://schemas.microsoft.com/office/drawing/2014/main" id="{FABEACBD-8A3C-39A1-775D-C6B5DC83824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56" name="Straight Connector 455">
                    <a:extLst>
                      <a:ext uri="{FF2B5EF4-FFF2-40B4-BE49-F238E27FC236}">
                        <a16:creationId xmlns:a16="http://schemas.microsoft.com/office/drawing/2014/main" id="{13D85689-8B14-2EC6-BD5B-08F210E175B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38" name="Group 37">
                  <a:extLst>
                    <a:ext uri="{FF2B5EF4-FFF2-40B4-BE49-F238E27FC236}">
                      <a16:creationId xmlns:a16="http://schemas.microsoft.com/office/drawing/2014/main" id="{48514E48-D285-027A-2A51-028DDE9B7DA2}"/>
                    </a:ext>
                  </a:extLst>
                </p:cNvPr>
                <p:cNvGrpSpPr/>
                <p:nvPr/>
              </p:nvGrpSpPr>
              <p:grpSpPr>
                <a:xfrm>
                  <a:off x="2859728" y="2754403"/>
                  <a:ext cx="914400" cy="228601"/>
                  <a:chOff x="5145742" y="3112995"/>
                  <a:chExt cx="914400" cy="228601"/>
                </a:xfrm>
              </p:grpSpPr>
              <p:cxnSp>
                <p:nvCxnSpPr>
                  <p:cNvPr id="451" name="Straight Connector 450">
                    <a:extLst>
                      <a:ext uri="{FF2B5EF4-FFF2-40B4-BE49-F238E27FC236}">
                        <a16:creationId xmlns:a16="http://schemas.microsoft.com/office/drawing/2014/main" id="{6D45EA27-9192-9621-42BA-04C234BA87D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52" name="Straight Connector 451">
                    <a:extLst>
                      <a:ext uri="{FF2B5EF4-FFF2-40B4-BE49-F238E27FC236}">
                        <a16:creationId xmlns:a16="http://schemas.microsoft.com/office/drawing/2014/main" id="{E5A8DD2A-EF05-95AA-4371-3BBB76D0405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53" name="Straight Connector 452">
                    <a:extLst>
                      <a:ext uri="{FF2B5EF4-FFF2-40B4-BE49-F238E27FC236}">
                        <a16:creationId xmlns:a16="http://schemas.microsoft.com/office/drawing/2014/main" id="{94ACAF92-2608-9753-BC3D-4D171D1D34A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7" name="Group 56">
                  <a:extLst>
                    <a:ext uri="{FF2B5EF4-FFF2-40B4-BE49-F238E27FC236}">
                      <a16:creationId xmlns:a16="http://schemas.microsoft.com/office/drawing/2014/main" id="{1B8809F5-87AC-761D-1C2F-8C04FC59D2A9}"/>
                    </a:ext>
                  </a:extLst>
                </p:cNvPr>
                <p:cNvGrpSpPr/>
                <p:nvPr/>
              </p:nvGrpSpPr>
              <p:grpSpPr>
                <a:xfrm>
                  <a:off x="1945329" y="2754405"/>
                  <a:ext cx="914400" cy="228601"/>
                  <a:chOff x="5145742" y="3112995"/>
                  <a:chExt cx="914400" cy="228601"/>
                </a:xfrm>
              </p:grpSpPr>
              <p:cxnSp>
                <p:nvCxnSpPr>
                  <p:cNvPr id="448" name="Straight Connector 447">
                    <a:extLst>
                      <a:ext uri="{FF2B5EF4-FFF2-40B4-BE49-F238E27FC236}">
                        <a16:creationId xmlns:a16="http://schemas.microsoft.com/office/drawing/2014/main" id="{721D2753-3373-DEEE-C711-DD3590D4EB0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49" name="Straight Connector 448">
                    <a:extLst>
                      <a:ext uri="{FF2B5EF4-FFF2-40B4-BE49-F238E27FC236}">
                        <a16:creationId xmlns:a16="http://schemas.microsoft.com/office/drawing/2014/main" id="{C86BB85E-6EC5-64DD-447F-FA0091D0D414}"/>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50" name="Straight Connector 449">
                    <a:extLst>
                      <a:ext uri="{FF2B5EF4-FFF2-40B4-BE49-F238E27FC236}">
                        <a16:creationId xmlns:a16="http://schemas.microsoft.com/office/drawing/2014/main" id="{2035C287-3E9E-672F-7395-42E6D4DEED0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8" name="Straight Connector 7">
              <a:extLst>
                <a:ext uri="{FF2B5EF4-FFF2-40B4-BE49-F238E27FC236}">
                  <a16:creationId xmlns:a16="http://schemas.microsoft.com/office/drawing/2014/main" id="{76243EEF-4951-18D6-9E04-C7F4A3948B21}"/>
                </a:ext>
              </a:extLst>
            </p:cNvPr>
            <p:cNvCxnSpPr>
              <a:cxnSpLocks/>
            </p:cNvCxnSpPr>
            <p:nvPr/>
          </p:nvCxnSpPr>
          <p:spPr>
            <a:xfrm>
              <a:off x="-1" y="3318429"/>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4" name="Straight Connector 13">
              <a:extLst>
                <a:ext uri="{FF2B5EF4-FFF2-40B4-BE49-F238E27FC236}">
                  <a16:creationId xmlns:a16="http://schemas.microsoft.com/office/drawing/2014/main" id="{D389E059-13AD-14D3-237C-4E374DC690FD}"/>
                </a:ext>
              </a:extLst>
            </p:cNvPr>
            <p:cNvCxnSpPr>
              <a:cxnSpLocks/>
            </p:cNvCxnSpPr>
            <p:nvPr/>
          </p:nvCxnSpPr>
          <p:spPr>
            <a:xfrm>
              <a:off x="10820397" y="3318429"/>
              <a:ext cx="1371603" cy="0"/>
            </a:xfrm>
            <a:prstGeom prst="line">
              <a:avLst/>
            </a:prstGeom>
            <a:ln w="57150"/>
          </p:spPr>
          <p:style>
            <a:lnRef idx="3">
              <a:schemeClr val="dk1"/>
            </a:lnRef>
            <a:fillRef idx="0">
              <a:schemeClr val="dk1"/>
            </a:fillRef>
            <a:effectRef idx="2">
              <a:schemeClr val="dk1"/>
            </a:effectRef>
            <a:fontRef idx="minor">
              <a:schemeClr val="tx1"/>
            </a:fontRef>
          </p:style>
        </p:cxnSp>
      </p:grpSp>
      <p:sp>
        <p:nvSpPr>
          <p:cNvPr id="495" name="TextBox 494">
            <a:extLst>
              <a:ext uri="{FF2B5EF4-FFF2-40B4-BE49-F238E27FC236}">
                <a16:creationId xmlns:a16="http://schemas.microsoft.com/office/drawing/2014/main" id="{1200ED5F-39FD-3300-52B0-7A6AD3C3528E}"/>
              </a:ext>
            </a:extLst>
          </p:cNvPr>
          <p:cNvSpPr txBox="1"/>
          <p:nvPr/>
        </p:nvSpPr>
        <p:spPr>
          <a:xfrm>
            <a:off x="0" y="388196"/>
            <a:ext cx="3697931" cy="461665"/>
          </a:xfrm>
          <a:prstGeom prst="rect">
            <a:avLst/>
          </a:prstGeom>
          <a:noFill/>
        </p:spPr>
        <p:txBody>
          <a:bodyPr wrap="square" rtlCol="0">
            <a:spAutoFit/>
          </a:bodyPr>
          <a:lstStyle/>
          <a:p>
            <a:r>
              <a:rPr lang="en-US" sz="2400"/>
              <a:t>Creative Thinking </a:t>
            </a:r>
          </a:p>
        </p:txBody>
      </p:sp>
      <p:grpSp>
        <p:nvGrpSpPr>
          <p:cNvPr id="86" name="Group 85">
            <a:extLst>
              <a:ext uri="{FF2B5EF4-FFF2-40B4-BE49-F238E27FC236}">
                <a16:creationId xmlns:a16="http://schemas.microsoft.com/office/drawing/2014/main" id="{BA66BA52-0F65-B1EC-2AE9-034AA48D70C9}"/>
              </a:ext>
            </a:extLst>
          </p:cNvPr>
          <p:cNvGrpSpPr/>
          <p:nvPr/>
        </p:nvGrpSpPr>
        <p:grpSpPr>
          <a:xfrm>
            <a:off x="-12700" y="431018"/>
            <a:ext cx="7492998" cy="1979026"/>
            <a:chOff x="-12700" y="431018"/>
            <a:chExt cx="7492998" cy="1979026"/>
          </a:xfrm>
        </p:grpSpPr>
        <p:cxnSp>
          <p:nvCxnSpPr>
            <p:cNvPr id="500" name="Straight Connector 499">
              <a:extLst>
                <a:ext uri="{FF2B5EF4-FFF2-40B4-BE49-F238E27FC236}">
                  <a16:creationId xmlns:a16="http://schemas.microsoft.com/office/drawing/2014/main" id="{8B42C650-2C80-A260-156C-9330D26FA53A}"/>
                </a:ext>
              </a:extLst>
            </p:cNvPr>
            <p:cNvCxnSpPr>
              <a:cxnSpLocks/>
            </p:cNvCxnSpPr>
            <p:nvPr/>
          </p:nvCxnSpPr>
          <p:spPr>
            <a:xfrm>
              <a:off x="-12700" y="431018"/>
              <a:ext cx="6766560" cy="0"/>
            </a:xfrm>
            <a:prstGeom prst="line">
              <a:avLst/>
            </a:prstGeom>
            <a:ln w="76200">
              <a:solidFill>
                <a:srgbClr val="FFFF00"/>
              </a:solidFill>
            </a:ln>
          </p:spPr>
          <p:style>
            <a:lnRef idx="3">
              <a:schemeClr val="dk1"/>
            </a:lnRef>
            <a:fillRef idx="0">
              <a:schemeClr val="dk1"/>
            </a:fillRef>
            <a:effectRef idx="2">
              <a:schemeClr val="dk1"/>
            </a:effectRef>
            <a:fontRef idx="minor">
              <a:schemeClr val="tx1"/>
            </a:fontRef>
          </p:style>
        </p:cxnSp>
        <p:sp>
          <p:nvSpPr>
            <p:cNvPr id="505" name="Arc 504">
              <a:extLst>
                <a:ext uri="{FF2B5EF4-FFF2-40B4-BE49-F238E27FC236}">
                  <a16:creationId xmlns:a16="http://schemas.microsoft.com/office/drawing/2014/main" id="{F03AD382-C8FD-B37D-C87F-9728B58982AA}"/>
                </a:ext>
              </a:extLst>
            </p:cNvPr>
            <p:cNvSpPr/>
            <p:nvPr/>
          </p:nvSpPr>
          <p:spPr>
            <a:xfrm>
              <a:off x="5904516" y="431229"/>
              <a:ext cx="1575782" cy="1978815"/>
            </a:xfrm>
            <a:custGeom>
              <a:avLst/>
              <a:gdLst>
                <a:gd name="connsiteX0" fmla="*/ 787891 w 1575782"/>
                <a:gd name="connsiteY0" fmla="*/ 0 h 1978815"/>
                <a:gd name="connsiteX1" fmla="*/ 1575782 w 1575782"/>
                <a:gd name="connsiteY1" fmla="*/ 989408 h 1978815"/>
                <a:gd name="connsiteX2" fmla="*/ 1181837 w 1575782"/>
                <a:gd name="connsiteY2" fmla="*/ 989408 h 1978815"/>
                <a:gd name="connsiteX3" fmla="*/ 787891 w 1575782"/>
                <a:gd name="connsiteY3" fmla="*/ 989408 h 1978815"/>
                <a:gd name="connsiteX4" fmla="*/ 787891 w 1575782"/>
                <a:gd name="connsiteY4" fmla="*/ 474916 h 1978815"/>
                <a:gd name="connsiteX5" fmla="*/ 787891 w 1575782"/>
                <a:gd name="connsiteY5" fmla="*/ 0 h 1978815"/>
                <a:gd name="connsiteX0" fmla="*/ 787891 w 1575782"/>
                <a:gd name="connsiteY0" fmla="*/ 0 h 1978815"/>
                <a:gd name="connsiteX1" fmla="*/ 1575782 w 1575782"/>
                <a:gd name="connsiteY1" fmla="*/ 989408 h 1978815"/>
              </a:gdLst>
              <a:ahLst/>
              <a:cxnLst>
                <a:cxn ang="0">
                  <a:pos x="connsiteX0" y="connsiteY0"/>
                </a:cxn>
                <a:cxn ang="0">
                  <a:pos x="connsiteX1" y="connsiteY1"/>
                </a:cxn>
              </a:cxnLst>
              <a:rect l="l" t="t" r="r" b="b"/>
              <a:pathLst>
                <a:path w="1575782" h="1978815" stroke="0" extrusionOk="0">
                  <a:moveTo>
                    <a:pt x="787891" y="0"/>
                  </a:moveTo>
                  <a:cubicBezTo>
                    <a:pt x="1247743" y="-67085"/>
                    <a:pt x="1551581" y="436980"/>
                    <a:pt x="1575782" y="989408"/>
                  </a:cubicBezTo>
                  <a:cubicBezTo>
                    <a:pt x="1445719" y="999628"/>
                    <a:pt x="1364124" y="1001328"/>
                    <a:pt x="1181837" y="989408"/>
                  </a:cubicBezTo>
                  <a:cubicBezTo>
                    <a:pt x="999550" y="977488"/>
                    <a:pt x="974309" y="979888"/>
                    <a:pt x="787891" y="989408"/>
                  </a:cubicBezTo>
                  <a:cubicBezTo>
                    <a:pt x="782644" y="862437"/>
                    <a:pt x="783017" y="650013"/>
                    <a:pt x="787891" y="474916"/>
                  </a:cubicBezTo>
                  <a:cubicBezTo>
                    <a:pt x="792765" y="299819"/>
                    <a:pt x="784782" y="100571"/>
                    <a:pt x="787891" y="0"/>
                  </a:cubicBezTo>
                  <a:close/>
                </a:path>
                <a:path w="1575782" h="1978815" fill="none" extrusionOk="0">
                  <a:moveTo>
                    <a:pt x="787891" y="0"/>
                  </a:moveTo>
                  <a:cubicBezTo>
                    <a:pt x="1217933" y="19072"/>
                    <a:pt x="1538740" y="369088"/>
                    <a:pt x="1575782" y="989408"/>
                  </a:cubicBezTo>
                </a:path>
                <a:path w="1575782" h="1978815" fill="none" stroke="0" extrusionOk="0">
                  <a:moveTo>
                    <a:pt x="787891" y="0"/>
                  </a:moveTo>
                  <a:cubicBezTo>
                    <a:pt x="1176467" y="40309"/>
                    <a:pt x="1561196" y="449565"/>
                    <a:pt x="1575782" y="989408"/>
                  </a:cubicBezTo>
                </a:path>
              </a:pathLst>
            </a:custGeom>
            <a:ln w="76200">
              <a:solidFill>
                <a:srgbClr val="FFFF00"/>
              </a:solidFill>
              <a:headEnd type="none" w="med" len="med"/>
              <a:tailEnd type="triangle" w="lg" len="lg"/>
              <a:extLst>
                <a:ext uri="{C807C97D-BFC1-408E-A445-0C87EB9F89A2}">
                  <ask:lineSketchStyleProps xmlns:ask="http://schemas.microsoft.com/office/drawing/2018/sketchyshapes" sd="2834375569">
                    <a:prstGeom prst="arc">
                      <a:avLst/>
                    </a:prstGeom>
                    <ask:type>
                      <ask:lineSketchFreehan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00B050"/>
                </a:solidFill>
              </a:endParaRPr>
            </a:p>
          </p:txBody>
        </p:sp>
      </p:grpSp>
      <p:cxnSp>
        <p:nvCxnSpPr>
          <p:cNvPr id="88" name="Straight Connector 87">
            <a:extLst>
              <a:ext uri="{FF2B5EF4-FFF2-40B4-BE49-F238E27FC236}">
                <a16:creationId xmlns:a16="http://schemas.microsoft.com/office/drawing/2014/main" id="{447DD743-C6DB-B8EF-8333-5146E83E987C}"/>
              </a:ext>
            </a:extLst>
          </p:cNvPr>
          <p:cNvCxnSpPr>
            <a:cxnSpLocks/>
          </p:cNvCxnSpPr>
          <p:nvPr/>
        </p:nvCxnSpPr>
        <p:spPr>
          <a:xfrm>
            <a:off x="8384295" y="3687264"/>
            <a:ext cx="3807705" cy="0"/>
          </a:xfrm>
          <a:prstGeom prst="line">
            <a:avLst/>
          </a:prstGeom>
          <a:ln w="152400">
            <a:solidFill>
              <a:srgbClr val="4472C4"/>
            </a:solidFill>
            <a:headEnd type="oval" w="sm" len="sm"/>
            <a:tailEnd type="none" w="sm" len="sm"/>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C04FEB68-6594-BAF7-9F3A-FC951F56E9D5}"/>
              </a:ext>
            </a:extLst>
          </p:cNvPr>
          <p:cNvCxnSpPr>
            <a:cxnSpLocks/>
          </p:cNvCxnSpPr>
          <p:nvPr/>
        </p:nvCxnSpPr>
        <p:spPr>
          <a:xfrm>
            <a:off x="8866895" y="4913194"/>
            <a:ext cx="3325105" cy="0"/>
          </a:xfrm>
          <a:prstGeom prst="line">
            <a:avLst/>
          </a:prstGeom>
          <a:ln w="152400">
            <a:solidFill>
              <a:srgbClr val="7030A0"/>
            </a:solidFill>
            <a:headEnd type="oval" w="sm" len="sm"/>
            <a:tailEnd type="none" w="sm" len="sm"/>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1068B6D2-733B-7F46-9D55-7042BA59D340}"/>
              </a:ext>
            </a:extLst>
          </p:cNvPr>
          <p:cNvCxnSpPr>
            <a:cxnSpLocks/>
          </p:cNvCxnSpPr>
          <p:nvPr/>
        </p:nvCxnSpPr>
        <p:spPr>
          <a:xfrm flipV="1">
            <a:off x="7459279" y="1532261"/>
            <a:ext cx="899616" cy="17915"/>
          </a:xfrm>
          <a:prstGeom prst="line">
            <a:avLst/>
          </a:prstGeom>
          <a:ln w="152400">
            <a:solidFill>
              <a:schemeClr val="accent2">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E464777E-DA26-B7EA-4EBE-4D699CAA5158}"/>
              </a:ext>
            </a:extLst>
          </p:cNvPr>
          <p:cNvCxnSpPr>
            <a:cxnSpLocks/>
          </p:cNvCxnSpPr>
          <p:nvPr/>
        </p:nvCxnSpPr>
        <p:spPr>
          <a:xfrm flipV="1">
            <a:off x="7518400" y="2570257"/>
            <a:ext cx="865895" cy="4874"/>
          </a:xfrm>
          <a:prstGeom prst="straightConnector1">
            <a:avLst/>
          </a:prstGeom>
          <a:ln w="152400">
            <a:solidFill>
              <a:schemeClr val="accent2">
                <a:lumMod val="5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FDF5949E-3766-CE7C-AA75-E57CD3159760}"/>
              </a:ext>
            </a:extLst>
          </p:cNvPr>
          <p:cNvCxnSpPr>
            <a:cxnSpLocks/>
          </p:cNvCxnSpPr>
          <p:nvPr/>
        </p:nvCxnSpPr>
        <p:spPr>
          <a:xfrm>
            <a:off x="7518400" y="1633905"/>
            <a:ext cx="0" cy="841178"/>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3F9E85EB-4FE1-2D95-2677-3906A67C234C}"/>
              </a:ext>
            </a:extLst>
          </p:cNvPr>
          <p:cNvCxnSpPr>
            <a:cxnSpLocks/>
          </p:cNvCxnSpPr>
          <p:nvPr/>
        </p:nvCxnSpPr>
        <p:spPr>
          <a:xfrm flipV="1">
            <a:off x="7634741" y="1583828"/>
            <a:ext cx="0" cy="952267"/>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88CD6A70-2543-7018-5C27-5EF7C774130C}"/>
              </a:ext>
            </a:extLst>
          </p:cNvPr>
          <p:cNvCxnSpPr>
            <a:cxnSpLocks/>
          </p:cNvCxnSpPr>
          <p:nvPr/>
        </p:nvCxnSpPr>
        <p:spPr>
          <a:xfrm>
            <a:off x="7980123" y="1639372"/>
            <a:ext cx="0" cy="841178"/>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832CF05A-D0BA-54C8-27F3-5F73E119C96E}"/>
              </a:ext>
            </a:extLst>
          </p:cNvPr>
          <p:cNvCxnSpPr>
            <a:cxnSpLocks/>
          </p:cNvCxnSpPr>
          <p:nvPr/>
        </p:nvCxnSpPr>
        <p:spPr>
          <a:xfrm flipV="1">
            <a:off x="8094423" y="1583828"/>
            <a:ext cx="0" cy="952267"/>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5EA18DEB-122D-6B61-1743-6F80B4C56252}"/>
              </a:ext>
            </a:extLst>
          </p:cNvPr>
          <p:cNvCxnSpPr>
            <a:cxnSpLocks/>
          </p:cNvCxnSpPr>
          <p:nvPr/>
        </p:nvCxnSpPr>
        <p:spPr>
          <a:xfrm>
            <a:off x="7750282" y="1639372"/>
            <a:ext cx="0" cy="841178"/>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7324802A-D76B-7AC5-8F3D-EAE5E346BB68}"/>
              </a:ext>
            </a:extLst>
          </p:cNvPr>
          <p:cNvCxnSpPr>
            <a:cxnSpLocks/>
          </p:cNvCxnSpPr>
          <p:nvPr/>
        </p:nvCxnSpPr>
        <p:spPr>
          <a:xfrm flipV="1">
            <a:off x="7864582" y="1583828"/>
            <a:ext cx="0" cy="952267"/>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80575C47-0AAF-41B7-223A-12A6F20B5845}"/>
              </a:ext>
            </a:extLst>
          </p:cNvPr>
          <p:cNvCxnSpPr>
            <a:cxnSpLocks/>
          </p:cNvCxnSpPr>
          <p:nvPr/>
        </p:nvCxnSpPr>
        <p:spPr>
          <a:xfrm>
            <a:off x="8209964" y="1639372"/>
            <a:ext cx="0" cy="841178"/>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C837FF26-ED79-2AA0-F6D3-2FAEE692C628}"/>
              </a:ext>
            </a:extLst>
          </p:cNvPr>
          <p:cNvCxnSpPr>
            <a:cxnSpLocks/>
          </p:cNvCxnSpPr>
          <p:nvPr/>
        </p:nvCxnSpPr>
        <p:spPr>
          <a:xfrm flipV="1">
            <a:off x="8324264" y="1583828"/>
            <a:ext cx="0" cy="952267"/>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81" name="Straight Connector 680">
            <a:extLst>
              <a:ext uri="{FF2B5EF4-FFF2-40B4-BE49-F238E27FC236}">
                <a16:creationId xmlns:a16="http://schemas.microsoft.com/office/drawing/2014/main" id="{6D446722-5A89-45A4-E146-77550BFC2E78}"/>
              </a:ext>
            </a:extLst>
          </p:cNvPr>
          <p:cNvCxnSpPr>
            <a:cxnSpLocks/>
          </p:cNvCxnSpPr>
          <p:nvPr/>
        </p:nvCxnSpPr>
        <p:spPr>
          <a:xfrm>
            <a:off x="9278353" y="6159573"/>
            <a:ext cx="2913647" cy="0"/>
          </a:xfrm>
          <a:prstGeom prst="line">
            <a:avLst/>
          </a:prstGeom>
          <a:ln w="152400">
            <a:solidFill>
              <a:srgbClr val="00B050"/>
            </a:solidFill>
            <a:headEnd type="oval" w="sm" len="sm"/>
            <a:tailEnd type="none" w="sm" len="sm"/>
          </a:ln>
        </p:spPr>
        <p:style>
          <a:lnRef idx="1">
            <a:schemeClr val="accent1"/>
          </a:lnRef>
          <a:fillRef idx="0">
            <a:schemeClr val="accent1"/>
          </a:fillRef>
          <a:effectRef idx="0">
            <a:schemeClr val="accent1"/>
          </a:effectRef>
          <a:fontRef idx="minor">
            <a:schemeClr val="tx1"/>
          </a:fontRef>
        </p:style>
      </p:cxnSp>
      <p:cxnSp>
        <p:nvCxnSpPr>
          <p:cNvPr id="683" name="Straight Connector 682">
            <a:extLst>
              <a:ext uri="{FF2B5EF4-FFF2-40B4-BE49-F238E27FC236}">
                <a16:creationId xmlns:a16="http://schemas.microsoft.com/office/drawing/2014/main" id="{6FA03763-FEE1-C63F-2129-428CC505BB95}"/>
              </a:ext>
            </a:extLst>
          </p:cNvPr>
          <p:cNvCxnSpPr>
            <a:cxnSpLocks/>
          </p:cNvCxnSpPr>
          <p:nvPr/>
        </p:nvCxnSpPr>
        <p:spPr>
          <a:xfrm flipH="1" flipV="1">
            <a:off x="7459279" y="1550176"/>
            <a:ext cx="10411" cy="5307824"/>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688" name="Straight Connector 687">
            <a:extLst>
              <a:ext uri="{FF2B5EF4-FFF2-40B4-BE49-F238E27FC236}">
                <a16:creationId xmlns:a16="http://schemas.microsoft.com/office/drawing/2014/main" id="{767ACDC5-D817-1EBC-A00A-8E9FD4962127}"/>
              </a:ext>
            </a:extLst>
          </p:cNvPr>
          <p:cNvCxnSpPr>
            <a:cxnSpLocks/>
          </p:cNvCxnSpPr>
          <p:nvPr/>
        </p:nvCxnSpPr>
        <p:spPr>
          <a:xfrm flipH="1" flipV="1">
            <a:off x="9271358" y="1555085"/>
            <a:ext cx="10411" cy="5307824"/>
          </a:xfrm>
          <a:prstGeom prst="line">
            <a:avLst/>
          </a:prstGeom>
          <a:ln w="28575"/>
        </p:spPr>
        <p:style>
          <a:lnRef idx="1">
            <a:schemeClr val="accent2"/>
          </a:lnRef>
          <a:fillRef idx="0">
            <a:schemeClr val="accent2"/>
          </a:fillRef>
          <a:effectRef idx="0">
            <a:schemeClr val="accent2"/>
          </a:effectRef>
          <a:fontRef idx="minor">
            <a:schemeClr val="tx1"/>
          </a:fontRef>
        </p:style>
      </p:cxnSp>
      <p:grpSp>
        <p:nvGrpSpPr>
          <p:cNvPr id="114" name="Group 113">
            <a:extLst>
              <a:ext uri="{FF2B5EF4-FFF2-40B4-BE49-F238E27FC236}">
                <a16:creationId xmlns:a16="http://schemas.microsoft.com/office/drawing/2014/main" id="{1A52C77C-6489-DA8A-E193-31D6F78D7D53}"/>
              </a:ext>
            </a:extLst>
          </p:cNvPr>
          <p:cNvGrpSpPr/>
          <p:nvPr/>
        </p:nvGrpSpPr>
        <p:grpSpPr>
          <a:xfrm>
            <a:off x="7477642" y="2791930"/>
            <a:ext cx="862510" cy="376833"/>
            <a:chOff x="7469690" y="2791930"/>
            <a:chExt cx="889205" cy="376833"/>
          </a:xfrm>
        </p:grpSpPr>
        <p:sp>
          <p:nvSpPr>
            <p:cNvPr id="690" name="TextBox 689">
              <a:extLst>
                <a:ext uri="{FF2B5EF4-FFF2-40B4-BE49-F238E27FC236}">
                  <a16:creationId xmlns:a16="http://schemas.microsoft.com/office/drawing/2014/main" id="{8509D0C1-DDC2-859E-32DB-E064F2DBAC6C}"/>
                </a:ext>
              </a:extLst>
            </p:cNvPr>
            <p:cNvSpPr txBox="1"/>
            <p:nvPr/>
          </p:nvSpPr>
          <p:spPr>
            <a:xfrm>
              <a:off x="7476862" y="2791930"/>
              <a:ext cx="878607" cy="376833"/>
            </a:xfrm>
            <a:prstGeom prst="rect">
              <a:avLst/>
            </a:prstGeom>
            <a:noFill/>
          </p:spPr>
          <p:txBody>
            <a:bodyPr wrap="square" rtlCol="0">
              <a:spAutoFit/>
            </a:bodyPr>
            <a:lstStyle/>
            <a:p>
              <a:pPr algn="ctr"/>
              <a:r>
                <a:rPr lang="en-US" dirty="0">
                  <a:solidFill>
                    <a:srgbClr val="FF0000"/>
                  </a:solidFill>
                </a:rPr>
                <a:t>2 years</a:t>
              </a:r>
            </a:p>
          </p:txBody>
        </p:sp>
        <p:cxnSp>
          <p:nvCxnSpPr>
            <p:cNvPr id="692" name="Straight Arrow Connector 691">
              <a:extLst>
                <a:ext uri="{FF2B5EF4-FFF2-40B4-BE49-F238E27FC236}">
                  <a16:creationId xmlns:a16="http://schemas.microsoft.com/office/drawing/2014/main" id="{8F5BB597-46B4-F495-2DA1-DC469480FC9B}"/>
                </a:ext>
              </a:extLst>
            </p:cNvPr>
            <p:cNvCxnSpPr>
              <a:cxnSpLocks/>
            </p:cNvCxnSpPr>
            <p:nvPr/>
          </p:nvCxnSpPr>
          <p:spPr>
            <a:xfrm>
              <a:off x="7469690" y="2859360"/>
              <a:ext cx="889205" cy="3021"/>
            </a:xfrm>
            <a:prstGeom prst="straightConnector1">
              <a:avLst/>
            </a:prstGeom>
            <a:ln>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693" name="Group 692">
            <a:extLst>
              <a:ext uri="{FF2B5EF4-FFF2-40B4-BE49-F238E27FC236}">
                <a16:creationId xmlns:a16="http://schemas.microsoft.com/office/drawing/2014/main" id="{99216051-CCBF-7516-D7FB-41928DCA4A2C}"/>
              </a:ext>
            </a:extLst>
          </p:cNvPr>
          <p:cNvGrpSpPr/>
          <p:nvPr/>
        </p:nvGrpSpPr>
        <p:grpSpPr>
          <a:xfrm>
            <a:off x="8218970" y="3906298"/>
            <a:ext cx="786815" cy="372256"/>
            <a:chOff x="9696250" y="4056220"/>
            <a:chExt cx="876300" cy="369332"/>
          </a:xfrm>
        </p:grpSpPr>
        <p:sp>
          <p:nvSpPr>
            <p:cNvPr id="694" name="TextBox 693">
              <a:extLst>
                <a:ext uri="{FF2B5EF4-FFF2-40B4-BE49-F238E27FC236}">
                  <a16:creationId xmlns:a16="http://schemas.microsoft.com/office/drawing/2014/main" id="{F1D1CA2E-F95A-C7B7-CCEF-307C4008B360}"/>
                </a:ext>
              </a:extLst>
            </p:cNvPr>
            <p:cNvSpPr txBox="1"/>
            <p:nvPr/>
          </p:nvSpPr>
          <p:spPr>
            <a:xfrm>
              <a:off x="9696250" y="4056220"/>
              <a:ext cx="876300" cy="369332"/>
            </a:xfrm>
            <a:prstGeom prst="rect">
              <a:avLst/>
            </a:prstGeom>
            <a:noFill/>
          </p:spPr>
          <p:txBody>
            <a:bodyPr wrap="square" rtlCol="0">
              <a:spAutoFit/>
            </a:bodyPr>
            <a:lstStyle/>
            <a:p>
              <a:pPr algn="ctr"/>
              <a:r>
                <a:rPr lang="en-US">
                  <a:solidFill>
                    <a:srgbClr val="FF0000"/>
                  </a:solidFill>
                </a:rPr>
                <a:t>1 yr</a:t>
              </a:r>
            </a:p>
          </p:txBody>
        </p:sp>
        <p:cxnSp>
          <p:nvCxnSpPr>
            <p:cNvPr id="695" name="Straight Arrow Connector 694">
              <a:extLst>
                <a:ext uri="{FF2B5EF4-FFF2-40B4-BE49-F238E27FC236}">
                  <a16:creationId xmlns:a16="http://schemas.microsoft.com/office/drawing/2014/main" id="{270FEACF-ADD1-EA08-268E-BADD6CA31F7E}"/>
                </a:ext>
              </a:extLst>
            </p:cNvPr>
            <p:cNvCxnSpPr>
              <a:cxnSpLocks/>
            </p:cNvCxnSpPr>
            <p:nvPr/>
          </p:nvCxnSpPr>
          <p:spPr>
            <a:xfrm flipH="1">
              <a:off x="9905800" y="4107031"/>
              <a:ext cx="457200" cy="0"/>
            </a:xfrm>
            <a:prstGeom prst="straightConnector1">
              <a:avLst/>
            </a:prstGeom>
            <a:ln>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13" name="Group 112">
            <a:extLst>
              <a:ext uri="{FF2B5EF4-FFF2-40B4-BE49-F238E27FC236}">
                <a16:creationId xmlns:a16="http://schemas.microsoft.com/office/drawing/2014/main" id="{C531F9BE-0EB6-1AD8-133F-060D2D174F23}"/>
              </a:ext>
            </a:extLst>
          </p:cNvPr>
          <p:cNvGrpSpPr/>
          <p:nvPr/>
        </p:nvGrpSpPr>
        <p:grpSpPr>
          <a:xfrm>
            <a:off x="7490048" y="6369403"/>
            <a:ext cx="1768520" cy="369332"/>
            <a:chOff x="7490048" y="6369403"/>
            <a:chExt cx="1768520" cy="369332"/>
          </a:xfrm>
        </p:grpSpPr>
        <p:sp>
          <p:nvSpPr>
            <p:cNvPr id="697" name="TextBox 696">
              <a:extLst>
                <a:ext uri="{FF2B5EF4-FFF2-40B4-BE49-F238E27FC236}">
                  <a16:creationId xmlns:a16="http://schemas.microsoft.com/office/drawing/2014/main" id="{2CFA6F9A-AA6C-F707-B63D-68FCF06154F9}"/>
                </a:ext>
              </a:extLst>
            </p:cNvPr>
            <p:cNvSpPr txBox="1"/>
            <p:nvPr/>
          </p:nvSpPr>
          <p:spPr>
            <a:xfrm>
              <a:off x="7951741" y="6369403"/>
              <a:ext cx="845135" cy="369332"/>
            </a:xfrm>
            <a:prstGeom prst="rect">
              <a:avLst/>
            </a:prstGeom>
            <a:noFill/>
          </p:spPr>
          <p:txBody>
            <a:bodyPr wrap="square" rtlCol="0">
              <a:spAutoFit/>
            </a:bodyPr>
            <a:lstStyle/>
            <a:p>
              <a:pPr algn="ctr"/>
              <a:r>
                <a:rPr lang="en-US">
                  <a:solidFill>
                    <a:srgbClr val="FF0000"/>
                  </a:solidFill>
                </a:rPr>
                <a:t>4 years</a:t>
              </a:r>
            </a:p>
          </p:txBody>
        </p:sp>
        <p:cxnSp>
          <p:nvCxnSpPr>
            <p:cNvPr id="698" name="Straight Arrow Connector 697">
              <a:extLst>
                <a:ext uri="{FF2B5EF4-FFF2-40B4-BE49-F238E27FC236}">
                  <a16:creationId xmlns:a16="http://schemas.microsoft.com/office/drawing/2014/main" id="{BA5A89EE-AFDA-AA30-7D2F-F4E9FB0603DF}"/>
                </a:ext>
              </a:extLst>
            </p:cNvPr>
            <p:cNvCxnSpPr>
              <a:cxnSpLocks/>
            </p:cNvCxnSpPr>
            <p:nvPr/>
          </p:nvCxnSpPr>
          <p:spPr>
            <a:xfrm flipH="1">
              <a:off x="7490048" y="6554069"/>
              <a:ext cx="4572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99" name="Straight Arrow Connector 698">
              <a:extLst>
                <a:ext uri="{FF2B5EF4-FFF2-40B4-BE49-F238E27FC236}">
                  <a16:creationId xmlns:a16="http://schemas.microsoft.com/office/drawing/2014/main" id="{9D2BC432-A0F8-DBA7-0D8D-8B885E0E3290}"/>
                </a:ext>
              </a:extLst>
            </p:cNvPr>
            <p:cNvCxnSpPr>
              <a:cxnSpLocks/>
            </p:cNvCxnSpPr>
            <p:nvPr/>
          </p:nvCxnSpPr>
          <p:spPr>
            <a:xfrm>
              <a:off x="8801368" y="6551760"/>
              <a:ext cx="457200" cy="461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3" name="Group 92">
            <a:extLst>
              <a:ext uri="{FF2B5EF4-FFF2-40B4-BE49-F238E27FC236}">
                <a16:creationId xmlns:a16="http://schemas.microsoft.com/office/drawing/2014/main" id="{88E54FE8-28D2-B21E-3CC5-332F0B67A7E0}"/>
              </a:ext>
            </a:extLst>
          </p:cNvPr>
          <p:cNvGrpSpPr/>
          <p:nvPr/>
        </p:nvGrpSpPr>
        <p:grpSpPr>
          <a:xfrm>
            <a:off x="8656733" y="5145604"/>
            <a:ext cx="786815" cy="372256"/>
            <a:chOff x="9696250" y="4056220"/>
            <a:chExt cx="876300" cy="369332"/>
          </a:xfrm>
        </p:grpSpPr>
        <p:sp>
          <p:nvSpPr>
            <p:cNvPr id="94" name="TextBox 93">
              <a:extLst>
                <a:ext uri="{FF2B5EF4-FFF2-40B4-BE49-F238E27FC236}">
                  <a16:creationId xmlns:a16="http://schemas.microsoft.com/office/drawing/2014/main" id="{0E7B32FE-8A48-FB58-E77E-F5C302A9B858}"/>
                </a:ext>
              </a:extLst>
            </p:cNvPr>
            <p:cNvSpPr txBox="1"/>
            <p:nvPr/>
          </p:nvSpPr>
          <p:spPr>
            <a:xfrm>
              <a:off x="9696250" y="4056220"/>
              <a:ext cx="876300" cy="369332"/>
            </a:xfrm>
            <a:prstGeom prst="rect">
              <a:avLst/>
            </a:prstGeom>
            <a:noFill/>
          </p:spPr>
          <p:txBody>
            <a:bodyPr wrap="square" rtlCol="0">
              <a:spAutoFit/>
            </a:bodyPr>
            <a:lstStyle/>
            <a:p>
              <a:pPr algn="ctr"/>
              <a:r>
                <a:rPr lang="en-US">
                  <a:solidFill>
                    <a:srgbClr val="FF0000"/>
                  </a:solidFill>
                </a:rPr>
                <a:t>1 yr</a:t>
              </a:r>
            </a:p>
          </p:txBody>
        </p:sp>
        <p:cxnSp>
          <p:nvCxnSpPr>
            <p:cNvPr id="95" name="Straight Arrow Connector 94">
              <a:extLst>
                <a:ext uri="{FF2B5EF4-FFF2-40B4-BE49-F238E27FC236}">
                  <a16:creationId xmlns:a16="http://schemas.microsoft.com/office/drawing/2014/main" id="{4B513C46-AEFB-4423-13E6-B5DCBCC7ADD6}"/>
                </a:ext>
              </a:extLst>
            </p:cNvPr>
            <p:cNvCxnSpPr>
              <a:cxnSpLocks/>
            </p:cNvCxnSpPr>
            <p:nvPr/>
          </p:nvCxnSpPr>
          <p:spPr>
            <a:xfrm flipH="1">
              <a:off x="9905800" y="4107031"/>
              <a:ext cx="457200" cy="0"/>
            </a:xfrm>
            <a:prstGeom prst="straightConnector1">
              <a:avLst/>
            </a:prstGeom>
            <a:ln>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11" name="TextBox 110">
            <a:extLst>
              <a:ext uri="{FF2B5EF4-FFF2-40B4-BE49-F238E27FC236}">
                <a16:creationId xmlns:a16="http://schemas.microsoft.com/office/drawing/2014/main" id="{2B3B19F5-2CC8-8274-AA93-C7F6E1727F69}"/>
              </a:ext>
            </a:extLst>
          </p:cNvPr>
          <p:cNvSpPr txBox="1"/>
          <p:nvPr/>
        </p:nvSpPr>
        <p:spPr>
          <a:xfrm rot="902561">
            <a:off x="9879725" y="376090"/>
            <a:ext cx="2205027" cy="707886"/>
          </a:xfrm>
          <a:prstGeom prst="rect">
            <a:avLst/>
          </a:prstGeom>
          <a:solidFill>
            <a:srgbClr val="FFFF00"/>
          </a:solidFill>
          <a:ln w="38100">
            <a:solidFill>
              <a:srgbClr val="C00000"/>
            </a:solidFill>
          </a:ln>
        </p:spPr>
        <p:txBody>
          <a:bodyPr wrap="none" rtlCol="0">
            <a:spAutoFit/>
          </a:bodyPr>
          <a:lstStyle/>
          <a:p>
            <a:r>
              <a:rPr lang="en-US" sz="4000">
                <a:solidFill>
                  <a:srgbClr val="C00000"/>
                </a:solidFill>
                <a:effectLst>
                  <a:outerShdw blurRad="38100" dist="38100" dir="2700000" algn="tl">
                    <a:srgbClr val="000000">
                      <a:alpha val="43137"/>
                    </a:srgbClr>
                  </a:outerShdw>
                </a:effectLst>
              </a:rPr>
              <a:t>Canonical</a:t>
            </a:r>
          </a:p>
        </p:txBody>
      </p:sp>
      <p:sp>
        <p:nvSpPr>
          <p:cNvPr id="496" name="Slide Number Placeholder 495">
            <a:extLst>
              <a:ext uri="{FF2B5EF4-FFF2-40B4-BE49-F238E27FC236}">
                <a16:creationId xmlns:a16="http://schemas.microsoft.com/office/drawing/2014/main" id="{78FA0155-D8AE-E215-F397-5DC1D787BCEE}"/>
              </a:ext>
            </a:extLst>
          </p:cNvPr>
          <p:cNvSpPr>
            <a:spLocks noGrp="1"/>
          </p:cNvSpPr>
          <p:nvPr>
            <p:ph type="sldNum" sz="quarter" idx="12"/>
          </p:nvPr>
        </p:nvSpPr>
        <p:spPr/>
        <p:txBody>
          <a:bodyPr/>
          <a:lstStyle/>
          <a:p>
            <a:fld id="{0BDE28F9-DF4C-4421-9B70-DBE64F175828}" type="slidenum">
              <a:rPr lang="en-US" smtClean="0"/>
              <a:t>17</a:t>
            </a:fld>
            <a:endParaRPr lang="en-US"/>
          </a:p>
        </p:txBody>
      </p:sp>
    </p:spTree>
    <p:extLst>
      <p:ext uri="{BB962C8B-B14F-4D97-AF65-F5344CB8AC3E}">
        <p14:creationId xmlns:p14="http://schemas.microsoft.com/office/powerpoint/2010/main" val="117621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11"/>
                                        </p:tgtEl>
                                        <p:attrNameLst>
                                          <p:attrName>style.visibility</p:attrName>
                                        </p:attrNameLst>
                                      </p:cBhvr>
                                      <p:to>
                                        <p:strVal val="visible"/>
                                      </p:to>
                                    </p:set>
                                    <p:anim calcmode="lin" valueType="num">
                                      <p:cBhvr>
                                        <p:cTn id="7" dur="1000" fill="hold"/>
                                        <p:tgtEl>
                                          <p:spTgt spid="111"/>
                                        </p:tgtEl>
                                        <p:attrNameLst>
                                          <p:attrName>ppt_w</p:attrName>
                                        </p:attrNameLst>
                                      </p:cBhvr>
                                      <p:tavLst>
                                        <p:tav tm="0">
                                          <p:val>
                                            <p:fltVal val="0"/>
                                          </p:val>
                                        </p:tav>
                                        <p:tav tm="100000">
                                          <p:val>
                                            <p:strVal val="#ppt_w"/>
                                          </p:val>
                                        </p:tav>
                                      </p:tavLst>
                                    </p:anim>
                                    <p:anim calcmode="lin" valueType="num">
                                      <p:cBhvr>
                                        <p:cTn id="8" dur="1000" fill="hold"/>
                                        <p:tgtEl>
                                          <p:spTgt spid="111"/>
                                        </p:tgtEl>
                                        <p:attrNameLst>
                                          <p:attrName>ppt_h</p:attrName>
                                        </p:attrNameLst>
                                      </p:cBhvr>
                                      <p:tavLst>
                                        <p:tav tm="0">
                                          <p:val>
                                            <p:fltVal val="0"/>
                                          </p:val>
                                        </p:tav>
                                        <p:tav tm="100000">
                                          <p:val>
                                            <p:strVal val="#ppt_h"/>
                                          </p:val>
                                        </p:tav>
                                      </p:tavLst>
                                    </p:anim>
                                    <p:anim calcmode="lin" valueType="num">
                                      <p:cBhvr>
                                        <p:cTn id="9" dur="1000" fill="hold"/>
                                        <p:tgtEl>
                                          <p:spTgt spid="111"/>
                                        </p:tgtEl>
                                        <p:attrNameLst>
                                          <p:attrName>style.rotation</p:attrName>
                                        </p:attrNameLst>
                                      </p:cBhvr>
                                      <p:tavLst>
                                        <p:tav tm="0">
                                          <p:val>
                                            <p:fltVal val="90"/>
                                          </p:val>
                                        </p:tav>
                                        <p:tav tm="100000">
                                          <p:val>
                                            <p:fltVal val="0"/>
                                          </p:val>
                                        </p:tav>
                                      </p:tavLst>
                                    </p:anim>
                                    <p:animEffect transition="in" filter="fade">
                                      <p:cBhvr>
                                        <p:cTn id="10" dur="1000"/>
                                        <p:tgtEl>
                                          <p:spTgt spid="11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86"/>
                                        </p:tgtEl>
                                        <p:attrNameLst>
                                          <p:attrName>style.visibility</p:attrName>
                                        </p:attrNameLst>
                                      </p:cBhvr>
                                      <p:to>
                                        <p:strVal val="visible"/>
                                      </p:to>
                                    </p:set>
                                    <p:animEffect transition="in" filter="wipe(left)">
                                      <p:cBhvr>
                                        <p:cTn id="15" dur="500"/>
                                        <p:tgtEl>
                                          <p:spTgt spid="86"/>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91"/>
                                        </p:tgtEl>
                                        <p:attrNameLst>
                                          <p:attrName>style.visibility</p:attrName>
                                        </p:attrNameLst>
                                      </p:cBhvr>
                                      <p:to>
                                        <p:strVal val="visible"/>
                                      </p:to>
                                    </p:set>
                                    <p:animEffect transition="in" filter="wipe(left)">
                                      <p:cBhvr>
                                        <p:cTn id="20" dur="500"/>
                                        <p:tgtEl>
                                          <p:spTgt spid="91"/>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100"/>
                                        </p:tgtEl>
                                        <p:attrNameLst>
                                          <p:attrName>style.visibility</p:attrName>
                                        </p:attrNameLst>
                                      </p:cBhvr>
                                      <p:to>
                                        <p:strVal val="visible"/>
                                      </p:to>
                                    </p:set>
                                    <p:animEffect transition="in" filter="wipe(up)">
                                      <p:cBhvr>
                                        <p:cTn id="25" dur="500"/>
                                        <p:tgtEl>
                                          <p:spTgt spid="100"/>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98"/>
                                        </p:tgtEl>
                                        <p:attrNameLst>
                                          <p:attrName>style.visibility</p:attrName>
                                        </p:attrNameLst>
                                      </p:cBhvr>
                                      <p:to>
                                        <p:strVal val="visible"/>
                                      </p:to>
                                    </p:set>
                                    <p:animEffect transition="in" filter="wipe(left)">
                                      <p:cBhvr>
                                        <p:cTn id="30" dur="500"/>
                                        <p:tgtEl>
                                          <p:spTgt spid="98"/>
                                        </p:tgtEl>
                                      </p:cBhvr>
                                    </p:animEffect>
                                  </p:childTnLst>
                                </p:cTn>
                              </p:par>
                            </p:childTnLst>
                          </p:cTn>
                        </p:par>
                        <p:par>
                          <p:cTn id="31" fill="hold">
                            <p:stCondLst>
                              <p:cond delay="500"/>
                            </p:stCondLst>
                            <p:childTnLst>
                              <p:par>
                                <p:cTn id="32" presetID="22" presetClass="entr" presetSubtype="4" fill="hold" nodeType="afterEffect">
                                  <p:stCondLst>
                                    <p:cond delay="0"/>
                                  </p:stCondLst>
                                  <p:childTnLst>
                                    <p:set>
                                      <p:cBhvr>
                                        <p:cTn id="33" dur="1" fill="hold">
                                          <p:stCondLst>
                                            <p:cond delay="0"/>
                                          </p:stCondLst>
                                        </p:cTn>
                                        <p:tgtEl>
                                          <p:spTgt spid="101"/>
                                        </p:tgtEl>
                                        <p:attrNameLst>
                                          <p:attrName>style.visibility</p:attrName>
                                        </p:attrNameLst>
                                      </p:cBhvr>
                                      <p:to>
                                        <p:strVal val="visible"/>
                                      </p:to>
                                    </p:set>
                                    <p:animEffect transition="in" filter="wipe(down)">
                                      <p:cBhvr>
                                        <p:cTn id="34" dur="500"/>
                                        <p:tgtEl>
                                          <p:spTgt spid="101"/>
                                        </p:tgtEl>
                                      </p:cBhvr>
                                    </p:animEffect>
                                  </p:childTnLst>
                                </p:cTn>
                              </p:par>
                            </p:childTnLst>
                          </p:cTn>
                        </p:par>
                        <p:par>
                          <p:cTn id="35" fill="hold">
                            <p:stCondLst>
                              <p:cond delay="1000"/>
                            </p:stCondLst>
                            <p:childTnLst>
                              <p:par>
                                <p:cTn id="36" presetID="22" presetClass="entr" presetSubtype="1" fill="hold" nodeType="afterEffect">
                                  <p:stCondLst>
                                    <p:cond delay="0"/>
                                  </p:stCondLst>
                                  <p:childTnLst>
                                    <p:set>
                                      <p:cBhvr>
                                        <p:cTn id="37" dur="1" fill="hold">
                                          <p:stCondLst>
                                            <p:cond delay="0"/>
                                          </p:stCondLst>
                                        </p:cTn>
                                        <p:tgtEl>
                                          <p:spTgt spid="106"/>
                                        </p:tgtEl>
                                        <p:attrNameLst>
                                          <p:attrName>style.visibility</p:attrName>
                                        </p:attrNameLst>
                                      </p:cBhvr>
                                      <p:to>
                                        <p:strVal val="visible"/>
                                      </p:to>
                                    </p:set>
                                    <p:animEffect transition="in" filter="wipe(up)">
                                      <p:cBhvr>
                                        <p:cTn id="38" dur="500"/>
                                        <p:tgtEl>
                                          <p:spTgt spid="106"/>
                                        </p:tgtEl>
                                      </p:cBhvr>
                                    </p:animEffect>
                                  </p:childTnLst>
                                </p:cTn>
                              </p:par>
                            </p:childTnLst>
                          </p:cTn>
                        </p:par>
                        <p:par>
                          <p:cTn id="39" fill="hold">
                            <p:stCondLst>
                              <p:cond delay="1500"/>
                            </p:stCondLst>
                            <p:childTnLst>
                              <p:par>
                                <p:cTn id="40" presetID="22" presetClass="entr" presetSubtype="4" fill="hold" nodeType="afterEffect">
                                  <p:stCondLst>
                                    <p:cond delay="0"/>
                                  </p:stCondLst>
                                  <p:childTnLst>
                                    <p:set>
                                      <p:cBhvr>
                                        <p:cTn id="41" dur="1" fill="hold">
                                          <p:stCondLst>
                                            <p:cond delay="0"/>
                                          </p:stCondLst>
                                        </p:cTn>
                                        <p:tgtEl>
                                          <p:spTgt spid="107"/>
                                        </p:tgtEl>
                                        <p:attrNameLst>
                                          <p:attrName>style.visibility</p:attrName>
                                        </p:attrNameLst>
                                      </p:cBhvr>
                                      <p:to>
                                        <p:strVal val="visible"/>
                                      </p:to>
                                    </p:set>
                                    <p:animEffect transition="in" filter="wipe(down)">
                                      <p:cBhvr>
                                        <p:cTn id="42" dur="500"/>
                                        <p:tgtEl>
                                          <p:spTgt spid="107"/>
                                        </p:tgtEl>
                                      </p:cBhvr>
                                    </p:animEffect>
                                  </p:childTnLst>
                                </p:cTn>
                              </p:par>
                            </p:childTnLst>
                          </p:cTn>
                        </p:par>
                        <p:par>
                          <p:cTn id="43" fill="hold">
                            <p:stCondLst>
                              <p:cond delay="2000"/>
                            </p:stCondLst>
                            <p:childTnLst>
                              <p:par>
                                <p:cTn id="44" presetID="22" presetClass="entr" presetSubtype="1" fill="hold" nodeType="afterEffect">
                                  <p:stCondLst>
                                    <p:cond delay="0"/>
                                  </p:stCondLst>
                                  <p:childTnLst>
                                    <p:set>
                                      <p:cBhvr>
                                        <p:cTn id="45" dur="1" fill="hold">
                                          <p:stCondLst>
                                            <p:cond delay="0"/>
                                          </p:stCondLst>
                                        </p:cTn>
                                        <p:tgtEl>
                                          <p:spTgt spid="103"/>
                                        </p:tgtEl>
                                        <p:attrNameLst>
                                          <p:attrName>style.visibility</p:attrName>
                                        </p:attrNameLst>
                                      </p:cBhvr>
                                      <p:to>
                                        <p:strVal val="visible"/>
                                      </p:to>
                                    </p:set>
                                    <p:animEffect transition="in" filter="wipe(up)">
                                      <p:cBhvr>
                                        <p:cTn id="46" dur="500"/>
                                        <p:tgtEl>
                                          <p:spTgt spid="103"/>
                                        </p:tgtEl>
                                      </p:cBhvr>
                                    </p:animEffect>
                                  </p:childTnLst>
                                </p:cTn>
                              </p:par>
                            </p:childTnLst>
                          </p:cTn>
                        </p:par>
                        <p:par>
                          <p:cTn id="47" fill="hold">
                            <p:stCondLst>
                              <p:cond delay="2500"/>
                            </p:stCondLst>
                            <p:childTnLst>
                              <p:par>
                                <p:cTn id="48" presetID="22" presetClass="entr" presetSubtype="4" fill="hold" nodeType="afterEffect">
                                  <p:stCondLst>
                                    <p:cond delay="0"/>
                                  </p:stCondLst>
                                  <p:childTnLst>
                                    <p:set>
                                      <p:cBhvr>
                                        <p:cTn id="49" dur="1" fill="hold">
                                          <p:stCondLst>
                                            <p:cond delay="0"/>
                                          </p:stCondLst>
                                        </p:cTn>
                                        <p:tgtEl>
                                          <p:spTgt spid="104"/>
                                        </p:tgtEl>
                                        <p:attrNameLst>
                                          <p:attrName>style.visibility</p:attrName>
                                        </p:attrNameLst>
                                      </p:cBhvr>
                                      <p:to>
                                        <p:strVal val="visible"/>
                                      </p:to>
                                    </p:set>
                                    <p:animEffect transition="in" filter="wipe(down)">
                                      <p:cBhvr>
                                        <p:cTn id="50" dur="500"/>
                                        <p:tgtEl>
                                          <p:spTgt spid="104"/>
                                        </p:tgtEl>
                                      </p:cBhvr>
                                    </p:animEffect>
                                  </p:childTnLst>
                                </p:cTn>
                              </p:par>
                            </p:childTnLst>
                          </p:cTn>
                        </p:par>
                        <p:par>
                          <p:cTn id="51" fill="hold">
                            <p:stCondLst>
                              <p:cond delay="3000"/>
                            </p:stCondLst>
                            <p:childTnLst>
                              <p:par>
                                <p:cTn id="52" presetID="22" presetClass="entr" presetSubtype="1" fill="hold" nodeType="afterEffect">
                                  <p:stCondLst>
                                    <p:cond delay="0"/>
                                  </p:stCondLst>
                                  <p:childTnLst>
                                    <p:set>
                                      <p:cBhvr>
                                        <p:cTn id="53" dur="1" fill="hold">
                                          <p:stCondLst>
                                            <p:cond delay="0"/>
                                          </p:stCondLst>
                                        </p:cTn>
                                        <p:tgtEl>
                                          <p:spTgt spid="109"/>
                                        </p:tgtEl>
                                        <p:attrNameLst>
                                          <p:attrName>style.visibility</p:attrName>
                                        </p:attrNameLst>
                                      </p:cBhvr>
                                      <p:to>
                                        <p:strVal val="visible"/>
                                      </p:to>
                                    </p:set>
                                    <p:animEffect transition="in" filter="wipe(up)">
                                      <p:cBhvr>
                                        <p:cTn id="54" dur="500"/>
                                        <p:tgtEl>
                                          <p:spTgt spid="109"/>
                                        </p:tgtEl>
                                      </p:cBhvr>
                                    </p:animEffect>
                                  </p:childTnLst>
                                </p:cTn>
                              </p:par>
                            </p:childTnLst>
                          </p:cTn>
                        </p:par>
                        <p:par>
                          <p:cTn id="55" fill="hold">
                            <p:stCondLst>
                              <p:cond delay="3500"/>
                            </p:stCondLst>
                            <p:childTnLst>
                              <p:par>
                                <p:cTn id="56" presetID="22" presetClass="entr" presetSubtype="4" fill="hold" nodeType="afterEffect">
                                  <p:stCondLst>
                                    <p:cond delay="0"/>
                                  </p:stCondLst>
                                  <p:childTnLst>
                                    <p:set>
                                      <p:cBhvr>
                                        <p:cTn id="57" dur="1" fill="hold">
                                          <p:stCondLst>
                                            <p:cond delay="0"/>
                                          </p:stCondLst>
                                        </p:cTn>
                                        <p:tgtEl>
                                          <p:spTgt spid="110"/>
                                        </p:tgtEl>
                                        <p:attrNameLst>
                                          <p:attrName>style.visibility</p:attrName>
                                        </p:attrNameLst>
                                      </p:cBhvr>
                                      <p:to>
                                        <p:strVal val="visible"/>
                                      </p:to>
                                    </p:set>
                                    <p:animEffect transition="in" filter="wipe(down)">
                                      <p:cBhvr>
                                        <p:cTn id="58" dur="500"/>
                                        <p:tgtEl>
                                          <p:spTgt spid="110"/>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1" fill="hold" nodeType="clickEffect">
                                  <p:stCondLst>
                                    <p:cond delay="0"/>
                                  </p:stCondLst>
                                  <p:childTnLst>
                                    <p:set>
                                      <p:cBhvr>
                                        <p:cTn id="62" dur="1" fill="hold">
                                          <p:stCondLst>
                                            <p:cond delay="0"/>
                                          </p:stCondLst>
                                        </p:cTn>
                                        <p:tgtEl>
                                          <p:spTgt spid="85"/>
                                        </p:tgtEl>
                                        <p:attrNameLst>
                                          <p:attrName>style.visibility</p:attrName>
                                        </p:attrNameLst>
                                      </p:cBhvr>
                                      <p:to>
                                        <p:strVal val="visible"/>
                                      </p:to>
                                    </p:set>
                                    <p:animEffect transition="in" filter="wipe(up)">
                                      <p:cBhvr>
                                        <p:cTn id="63" dur="500"/>
                                        <p:tgtEl>
                                          <p:spTgt spid="85"/>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nodeType="clickEffect">
                                  <p:stCondLst>
                                    <p:cond delay="0"/>
                                  </p:stCondLst>
                                  <p:childTnLst>
                                    <p:set>
                                      <p:cBhvr>
                                        <p:cTn id="67" dur="1" fill="hold">
                                          <p:stCondLst>
                                            <p:cond delay="0"/>
                                          </p:stCondLst>
                                        </p:cTn>
                                        <p:tgtEl>
                                          <p:spTgt spid="88"/>
                                        </p:tgtEl>
                                        <p:attrNameLst>
                                          <p:attrName>style.visibility</p:attrName>
                                        </p:attrNameLst>
                                      </p:cBhvr>
                                      <p:to>
                                        <p:strVal val="visible"/>
                                      </p:to>
                                    </p:set>
                                    <p:animEffect transition="in" filter="wipe(left)">
                                      <p:cBhvr>
                                        <p:cTn id="68" dur="500"/>
                                        <p:tgtEl>
                                          <p:spTgt spid="88"/>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1" fill="hold" nodeType="clickEffect">
                                  <p:stCondLst>
                                    <p:cond delay="0"/>
                                  </p:stCondLst>
                                  <p:childTnLst>
                                    <p:set>
                                      <p:cBhvr>
                                        <p:cTn id="72" dur="1" fill="hold">
                                          <p:stCondLst>
                                            <p:cond delay="0"/>
                                          </p:stCondLst>
                                        </p:cTn>
                                        <p:tgtEl>
                                          <p:spTgt spid="510"/>
                                        </p:tgtEl>
                                        <p:attrNameLst>
                                          <p:attrName>style.visibility</p:attrName>
                                        </p:attrNameLst>
                                      </p:cBhvr>
                                      <p:to>
                                        <p:strVal val="visible"/>
                                      </p:to>
                                    </p:set>
                                    <p:animEffect transition="in" filter="wipe(up)">
                                      <p:cBhvr>
                                        <p:cTn id="73" dur="500"/>
                                        <p:tgtEl>
                                          <p:spTgt spid="510"/>
                                        </p:tgtEl>
                                      </p:cBhvr>
                                    </p:animEffec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nodeType="clickEffect">
                                  <p:stCondLst>
                                    <p:cond delay="0"/>
                                  </p:stCondLst>
                                  <p:childTnLst>
                                    <p:set>
                                      <p:cBhvr>
                                        <p:cTn id="77" dur="1" fill="hold">
                                          <p:stCondLst>
                                            <p:cond delay="0"/>
                                          </p:stCondLst>
                                        </p:cTn>
                                        <p:tgtEl>
                                          <p:spTgt spid="89"/>
                                        </p:tgtEl>
                                        <p:attrNameLst>
                                          <p:attrName>style.visibility</p:attrName>
                                        </p:attrNameLst>
                                      </p:cBhvr>
                                      <p:to>
                                        <p:strVal val="visible"/>
                                      </p:to>
                                    </p:set>
                                    <p:animEffect transition="in" filter="wipe(left)">
                                      <p:cBhvr>
                                        <p:cTn id="78" dur="500"/>
                                        <p:tgtEl>
                                          <p:spTgt spid="89"/>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1" fill="hold" nodeType="clickEffect">
                                  <p:stCondLst>
                                    <p:cond delay="0"/>
                                  </p:stCondLst>
                                  <p:childTnLst>
                                    <p:set>
                                      <p:cBhvr>
                                        <p:cTn id="82" dur="1" fill="hold">
                                          <p:stCondLst>
                                            <p:cond delay="0"/>
                                          </p:stCondLst>
                                        </p:cTn>
                                        <p:tgtEl>
                                          <p:spTgt spid="498"/>
                                        </p:tgtEl>
                                        <p:attrNameLst>
                                          <p:attrName>style.visibility</p:attrName>
                                        </p:attrNameLst>
                                      </p:cBhvr>
                                      <p:to>
                                        <p:strVal val="visible"/>
                                      </p:to>
                                    </p:set>
                                    <p:animEffect transition="in" filter="wipe(up)">
                                      <p:cBhvr>
                                        <p:cTn id="83" dur="500"/>
                                        <p:tgtEl>
                                          <p:spTgt spid="498"/>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8" fill="hold" nodeType="clickEffect">
                                  <p:stCondLst>
                                    <p:cond delay="0"/>
                                  </p:stCondLst>
                                  <p:childTnLst>
                                    <p:set>
                                      <p:cBhvr>
                                        <p:cTn id="87" dur="1" fill="hold">
                                          <p:stCondLst>
                                            <p:cond delay="0"/>
                                          </p:stCondLst>
                                        </p:cTn>
                                        <p:tgtEl>
                                          <p:spTgt spid="681"/>
                                        </p:tgtEl>
                                        <p:attrNameLst>
                                          <p:attrName>style.visibility</p:attrName>
                                        </p:attrNameLst>
                                      </p:cBhvr>
                                      <p:to>
                                        <p:strVal val="visible"/>
                                      </p:to>
                                    </p:set>
                                    <p:animEffect transition="in" filter="wipe(left)">
                                      <p:cBhvr>
                                        <p:cTn id="88" dur="500"/>
                                        <p:tgtEl>
                                          <p:spTgt spid="681"/>
                                        </p:tgtEl>
                                      </p:cBhvr>
                                    </p:animEffect>
                                  </p:childTnLst>
                                </p:cTn>
                              </p:par>
                            </p:childTnLst>
                          </p:cTn>
                        </p:par>
                      </p:childTnLst>
                    </p:cTn>
                  </p:par>
                  <p:par>
                    <p:cTn id="89" fill="hold">
                      <p:stCondLst>
                        <p:cond delay="indefinite"/>
                      </p:stCondLst>
                      <p:childTnLst>
                        <p:par>
                          <p:cTn id="90" fill="hold">
                            <p:stCondLst>
                              <p:cond delay="0"/>
                            </p:stCondLst>
                            <p:childTnLst>
                              <p:par>
                                <p:cTn id="91" presetID="16" presetClass="entr" presetSubtype="42" fill="hold" nodeType="clickEffect">
                                  <p:stCondLst>
                                    <p:cond delay="0"/>
                                  </p:stCondLst>
                                  <p:childTnLst>
                                    <p:set>
                                      <p:cBhvr>
                                        <p:cTn id="92" dur="1" fill="hold">
                                          <p:stCondLst>
                                            <p:cond delay="0"/>
                                          </p:stCondLst>
                                        </p:cTn>
                                        <p:tgtEl>
                                          <p:spTgt spid="683"/>
                                        </p:tgtEl>
                                        <p:attrNameLst>
                                          <p:attrName>style.visibility</p:attrName>
                                        </p:attrNameLst>
                                      </p:cBhvr>
                                      <p:to>
                                        <p:strVal val="visible"/>
                                      </p:to>
                                    </p:set>
                                    <p:animEffect transition="in" filter="barn(outHorizontal)">
                                      <p:cBhvr>
                                        <p:cTn id="93" dur="500"/>
                                        <p:tgtEl>
                                          <p:spTgt spid="683"/>
                                        </p:tgtEl>
                                      </p:cBhvr>
                                    </p:animEffect>
                                  </p:childTnLst>
                                </p:cTn>
                              </p:par>
                            </p:childTnLst>
                          </p:cTn>
                        </p:par>
                      </p:childTnLst>
                    </p:cTn>
                  </p:par>
                  <p:par>
                    <p:cTn id="94" fill="hold">
                      <p:stCondLst>
                        <p:cond delay="indefinite"/>
                      </p:stCondLst>
                      <p:childTnLst>
                        <p:par>
                          <p:cTn id="95" fill="hold">
                            <p:stCondLst>
                              <p:cond delay="0"/>
                            </p:stCondLst>
                            <p:childTnLst>
                              <p:par>
                                <p:cTn id="96" presetID="16" presetClass="entr" presetSubtype="42" fill="hold" nodeType="clickEffect">
                                  <p:stCondLst>
                                    <p:cond delay="0"/>
                                  </p:stCondLst>
                                  <p:childTnLst>
                                    <p:set>
                                      <p:cBhvr>
                                        <p:cTn id="97" dur="1" fill="hold">
                                          <p:stCondLst>
                                            <p:cond delay="0"/>
                                          </p:stCondLst>
                                        </p:cTn>
                                        <p:tgtEl>
                                          <p:spTgt spid="688"/>
                                        </p:tgtEl>
                                        <p:attrNameLst>
                                          <p:attrName>style.visibility</p:attrName>
                                        </p:attrNameLst>
                                      </p:cBhvr>
                                      <p:to>
                                        <p:strVal val="visible"/>
                                      </p:to>
                                    </p:set>
                                    <p:animEffect transition="in" filter="barn(outHorizontal)">
                                      <p:cBhvr>
                                        <p:cTn id="98" dur="500"/>
                                        <p:tgtEl>
                                          <p:spTgt spid="688"/>
                                        </p:tgtEl>
                                      </p:cBhvr>
                                    </p:animEffect>
                                  </p:childTnLst>
                                </p:cTn>
                              </p:par>
                            </p:childTnLst>
                          </p:cTn>
                        </p:par>
                      </p:childTnLst>
                    </p:cTn>
                  </p:par>
                  <p:par>
                    <p:cTn id="99" fill="hold">
                      <p:stCondLst>
                        <p:cond delay="indefinite"/>
                      </p:stCondLst>
                      <p:childTnLst>
                        <p:par>
                          <p:cTn id="100" fill="hold">
                            <p:stCondLst>
                              <p:cond delay="0"/>
                            </p:stCondLst>
                            <p:childTnLst>
                              <p:par>
                                <p:cTn id="101" presetID="16" presetClass="entr" presetSubtype="37" fill="hold" nodeType="clickEffect">
                                  <p:stCondLst>
                                    <p:cond delay="0"/>
                                  </p:stCondLst>
                                  <p:childTnLst>
                                    <p:set>
                                      <p:cBhvr>
                                        <p:cTn id="102" dur="1" fill="hold">
                                          <p:stCondLst>
                                            <p:cond delay="0"/>
                                          </p:stCondLst>
                                        </p:cTn>
                                        <p:tgtEl>
                                          <p:spTgt spid="114"/>
                                        </p:tgtEl>
                                        <p:attrNameLst>
                                          <p:attrName>style.visibility</p:attrName>
                                        </p:attrNameLst>
                                      </p:cBhvr>
                                      <p:to>
                                        <p:strVal val="visible"/>
                                      </p:to>
                                    </p:set>
                                    <p:animEffect transition="in" filter="barn(outVertical)">
                                      <p:cBhvr>
                                        <p:cTn id="103" dur="500"/>
                                        <p:tgtEl>
                                          <p:spTgt spid="114"/>
                                        </p:tgtEl>
                                      </p:cBhvr>
                                    </p:animEffect>
                                  </p:childTnLst>
                                </p:cTn>
                              </p:par>
                            </p:childTnLst>
                          </p:cTn>
                        </p:par>
                      </p:childTnLst>
                    </p:cTn>
                  </p:par>
                  <p:par>
                    <p:cTn id="104" fill="hold">
                      <p:stCondLst>
                        <p:cond delay="indefinite"/>
                      </p:stCondLst>
                      <p:childTnLst>
                        <p:par>
                          <p:cTn id="105" fill="hold">
                            <p:stCondLst>
                              <p:cond delay="0"/>
                            </p:stCondLst>
                            <p:childTnLst>
                              <p:par>
                                <p:cTn id="106" presetID="16" presetClass="entr" presetSubtype="37" fill="hold" nodeType="clickEffect">
                                  <p:stCondLst>
                                    <p:cond delay="0"/>
                                  </p:stCondLst>
                                  <p:childTnLst>
                                    <p:set>
                                      <p:cBhvr>
                                        <p:cTn id="107" dur="1" fill="hold">
                                          <p:stCondLst>
                                            <p:cond delay="0"/>
                                          </p:stCondLst>
                                        </p:cTn>
                                        <p:tgtEl>
                                          <p:spTgt spid="693"/>
                                        </p:tgtEl>
                                        <p:attrNameLst>
                                          <p:attrName>style.visibility</p:attrName>
                                        </p:attrNameLst>
                                      </p:cBhvr>
                                      <p:to>
                                        <p:strVal val="visible"/>
                                      </p:to>
                                    </p:set>
                                    <p:animEffect transition="in" filter="barn(outVertical)">
                                      <p:cBhvr>
                                        <p:cTn id="108" dur="500"/>
                                        <p:tgtEl>
                                          <p:spTgt spid="693"/>
                                        </p:tgtEl>
                                      </p:cBhvr>
                                    </p:animEffect>
                                  </p:childTnLst>
                                </p:cTn>
                              </p:par>
                            </p:childTnLst>
                          </p:cTn>
                        </p:par>
                      </p:childTnLst>
                    </p:cTn>
                  </p:par>
                  <p:par>
                    <p:cTn id="109" fill="hold">
                      <p:stCondLst>
                        <p:cond delay="indefinite"/>
                      </p:stCondLst>
                      <p:childTnLst>
                        <p:par>
                          <p:cTn id="110" fill="hold">
                            <p:stCondLst>
                              <p:cond delay="0"/>
                            </p:stCondLst>
                            <p:childTnLst>
                              <p:par>
                                <p:cTn id="111" presetID="16" presetClass="entr" presetSubtype="37" fill="hold" nodeType="clickEffect">
                                  <p:stCondLst>
                                    <p:cond delay="0"/>
                                  </p:stCondLst>
                                  <p:childTnLst>
                                    <p:set>
                                      <p:cBhvr>
                                        <p:cTn id="112" dur="1" fill="hold">
                                          <p:stCondLst>
                                            <p:cond delay="0"/>
                                          </p:stCondLst>
                                        </p:cTn>
                                        <p:tgtEl>
                                          <p:spTgt spid="93"/>
                                        </p:tgtEl>
                                        <p:attrNameLst>
                                          <p:attrName>style.visibility</p:attrName>
                                        </p:attrNameLst>
                                      </p:cBhvr>
                                      <p:to>
                                        <p:strVal val="visible"/>
                                      </p:to>
                                    </p:set>
                                    <p:animEffect transition="in" filter="barn(outVertical)">
                                      <p:cBhvr>
                                        <p:cTn id="113" dur="500"/>
                                        <p:tgtEl>
                                          <p:spTgt spid="93"/>
                                        </p:tgtEl>
                                      </p:cBhvr>
                                    </p:animEffect>
                                  </p:childTnLst>
                                </p:cTn>
                              </p:par>
                            </p:childTnLst>
                          </p:cTn>
                        </p:par>
                      </p:childTnLst>
                    </p:cTn>
                  </p:par>
                  <p:par>
                    <p:cTn id="114" fill="hold">
                      <p:stCondLst>
                        <p:cond delay="indefinite"/>
                      </p:stCondLst>
                      <p:childTnLst>
                        <p:par>
                          <p:cTn id="115" fill="hold">
                            <p:stCondLst>
                              <p:cond delay="0"/>
                            </p:stCondLst>
                            <p:childTnLst>
                              <p:par>
                                <p:cTn id="116" presetID="16" presetClass="entr" presetSubtype="37" fill="hold" nodeType="clickEffect">
                                  <p:stCondLst>
                                    <p:cond delay="0"/>
                                  </p:stCondLst>
                                  <p:childTnLst>
                                    <p:set>
                                      <p:cBhvr>
                                        <p:cTn id="117" dur="1" fill="hold">
                                          <p:stCondLst>
                                            <p:cond delay="0"/>
                                          </p:stCondLst>
                                        </p:cTn>
                                        <p:tgtEl>
                                          <p:spTgt spid="113"/>
                                        </p:tgtEl>
                                        <p:attrNameLst>
                                          <p:attrName>style.visibility</p:attrName>
                                        </p:attrNameLst>
                                      </p:cBhvr>
                                      <p:to>
                                        <p:strVal val="visible"/>
                                      </p:to>
                                    </p:set>
                                    <p:animEffect transition="in" filter="barn(outVertical)">
                                      <p:cBhvr>
                                        <p:cTn id="118"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3707B1-FA51-A86E-460C-86B463061B31}"/>
            </a:ext>
          </a:extLst>
        </p:cNvPr>
        <p:cNvGrpSpPr/>
        <p:nvPr/>
      </p:nvGrpSpPr>
      <p:grpSpPr>
        <a:xfrm>
          <a:off x="0" y="0"/>
          <a:ext cx="0" cy="0"/>
          <a:chOff x="0" y="0"/>
          <a:chExt cx="0" cy="0"/>
        </a:xfrm>
      </p:grpSpPr>
      <p:cxnSp>
        <p:nvCxnSpPr>
          <p:cNvPr id="498" name="Straight Arrow Connector 497">
            <a:extLst>
              <a:ext uri="{FF2B5EF4-FFF2-40B4-BE49-F238E27FC236}">
                <a16:creationId xmlns:a16="http://schemas.microsoft.com/office/drawing/2014/main" id="{E3D9CDD3-047F-E1EE-0B35-70E865A28CD6}"/>
              </a:ext>
            </a:extLst>
          </p:cNvPr>
          <p:cNvCxnSpPr>
            <a:cxnSpLocks/>
          </p:cNvCxnSpPr>
          <p:nvPr/>
        </p:nvCxnSpPr>
        <p:spPr>
          <a:xfrm>
            <a:off x="8866895" y="4805403"/>
            <a:ext cx="0" cy="1232400"/>
          </a:xfrm>
          <a:prstGeom prst="straightConnector1">
            <a:avLst/>
          </a:prstGeom>
          <a:ln w="76200">
            <a:solidFill>
              <a:schemeClr val="bg2">
                <a:lumMod val="75000"/>
              </a:schemeClr>
            </a:solidFill>
            <a:headEnd w="lg" len="lg"/>
            <a:tailEnd type="triangle" w="lg" len="lg"/>
          </a:ln>
        </p:spPr>
        <p:style>
          <a:lnRef idx="1">
            <a:schemeClr val="dk1"/>
          </a:lnRef>
          <a:fillRef idx="0">
            <a:schemeClr val="dk1"/>
          </a:fillRef>
          <a:effectRef idx="0">
            <a:schemeClr val="dk1"/>
          </a:effectRef>
          <a:fontRef idx="minor">
            <a:schemeClr val="tx1"/>
          </a:fontRef>
        </p:style>
      </p:cxnSp>
      <p:cxnSp>
        <p:nvCxnSpPr>
          <p:cNvPr id="679" name="Straight Arrow Connector 678">
            <a:extLst>
              <a:ext uri="{FF2B5EF4-FFF2-40B4-BE49-F238E27FC236}">
                <a16:creationId xmlns:a16="http://schemas.microsoft.com/office/drawing/2014/main" id="{DFCA6AE1-80C5-8536-FBDD-CC5CA6D1EA5E}"/>
              </a:ext>
            </a:extLst>
          </p:cNvPr>
          <p:cNvCxnSpPr>
            <a:cxnSpLocks/>
          </p:cNvCxnSpPr>
          <p:nvPr/>
        </p:nvCxnSpPr>
        <p:spPr>
          <a:xfrm>
            <a:off x="8373842" y="3631334"/>
            <a:ext cx="20848" cy="2406469"/>
          </a:xfrm>
          <a:prstGeom prst="straightConnector1">
            <a:avLst/>
          </a:prstGeom>
          <a:ln w="76200">
            <a:solidFill>
              <a:schemeClr val="bg2">
                <a:lumMod val="75000"/>
              </a:schemeClr>
            </a:solidFill>
            <a:prstDash val="sysDot"/>
            <a:headEnd w="lg" len="lg"/>
            <a:tailEnd type="triangle" w="lg" len="lg"/>
          </a:ln>
        </p:spPr>
        <p:style>
          <a:lnRef idx="1">
            <a:schemeClr val="dk1"/>
          </a:lnRef>
          <a:fillRef idx="0">
            <a:schemeClr val="dk1"/>
          </a:fillRef>
          <a:effectRef idx="0">
            <a:schemeClr val="dk1"/>
          </a:effectRef>
          <a:fontRef idx="minor">
            <a:schemeClr val="tx1"/>
          </a:fontRef>
        </p:style>
      </p:cxnSp>
      <p:cxnSp>
        <p:nvCxnSpPr>
          <p:cNvPr id="510" name="Straight Arrow Connector 509">
            <a:extLst>
              <a:ext uri="{FF2B5EF4-FFF2-40B4-BE49-F238E27FC236}">
                <a16:creationId xmlns:a16="http://schemas.microsoft.com/office/drawing/2014/main" id="{8DEA5D9E-2496-BE90-321B-0079418D01D3}"/>
              </a:ext>
            </a:extLst>
          </p:cNvPr>
          <p:cNvCxnSpPr>
            <a:cxnSpLocks/>
          </p:cNvCxnSpPr>
          <p:nvPr/>
        </p:nvCxnSpPr>
        <p:spPr>
          <a:xfrm>
            <a:off x="8839196" y="3671395"/>
            <a:ext cx="27699" cy="1163173"/>
          </a:xfrm>
          <a:prstGeom prst="straightConnector1">
            <a:avLst/>
          </a:prstGeom>
          <a:ln w="76200">
            <a:solidFill>
              <a:schemeClr val="bg2">
                <a:lumMod val="75000"/>
              </a:schemeClr>
            </a:solidFill>
            <a:headEnd w="lg" len="lg"/>
            <a:tailEnd type="triangle" w="lg" len="lg"/>
          </a:ln>
        </p:spPr>
        <p:style>
          <a:lnRef idx="1">
            <a:schemeClr val="dk1"/>
          </a:lnRef>
          <a:fillRef idx="0">
            <a:schemeClr val="dk1"/>
          </a:fillRef>
          <a:effectRef idx="0">
            <a:schemeClr val="dk1"/>
          </a:effectRef>
          <a:fontRef idx="minor">
            <a:schemeClr val="tx1"/>
          </a:fontRef>
        </p:style>
      </p:cxnSp>
      <p:cxnSp>
        <p:nvCxnSpPr>
          <p:cNvPr id="85" name="Straight Arrow Connector 84">
            <a:extLst>
              <a:ext uri="{FF2B5EF4-FFF2-40B4-BE49-F238E27FC236}">
                <a16:creationId xmlns:a16="http://schemas.microsoft.com/office/drawing/2014/main" id="{AA8175ED-86FC-A2B4-7B69-97DF83B7B286}"/>
              </a:ext>
            </a:extLst>
          </p:cNvPr>
          <p:cNvCxnSpPr>
            <a:cxnSpLocks/>
          </p:cNvCxnSpPr>
          <p:nvPr/>
        </p:nvCxnSpPr>
        <p:spPr>
          <a:xfrm>
            <a:off x="8373842" y="1602729"/>
            <a:ext cx="0" cy="1944804"/>
          </a:xfrm>
          <a:prstGeom prst="straightConnector1">
            <a:avLst/>
          </a:prstGeom>
          <a:ln w="76200">
            <a:solidFill>
              <a:schemeClr val="bg2">
                <a:lumMod val="75000"/>
              </a:schemeClr>
            </a:solidFill>
            <a:headEnd w="lg" len="lg"/>
            <a:tailEnd type="triangle" w="lg" len="lg"/>
          </a:ln>
        </p:spPr>
        <p:style>
          <a:lnRef idx="1">
            <a:schemeClr val="dk1"/>
          </a:lnRef>
          <a:fillRef idx="0">
            <a:schemeClr val="dk1"/>
          </a:fillRef>
          <a:effectRef idx="0">
            <a:schemeClr val="dk1"/>
          </a:effectRef>
          <a:fontRef idx="minor">
            <a:schemeClr val="tx1"/>
          </a:fontRef>
        </p:style>
      </p:cxnSp>
      <p:grpSp>
        <p:nvGrpSpPr>
          <p:cNvPr id="519" name="Group 518">
            <a:extLst>
              <a:ext uri="{FF2B5EF4-FFF2-40B4-BE49-F238E27FC236}">
                <a16:creationId xmlns:a16="http://schemas.microsoft.com/office/drawing/2014/main" id="{7437C994-846F-D421-C91A-89BECBA959E9}"/>
              </a:ext>
            </a:extLst>
          </p:cNvPr>
          <p:cNvGrpSpPr/>
          <p:nvPr/>
        </p:nvGrpSpPr>
        <p:grpSpPr>
          <a:xfrm>
            <a:off x="12699" y="6038891"/>
            <a:ext cx="12192001" cy="228606"/>
            <a:chOff x="-1" y="4362999"/>
            <a:chExt cx="12192001" cy="228606"/>
          </a:xfrm>
        </p:grpSpPr>
        <p:grpSp>
          <p:nvGrpSpPr>
            <p:cNvPr id="520" name="Group 519">
              <a:extLst>
                <a:ext uri="{FF2B5EF4-FFF2-40B4-BE49-F238E27FC236}">
                  <a16:creationId xmlns:a16="http://schemas.microsoft.com/office/drawing/2014/main" id="{51742432-63E2-6FC0-CFE8-D683B1BF0C31}"/>
                </a:ext>
              </a:extLst>
            </p:cNvPr>
            <p:cNvGrpSpPr/>
            <p:nvPr/>
          </p:nvGrpSpPr>
          <p:grpSpPr>
            <a:xfrm>
              <a:off x="609606" y="4362999"/>
              <a:ext cx="5486400" cy="228606"/>
              <a:chOff x="609606" y="4366547"/>
              <a:chExt cx="10972788" cy="228606"/>
            </a:xfrm>
          </p:grpSpPr>
          <p:grpSp>
            <p:nvGrpSpPr>
              <p:cNvPr id="576" name="Group 575">
                <a:extLst>
                  <a:ext uri="{FF2B5EF4-FFF2-40B4-BE49-F238E27FC236}">
                    <a16:creationId xmlns:a16="http://schemas.microsoft.com/office/drawing/2014/main" id="{DADF99A1-7E80-B730-B4CF-55E4D612C953}"/>
                  </a:ext>
                </a:extLst>
              </p:cNvPr>
              <p:cNvGrpSpPr/>
              <p:nvPr/>
            </p:nvGrpSpPr>
            <p:grpSpPr>
              <a:xfrm>
                <a:off x="609606" y="4366550"/>
                <a:ext cx="2743199" cy="228603"/>
                <a:chOff x="1030929" y="2754403"/>
                <a:chExt cx="2743199" cy="228603"/>
              </a:xfrm>
            </p:grpSpPr>
            <p:grpSp>
              <p:nvGrpSpPr>
                <p:cNvPr id="616" name="Group 615">
                  <a:extLst>
                    <a:ext uri="{FF2B5EF4-FFF2-40B4-BE49-F238E27FC236}">
                      <a16:creationId xmlns:a16="http://schemas.microsoft.com/office/drawing/2014/main" id="{9C000A37-9202-5A26-C60E-FEDB72C8C1DC}"/>
                    </a:ext>
                  </a:extLst>
                </p:cNvPr>
                <p:cNvGrpSpPr/>
                <p:nvPr/>
              </p:nvGrpSpPr>
              <p:grpSpPr>
                <a:xfrm>
                  <a:off x="1030929" y="2754405"/>
                  <a:ext cx="914400" cy="228601"/>
                  <a:chOff x="5145742" y="3112995"/>
                  <a:chExt cx="914400" cy="228601"/>
                </a:xfrm>
              </p:grpSpPr>
              <p:cxnSp>
                <p:nvCxnSpPr>
                  <p:cNvPr id="625" name="Straight Connector 624">
                    <a:extLst>
                      <a:ext uri="{FF2B5EF4-FFF2-40B4-BE49-F238E27FC236}">
                        <a16:creationId xmlns:a16="http://schemas.microsoft.com/office/drawing/2014/main" id="{4195867C-FEBD-A00C-AEE8-EDA41178545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26" name="Straight Connector 625">
                    <a:extLst>
                      <a:ext uri="{FF2B5EF4-FFF2-40B4-BE49-F238E27FC236}">
                        <a16:creationId xmlns:a16="http://schemas.microsoft.com/office/drawing/2014/main" id="{ED63BD82-C024-D10C-AB69-B925254E6BF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27" name="Straight Connector 626">
                    <a:extLst>
                      <a:ext uri="{FF2B5EF4-FFF2-40B4-BE49-F238E27FC236}">
                        <a16:creationId xmlns:a16="http://schemas.microsoft.com/office/drawing/2014/main" id="{21F107D2-4994-C3A9-3073-6D35EB43B492}"/>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17" name="Group 616">
                  <a:extLst>
                    <a:ext uri="{FF2B5EF4-FFF2-40B4-BE49-F238E27FC236}">
                      <a16:creationId xmlns:a16="http://schemas.microsoft.com/office/drawing/2014/main" id="{8621A9A3-0370-0277-042A-5CB86260921E}"/>
                    </a:ext>
                  </a:extLst>
                </p:cNvPr>
                <p:cNvGrpSpPr/>
                <p:nvPr/>
              </p:nvGrpSpPr>
              <p:grpSpPr>
                <a:xfrm>
                  <a:off x="2859728" y="2754403"/>
                  <a:ext cx="914400" cy="228601"/>
                  <a:chOff x="5145742" y="3112995"/>
                  <a:chExt cx="914400" cy="228601"/>
                </a:xfrm>
              </p:grpSpPr>
              <p:cxnSp>
                <p:nvCxnSpPr>
                  <p:cNvPr id="622" name="Straight Connector 621">
                    <a:extLst>
                      <a:ext uri="{FF2B5EF4-FFF2-40B4-BE49-F238E27FC236}">
                        <a16:creationId xmlns:a16="http://schemas.microsoft.com/office/drawing/2014/main" id="{6210DE6E-5711-6B23-FF61-CDAFF6BD611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23" name="Straight Connector 622">
                    <a:extLst>
                      <a:ext uri="{FF2B5EF4-FFF2-40B4-BE49-F238E27FC236}">
                        <a16:creationId xmlns:a16="http://schemas.microsoft.com/office/drawing/2014/main" id="{4E73F8C3-F1BE-C76D-99E8-2E3309A5A5F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24" name="Straight Connector 623">
                    <a:extLst>
                      <a:ext uri="{FF2B5EF4-FFF2-40B4-BE49-F238E27FC236}">
                        <a16:creationId xmlns:a16="http://schemas.microsoft.com/office/drawing/2014/main" id="{91E2A2F0-3E0F-EDFA-B614-4049DC520261}"/>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18" name="Group 617">
                  <a:extLst>
                    <a:ext uri="{FF2B5EF4-FFF2-40B4-BE49-F238E27FC236}">
                      <a16:creationId xmlns:a16="http://schemas.microsoft.com/office/drawing/2014/main" id="{A9087186-EF93-3AE1-A03D-F8755A341C43}"/>
                    </a:ext>
                  </a:extLst>
                </p:cNvPr>
                <p:cNvGrpSpPr/>
                <p:nvPr/>
              </p:nvGrpSpPr>
              <p:grpSpPr>
                <a:xfrm>
                  <a:off x="1945329" y="2754405"/>
                  <a:ext cx="914400" cy="228601"/>
                  <a:chOff x="5145742" y="3112995"/>
                  <a:chExt cx="914400" cy="228601"/>
                </a:xfrm>
              </p:grpSpPr>
              <p:cxnSp>
                <p:nvCxnSpPr>
                  <p:cNvPr id="619" name="Straight Connector 618">
                    <a:extLst>
                      <a:ext uri="{FF2B5EF4-FFF2-40B4-BE49-F238E27FC236}">
                        <a16:creationId xmlns:a16="http://schemas.microsoft.com/office/drawing/2014/main" id="{B6E1C596-A778-2DFB-2CFD-5C7B9C40310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20" name="Straight Connector 619">
                    <a:extLst>
                      <a:ext uri="{FF2B5EF4-FFF2-40B4-BE49-F238E27FC236}">
                        <a16:creationId xmlns:a16="http://schemas.microsoft.com/office/drawing/2014/main" id="{AA856A20-32AC-17AF-D029-18814B928C4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21" name="Straight Connector 620">
                    <a:extLst>
                      <a:ext uri="{FF2B5EF4-FFF2-40B4-BE49-F238E27FC236}">
                        <a16:creationId xmlns:a16="http://schemas.microsoft.com/office/drawing/2014/main" id="{F12DDBA5-AB80-A536-3F5E-526680FCF180}"/>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77" name="Group 576">
                <a:extLst>
                  <a:ext uri="{FF2B5EF4-FFF2-40B4-BE49-F238E27FC236}">
                    <a16:creationId xmlns:a16="http://schemas.microsoft.com/office/drawing/2014/main" id="{89DB1293-B7C1-79D7-B417-C8A96141256A}"/>
                  </a:ext>
                </a:extLst>
              </p:cNvPr>
              <p:cNvGrpSpPr/>
              <p:nvPr/>
            </p:nvGrpSpPr>
            <p:grpSpPr>
              <a:xfrm>
                <a:off x="3352803" y="4366549"/>
                <a:ext cx="2743199" cy="228603"/>
                <a:chOff x="1030929" y="2754403"/>
                <a:chExt cx="2743199" cy="228603"/>
              </a:xfrm>
            </p:grpSpPr>
            <p:grpSp>
              <p:nvGrpSpPr>
                <p:cNvPr id="604" name="Group 603">
                  <a:extLst>
                    <a:ext uri="{FF2B5EF4-FFF2-40B4-BE49-F238E27FC236}">
                      <a16:creationId xmlns:a16="http://schemas.microsoft.com/office/drawing/2014/main" id="{A8987975-B4A8-B79D-032E-BC8B724C06F5}"/>
                    </a:ext>
                  </a:extLst>
                </p:cNvPr>
                <p:cNvGrpSpPr/>
                <p:nvPr/>
              </p:nvGrpSpPr>
              <p:grpSpPr>
                <a:xfrm>
                  <a:off x="1030929" y="2754405"/>
                  <a:ext cx="914400" cy="228601"/>
                  <a:chOff x="5145742" y="3112995"/>
                  <a:chExt cx="914400" cy="228601"/>
                </a:xfrm>
              </p:grpSpPr>
              <p:cxnSp>
                <p:nvCxnSpPr>
                  <p:cNvPr id="613" name="Straight Connector 612">
                    <a:extLst>
                      <a:ext uri="{FF2B5EF4-FFF2-40B4-BE49-F238E27FC236}">
                        <a16:creationId xmlns:a16="http://schemas.microsoft.com/office/drawing/2014/main" id="{12F4AE67-245A-92C1-D20D-12CA98F4DF3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14" name="Straight Connector 613">
                    <a:extLst>
                      <a:ext uri="{FF2B5EF4-FFF2-40B4-BE49-F238E27FC236}">
                        <a16:creationId xmlns:a16="http://schemas.microsoft.com/office/drawing/2014/main" id="{E8D5BB22-D620-CC4F-0120-6E595E3633A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15" name="Straight Connector 614">
                    <a:extLst>
                      <a:ext uri="{FF2B5EF4-FFF2-40B4-BE49-F238E27FC236}">
                        <a16:creationId xmlns:a16="http://schemas.microsoft.com/office/drawing/2014/main" id="{D0F7A246-2D2B-A278-929B-0C5D0904724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05" name="Group 604">
                  <a:extLst>
                    <a:ext uri="{FF2B5EF4-FFF2-40B4-BE49-F238E27FC236}">
                      <a16:creationId xmlns:a16="http://schemas.microsoft.com/office/drawing/2014/main" id="{5858700A-6B42-F3A6-F28E-DCC570FCAE5E}"/>
                    </a:ext>
                  </a:extLst>
                </p:cNvPr>
                <p:cNvGrpSpPr/>
                <p:nvPr/>
              </p:nvGrpSpPr>
              <p:grpSpPr>
                <a:xfrm>
                  <a:off x="2859728" y="2754403"/>
                  <a:ext cx="914400" cy="228601"/>
                  <a:chOff x="5145742" y="3112995"/>
                  <a:chExt cx="914400" cy="228601"/>
                </a:xfrm>
              </p:grpSpPr>
              <p:cxnSp>
                <p:nvCxnSpPr>
                  <p:cNvPr id="610" name="Straight Connector 609">
                    <a:extLst>
                      <a:ext uri="{FF2B5EF4-FFF2-40B4-BE49-F238E27FC236}">
                        <a16:creationId xmlns:a16="http://schemas.microsoft.com/office/drawing/2014/main" id="{395B96CB-B9A4-540F-2C71-A2BA4622EC6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11" name="Straight Connector 610">
                    <a:extLst>
                      <a:ext uri="{FF2B5EF4-FFF2-40B4-BE49-F238E27FC236}">
                        <a16:creationId xmlns:a16="http://schemas.microsoft.com/office/drawing/2014/main" id="{4A73F3BB-FFDE-64C0-3179-E9E004A976D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12" name="Straight Connector 611">
                    <a:extLst>
                      <a:ext uri="{FF2B5EF4-FFF2-40B4-BE49-F238E27FC236}">
                        <a16:creationId xmlns:a16="http://schemas.microsoft.com/office/drawing/2014/main" id="{6BF12A84-8D6B-033B-88E7-88D205C7CF2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06" name="Group 605">
                  <a:extLst>
                    <a:ext uri="{FF2B5EF4-FFF2-40B4-BE49-F238E27FC236}">
                      <a16:creationId xmlns:a16="http://schemas.microsoft.com/office/drawing/2014/main" id="{90B2E4F4-A97D-1A65-8A01-74B753DE379E}"/>
                    </a:ext>
                  </a:extLst>
                </p:cNvPr>
                <p:cNvGrpSpPr/>
                <p:nvPr/>
              </p:nvGrpSpPr>
              <p:grpSpPr>
                <a:xfrm>
                  <a:off x="1945329" y="2754405"/>
                  <a:ext cx="914400" cy="228601"/>
                  <a:chOff x="5145742" y="3112995"/>
                  <a:chExt cx="914400" cy="228601"/>
                </a:xfrm>
              </p:grpSpPr>
              <p:cxnSp>
                <p:nvCxnSpPr>
                  <p:cNvPr id="607" name="Straight Connector 606">
                    <a:extLst>
                      <a:ext uri="{FF2B5EF4-FFF2-40B4-BE49-F238E27FC236}">
                        <a16:creationId xmlns:a16="http://schemas.microsoft.com/office/drawing/2014/main" id="{FC844B74-95A7-C09B-D71F-FE6BDA4887F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08" name="Straight Connector 607">
                    <a:extLst>
                      <a:ext uri="{FF2B5EF4-FFF2-40B4-BE49-F238E27FC236}">
                        <a16:creationId xmlns:a16="http://schemas.microsoft.com/office/drawing/2014/main" id="{843F53A8-B807-B329-9E6C-9CC6ED9D8BD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09" name="Straight Connector 608">
                    <a:extLst>
                      <a:ext uri="{FF2B5EF4-FFF2-40B4-BE49-F238E27FC236}">
                        <a16:creationId xmlns:a16="http://schemas.microsoft.com/office/drawing/2014/main" id="{6AF664C7-0E3A-2EB9-510B-2E2494283B9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78" name="Group 577">
                <a:extLst>
                  <a:ext uri="{FF2B5EF4-FFF2-40B4-BE49-F238E27FC236}">
                    <a16:creationId xmlns:a16="http://schemas.microsoft.com/office/drawing/2014/main" id="{F3BEC2EC-07BA-48F9-2957-539C39D1F56F}"/>
                  </a:ext>
                </a:extLst>
              </p:cNvPr>
              <p:cNvGrpSpPr/>
              <p:nvPr/>
            </p:nvGrpSpPr>
            <p:grpSpPr>
              <a:xfrm>
                <a:off x="6095998" y="4366548"/>
                <a:ext cx="2743199" cy="228603"/>
                <a:chOff x="1030929" y="2754403"/>
                <a:chExt cx="2743199" cy="228603"/>
              </a:xfrm>
            </p:grpSpPr>
            <p:grpSp>
              <p:nvGrpSpPr>
                <p:cNvPr id="592" name="Group 591">
                  <a:extLst>
                    <a:ext uri="{FF2B5EF4-FFF2-40B4-BE49-F238E27FC236}">
                      <a16:creationId xmlns:a16="http://schemas.microsoft.com/office/drawing/2014/main" id="{ADDDEE6C-97C9-970C-5738-165687848932}"/>
                    </a:ext>
                  </a:extLst>
                </p:cNvPr>
                <p:cNvGrpSpPr/>
                <p:nvPr/>
              </p:nvGrpSpPr>
              <p:grpSpPr>
                <a:xfrm>
                  <a:off x="1030929" y="2754405"/>
                  <a:ext cx="914400" cy="228601"/>
                  <a:chOff x="5145742" y="3112995"/>
                  <a:chExt cx="914400" cy="228601"/>
                </a:xfrm>
              </p:grpSpPr>
              <p:cxnSp>
                <p:nvCxnSpPr>
                  <p:cNvPr id="601" name="Straight Connector 600">
                    <a:extLst>
                      <a:ext uri="{FF2B5EF4-FFF2-40B4-BE49-F238E27FC236}">
                        <a16:creationId xmlns:a16="http://schemas.microsoft.com/office/drawing/2014/main" id="{92D8B638-1DBF-E4EA-4FEC-E7415F87865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02" name="Straight Connector 601">
                    <a:extLst>
                      <a:ext uri="{FF2B5EF4-FFF2-40B4-BE49-F238E27FC236}">
                        <a16:creationId xmlns:a16="http://schemas.microsoft.com/office/drawing/2014/main" id="{938998C1-4540-D150-BF9F-12EDA3A47F8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03" name="Straight Connector 602">
                    <a:extLst>
                      <a:ext uri="{FF2B5EF4-FFF2-40B4-BE49-F238E27FC236}">
                        <a16:creationId xmlns:a16="http://schemas.microsoft.com/office/drawing/2014/main" id="{E25BFB83-088B-4D49-1CB2-F086EF4D6EF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93" name="Group 592">
                  <a:extLst>
                    <a:ext uri="{FF2B5EF4-FFF2-40B4-BE49-F238E27FC236}">
                      <a16:creationId xmlns:a16="http://schemas.microsoft.com/office/drawing/2014/main" id="{9C9D9CD5-FD6A-461A-29BF-7EF36F5699B8}"/>
                    </a:ext>
                  </a:extLst>
                </p:cNvPr>
                <p:cNvGrpSpPr/>
                <p:nvPr/>
              </p:nvGrpSpPr>
              <p:grpSpPr>
                <a:xfrm>
                  <a:off x="2859728" y="2754403"/>
                  <a:ext cx="914400" cy="228601"/>
                  <a:chOff x="5145742" y="3112995"/>
                  <a:chExt cx="914400" cy="228601"/>
                </a:xfrm>
              </p:grpSpPr>
              <p:cxnSp>
                <p:nvCxnSpPr>
                  <p:cNvPr id="598" name="Straight Connector 597">
                    <a:extLst>
                      <a:ext uri="{FF2B5EF4-FFF2-40B4-BE49-F238E27FC236}">
                        <a16:creationId xmlns:a16="http://schemas.microsoft.com/office/drawing/2014/main" id="{A546AA73-E8FE-9F40-8A42-9E198401EAE0}"/>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99" name="Straight Connector 598">
                    <a:extLst>
                      <a:ext uri="{FF2B5EF4-FFF2-40B4-BE49-F238E27FC236}">
                        <a16:creationId xmlns:a16="http://schemas.microsoft.com/office/drawing/2014/main" id="{C3664C84-4059-23C7-42EC-47795B8BA60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00" name="Straight Connector 599">
                    <a:extLst>
                      <a:ext uri="{FF2B5EF4-FFF2-40B4-BE49-F238E27FC236}">
                        <a16:creationId xmlns:a16="http://schemas.microsoft.com/office/drawing/2014/main" id="{158591DC-520E-6213-CCEB-BCE88F6475D1}"/>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94" name="Group 593">
                  <a:extLst>
                    <a:ext uri="{FF2B5EF4-FFF2-40B4-BE49-F238E27FC236}">
                      <a16:creationId xmlns:a16="http://schemas.microsoft.com/office/drawing/2014/main" id="{56CEEB66-2965-151C-C192-5E64F0FC2FA1}"/>
                    </a:ext>
                  </a:extLst>
                </p:cNvPr>
                <p:cNvGrpSpPr/>
                <p:nvPr/>
              </p:nvGrpSpPr>
              <p:grpSpPr>
                <a:xfrm>
                  <a:off x="1945329" y="2754405"/>
                  <a:ext cx="914400" cy="228601"/>
                  <a:chOff x="5145742" y="3112995"/>
                  <a:chExt cx="914400" cy="228601"/>
                </a:xfrm>
              </p:grpSpPr>
              <p:cxnSp>
                <p:nvCxnSpPr>
                  <p:cNvPr id="595" name="Straight Connector 594">
                    <a:extLst>
                      <a:ext uri="{FF2B5EF4-FFF2-40B4-BE49-F238E27FC236}">
                        <a16:creationId xmlns:a16="http://schemas.microsoft.com/office/drawing/2014/main" id="{A357F795-D0F7-B72B-BC28-D8C0ADBDE60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96" name="Straight Connector 595">
                    <a:extLst>
                      <a:ext uri="{FF2B5EF4-FFF2-40B4-BE49-F238E27FC236}">
                        <a16:creationId xmlns:a16="http://schemas.microsoft.com/office/drawing/2014/main" id="{91BAAB02-E50F-804F-ABA5-EA76537ED65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97" name="Straight Connector 596">
                    <a:extLst>
                      <a:ext uri="{FF2B5EF4-FFF2-40B4-BE49-F238E27FC236}">
                        <a16:creationId xmlns:a16="http://schemas.microsoft.com/office/drawing/2014/main" id="{9B0E5565-B2DB-0617-675A-93DFD435F632}"/>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79" name="Group 578">
                <a:extLst>
                  <a:ext uri="{FF2B5EF4-FFF2-40B4-BE49-F238E27FC236}">
                    <a16:creationId xmlns:a16="http://schemas.microsoft.com/office/drawing/2014/main" id="{93057DF2-58EC-8E5D-998C-F18F0F5586C9}"/>
                  </a:ext>
                </a:extLst>
              </p:cNvPr>
              <p:cNvGrpSpPr/>
              <p:nvPr/>
            </p:nvGrpSpPr>
            <p:grpSpPr>
              <a:xfrm>
                <a:off x="8839195" y="4366547"/>
                <a:ext cx="2743199" cy="228603"/>
                <a:chOff x="1030929" y="2754403"/>
                <a:chExt cx="2743199" cy="228603"/>
              </a:xfrm>
            </p:grpSpPr>
            <p:grpSp>
              <p:nvGrpSpPr>
                <p:cNvPr id="580" name="Group 579">
                  <a:extLst>
                    <a:ext uri="{FF2B5EF4-FFF2-40B4-BE49-F238E27FC236}">
                      <a16:creationId xmlns:a16="http://schemas.microsoft.com/office/drawing/2014/main" id="{75861118-2D4D-913D-294B-DEB74C193FB6}"/>
                    </a:ext>
                  </a:extLst>
                </p:cNvPr>
                <p:cNvGrpSpPr/>
                <p:nvPr/>
              </p:nvGrpSpPr>
              <p:grpSpPr>
                <a:xfrm>
                  <a:off x="1030929" y="2754405"/>
                  <a:ext cx="914400" cy="228601"/>
                  <a:chOff x="5145742" y="3112995"/>
                  <a:chExt cx="914400" cy="228601"/>
                </a:xfrm>
              </p:grpSpPr>
              <p:cxnSp>
                <p:nvCxnSpPr>
                  <p:cNvPr id="589" name="Straight Connector 588">
                    <a:extLst>
                      <a:ext uri="{FF2B5EF4-FFF2-40B4-BE49-F238E27FC236}">
                        <a16:creationId xmlns:a16="http://schemas.microsoft.com/office/drawing/2014/main" id="{824A8CE4-3D2D-9D60-DFB0-448D5B51DBEE}"/>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90" name="Straight Connector 589">
                    <a:extLst>
                      <a:ext uri="{FF2B5EF4-FFF2-40B4-BE49-F238E27FC236}">
                        <a16:creationId xmlns:a16="http://schemas.microsoft.com/office/drawing/2014/main" id="{86AE3A0B-8A9D-06FE-6FA8-FB279889D9A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91" name="Straight Connector 590">
                    <a:extLst>
                      <a:ext uri="{FF2B5EF4-FFF2-40B4-BE49-F238E27FC236}">
                        <a16:creationId xmlns:a16="http://schemas.microsoft.com/office/drawing/2014/main" id="{4ECA8645-FD34-A6D1-827D-69D4814B1A7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81" name="Group 580">
                  <a:extLst>
                    <a:ext uri="{FF2B5EF4-FFF2-40B4-BE49-F238E27FC236}">
                      <a16:creationId xmlns:a16="http://schemas.microsoft.com/office/drawing/2014/main" id="{DC89B6D0-6DED-5668-DA2A-9F5BA85299F4}"/>
                    </a:ext>
                  </a:extLst>
                </p:cNvPr>
                <p:cNvGrpSpPr/>
                <p:nvPr/>
              </p:nvGrpSpPr>
              <p:grpSpPr>
                <a:xfrm>
                  <a:off x="2859728" y="2754403"/>
                  <a:ext cx="914400" cy="228601"/>
                  <a:chOff x="5145742" y="3112995"/>
                  <a:chExt cx="914400" cy="228601"/>
                </a:xfrm>
              </p:grpSpPr>
              <p:cxnSp>
                <p:nvCxnSpPr>
                  <p:cNvPr id="586" name="Straight Connector 585">
                    <a:extLst>
                      <a:ext uri="{FF2B5EF4-FFF2-40B4-BE49-F238E27FC236}">
                        <a16:creationId xmlns:a16="http://schemas.microsoft.com/office/drawing/2014/main" id="{0A92C922-6F81-4998-7576-469ADF0CBC3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87" name="Straight Connector 586">
                    <a:extLst>
                      <a:ext uri="{FF2B5EF4-FFF2-40B4-BE49-F238E27FC236}">
                        <a16:creationId xmlns:a16="http://schemas.microsoft.com/office/drawing/2014/main" id="{3A50B3AD-756A-7056-9DEF-B6B275802A5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88" name="Straight Connector 587">
                    <a:extLst>
                      <a:ext uri="{FF2B5EF4-FFF2-40B4-BE49-F238E27FC236}">
                        <a16:creationId xmlns:a16="http://schemas.microsoft.com/office/drawing/2014/main" id="{B8D8BAF7-B3C0-070A-7C54-330F9988C78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82" name="Group 581">
                  <a:extLst>
                    <a:ext uri="{FF2B5EF4-FFF2-40B4-BE49-F238E27FC236}">
                      <a16:creationId xmlns:a16="http://schemas.microsoft.com/office/drawing/2014/main" id="{C216D7A5-4266-8373-EA49-D06236B9BCE9}"/>
                    </a:ext>
                  </a:extLst>
                </p:cNvPr>
                <p:cNvGrpSpPr/>
                <p:nvPr/>
              </p:nvGrpSpPr>
              <p:grpSpPr>
                <a:xfrm>
                  <a:off x="1945329" y="2754405"/>
                  <a:ext cx="914400" cy="228601"/>
                  <a:chOff x="5145742" y="3112995"/>
                  <a:chExt cx="914400" cy="228601"/>
                </a:xfrm>
              </p:grpSpPr>
              <p:cxnSp>
                <p:nvCxnSpPr>
                  <p:cNvPr id="583" name="Straight Connector 582">
                    <a:extLst>
                      <a:ext uri="{FF2B5EF4-FFF2-40B4-BE49-F238E27FC236}">
                        <a16:creationId xmlns:a16="http://schemas.microsoft.com/office/drawing/2014/main" id="{130134C2-3253-DF33-A1D9-3C4D86536BAE}"/>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84" name="Straight Connector 583">
                    <a:extLst>
                      <a:ext uri="{FF2B5EF4-FFF2-40B4-BE49-F238E27FC236}">
                        <a16:creationId xmlns:a16="http://schemas.microsoft.com/office/drawing/2014/main" id="{78B93F4B-E08E-A50E-B3DF-AF58EF6455EB}"/>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85" name="Straight Connector 584">
                    <a:extLst>
                      <a:ext uri="{FF2B5EF4-FFF2-40B4-BE49-F238E27FC236}">
                        <a16:creationId xmlns:a16="http://schemas.microsoft.com/office/drawing/2014/main" id="{83041BAF-2813-9089-0029-C145AAF9C6E1}"/>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grpSp>
          <p:nvGrpSpPr>
            <p:cNvPr id="521" name="Group 520">
              <a:extLst>
                <a:ext uri="{FF2B5EF4-FFF2-40B4-BE49-F238E27FC236}">
                  <a16:creationId xmlns:a16="http://schemas.microsoft.com/office/drawing/2014/main" id="{1E55B4F2-43E1-0709-7BA4-9070D0AC82F3}"/>
                </a:ext>
              </a:extLst>
            </p:cNvPr>
            <p:cNvGrpSpPr/>
            <p:nvPr/>
          </p:nvGrpSpPr>
          <p:grpSpPr>
            <a:xfrm>
              <a:off x="6088935" y="4362999"/>
              <a:ext cx="5486400" cy="228606"/>
              <a:chOff x="609606" y="4366547"/>
              <a:chExt cx="10972788" cy="228606"/>
            </a:xfrm>
          </p:grpSpPr>
          <p:grpSp>
            <p:nvGrpSpPr>
              <p:cNvPr id="524" name="Group 523">
                <a:extLst>
                  <a:ext uri="{FF2B5EF4-FFF2-40B4-BE49-F238E27FC236}">
                    <a16:creationId xmlns:a16="http://schemas.microsoft.com/office/drawing/2014/main" id="{364C0937-4DEB-B9DD-5216-184D517B1617}"/>
                  </a:ext>
                </a:extLst>
              </p:cNvPr>
              <p:cNvGrpSpPr/>
              <p:nvPr/>
            </p:nvGrpSpPr>
            <p:grpSpPr>
              <a:xfrm>
                <a:off x="609606" y="4366550"/>
                <a:ext cx="2743199" cy="228603"/>
                <a:chOff x="1030929" y="2754403"/>
                <a:chExt cx="2743199" cy="228603"/>
              </a:xfrm>
            </p:grpSpPr>
            <p:grpSp>
              <p:nvGrpSpPr>
                <p:cNvPr id="564" name="Group 563">
                  <a:extLst>
                    <a:ext uri="{FF2B5EF4-FFF2-40B4-BE49-F238E27FC236}">
                      <a16:creationId xmlns:a16="http://schemas.microsoft.com/office/drawing/2014/main" id="{2E4105D6-7A5F-CF26-226B-6529BAFED1DC}"/>
                    </a:ext>
                  </a:extLst>
                </p:cNvPr>
                <p:cNvGrpSpPr/>
                <p:nvPr/>
              </p:nvGrpSpPr>
              <p:grpSpPr>
                <a:xfrm>
                  <a:off x="1030929" y="2754405"/>
                  <a:ext cx="914400" cy="228601"/>
                  <a:chOff x="5145742" y="3112995"/>
                  <a:chExt cx="914400" cy="228601"/>
                </a:xfrm>
              </p:grpSpPr>
              <p:cxnSp>
                <p:nvCxnSpPr>
                  <p:cNvPr id="573" name="Straight Connector 572">
                    <a:extLst>
                      <a:ext uri="{FF2B5EF4-FFF2-40B4-BE49-F238E27FC236}">
                        <a16:creationId xmlns:a16="http://schemas.microsoft.com/office/drawing/2014/main" id="{4BA774F5-591B-96D3-3BE0-6446E0794960}"/>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74" name="Straight Connector 573">
                    <a:extLst>
                      <a:ext uri="{FF2B5EF4-FFF2-40B4-BE49-F238E27FC236}">
                        <a16:creationId xmlns:a16="http://schemas.microsoft.com/office/drawing/2014/main" id="{8B96C6EE-5845-D3F4-7D05-89518F4666F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75" name="Straight Connector 574">
                    <a:extLst>
                      <a:ext uri="{FF2B5EF4-FFF2-40B4-BE49-F238E27FC236}">
                        <a16:creationId xmlns:a16="http://schemas.microsoft.com/office/drawing/2014/main" id="{5B4FFC7C-A220-3910-9A29-8F951343776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65" name="Group 564">
                  <a:extLst>
                    <a:ext uri="{FF2B5EF4-FFF2-40B4-BE49-F238E27FC236}">
                      <a16:creationId xmlns:a16="http://schemas.microsoft.com/office/drawing/2014/main" id="{8F5D0F17-452C-8D8C-7765-5A3BAC5A1166}"/>
                    </a:ext>
                  </a:extLst>
                </p:cNvPr>
                <p:cNvGrpSpPr/>
                <p:nvPr/>
              </p:nvGrpSpPr>
              <p:grpSpPr>
                <a:xfrm>
                  <a:off x="2859728" y="2754403"/>
                  <a:ext cx="914400" cy="228601"/>
                  <a:chOff x="5145742" y="3112995"/>
                  <a:chExt cx="914400" cy="228601"/>
                </a:xfrm>
              </p:grpSpPr>
              <p:cxnSp>
                <p:nvCxnSpPr>
                  <p:cNvPr id="570" name="Straight Connector 569">
                    <a:extLst>
                      <a:ext uri="{FF2B5EF4-FFF2-40B4-BE49-F238E27FC236}">
                        <a16:creationId xmlns:a16="http://schemas.microsoft.com/office/drawing/2014/main" id="{44859C81-8D24-A1E9-E5BA-BD3D05DB635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71" name="Straight Connector 570">
                    <a:extLst>
                      <a:ext uri="{FF2B5EF4-FFF2-40B4-BE49-F238E27FC236}">
                        <a16:creationId xmlns:a16="http://schemas.microsoft.com/office/drawing/2014/main" id="{66351195-259F-78B0-2B1A-AD29C8208E8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72" name="Straight Connector 571">
                    <a:extLst>
                      <a:ext uri="{FF2B5EF4-FFF2-40B4-BE49-F238E27FC236}">
                        <a16:creationId xmlns:a16="http://schemas.microsoft.com/office/drawing/2014/main" id="{E6F599AC-7CB4-DF4E-36F1-7AD51F85C28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66" name="Group 565">
                  <a:extLst>
                    <a:ext uri="{FF2B5EF4-FFF2-40B4-BE49-F238E27FC236}">
                      <a16:creationId xmlns:a16="http://schemas.microsoft.com/office/drawing/2014/main" id="{BA8B93EC-9D52-C7B8-9453-C589204C1C14}"/>
                    </a:ext>
                  </a:extLst>
                </p:cNvPr>
                <p:cNvGrpSpPr/>
                <p:nvPr/>
              </p:nvGrpSpPr>
              <p:grpSpPr>
                <a:xfrm>
                  <a:off x="1945329" y="2754405"/>
                  <a:ext cx="914400" cy="228601"/>
                  <a:chOff x="5145742" y="3112995"/>
                  <a:chExt cx="914400" cy="228601"/>
                </a:xfrm>
              </p:grpSpPr>
              <p:cxnSp>
                <p:nvCxnSpPr>
                  <p:cNvPr id="567" name="Straight Connector 566">
                    <a:extLst>
                      <a:ext uri="{FF2B5EF4-FFF2-40B4-BE49-F238E27FC236}">
                        <a16:creationId xmlns:a16="http://schemas.microsoft.com/office/drawing/2014/main" id="{D8D09A0F-953F-B43D-F55E-2D618B29589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68" name="Straight Connector 567">
                    <a:extLst>
                      <a:ext uri="{FF2B5EF4-FFF2-40B4-BE49-F238E27FC236}">
                        <a16:creationId xmlns:a16="http://schemas.microsoft.com/office/drawing/2014/main" id="{DA90EB30-F980-F883-BAF2-66209B64706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69" name="Straight Connector 568">
                    <a:extLst>
                      <a:ext uri="{FF2B5EF4-FFF2-40B4-BE49-F238E27FC236}">
                        <a16:creationId xmlns:a16="http://schemas.microsoft.com/office/drawing/2014/main" id="{B9F27EB3-E112-B278-C73A-E2ACD639465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25" name="Group 524">
                <a:extLst>
                  <a:ext uri="{FF2B5EF4-FFF2-40B4-BE49-F238E27FC236}">
                    <a16:creationId xmlns:a16="http://schemas.microsoft.com/office/drawing/2014/main" id="{9EE402D9-9926-AD76-961A-6614B0CC27B5}"/>
                  </a:ext>
                </a:extLst>
              </p:cNvPr>
              <p:cNvGrpSpPr/>
              <p:nvPr/>
            </p:nvGrpSpPr>
            <p:grpSpPr>
              <a:xfrm>
                <a:off x="3352803" y="4366549"/>
                <a:ext cx="2743199" cy="228603"/>
                <a:chOff x="1030929" y="2754403"/>
                <a:chExt cx="2743199" cy="228603"/>
              </a:xfrm>
            </p:grpSpPr>
            <p:grpSp>
              <p:nvGrpSpPr>
                <p:cNvPr id="552" name="Group 551">
                  <a:extLst>
                    <a:ext uri="{FF2B5EF4-FFF2-40B4-BE49-F238E27FC236}">
                      <a16:creationId xmlns:a16="http://schemas.microsoft.com/office/drawing/2014/main" id="{1BCC1501-7C15-8267-F24B-AB19EC1F5409}"/>
                    </a:ext>
                  </a:extLst>
                </p:cNvPr>
                <p:cNvGrpSpPr/>
                <p:nvPr/>
              </p:nvGrpSpPr>
              <p:grpSpPr>
                <a:xfrm>
                  <a:off x="1030929" y="2754405"/>
                  <a:ext cx="914400" cy="228601"/>
                  <a:chOff x="5145742" y="3112995"/>
                  <a:chExt cx="914400" cy="228601"/>
                </a:xfrm>
              </p:grpSpPr>
              <p:cxnSp>
                <p:nvCxnSpPr>
                  <p:cNvPr id="561" name="Straight Connector 560">
                    <a:extLst>
                      <a:ext uri="{FF2B5EF4-FFF2-40B4-BE49-F238E27FC236}">
                        <a16:creationId xmlns:a16="http://schemas.microsoft.com/office/drawing/2014/main" id="{AC2B650E-01E9-079E-B2F5-9A95AC0D124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62" name="Straight Connector 561">
                    <a:extLst>
                      <a:ext uri="{FF2B5EF4-FFF2-40B4-BE49-F238E27FC236}">
                        <a16:creationId xmlns:a16="http://schemas.microsoft.com/office/drawing/2014/main" id="{D0372252-4B00-9C73-6EAF-4E12A62BC731}"/>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63" name="Straight Connector 562">
                    <a:extLst>
                      <a:ext uri="{FF2B5EF4-FFF2-40B4-BE49-F238E27FC236}">
                        <a16:creationId xmlns:a16="http://schemas.microsoft.com/office/drawing/2014/main" id="{47A9D4BF-B5AA-A151-0BF5-880FFB830EF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53" name="Group 552">
                  <a:extLst>
                    <a:ext uri="{FF2B5EF4-FFF2-40B4-BE49-F238E27FC236}">
                      <a16:creationId xmlns:a16="http://schemas.microsoft.com/office/drawing/2014/main" id="{163CB7BF-261A-8183-107D-0BFCED4A599E}"/>
                    </a:ext>
                  </a:extLst>
                </p:cNvPr>
                <p:cNvGrpSpPr/>
                <p:nvPr/>
              </p:nvGrpSpPr>
              <p:grpSpPr>
                <a:xfrm>
                  <a:off x="2859728" y="2754403"/>
                  <a:ext cx="914400" cy="228601"/>
                  <a:chOff x="5145742" y="3112995"/>
                  <a:chExt cx="914400" cy="228601"/>
                </a:xfrm>
              </p:grpSpPr>
              <p:cxnSp>
                <p:nvCxnSpPr>
                  <p:cNvPr id="558" name="Straight Connector 557">
                    <a:extLst>
                      <a:ext uri="{FF2B5EF4-FFF2-40B4-BE49-F238E27FC236}">
                        <a16:creationId xmlns:a16="http://schemas.microsoft.com/office/drawing/2014/main" id="{468F7E2A-35B8-C2E0-4BC0-2DE583308C2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59" name="Straight Connector 558">
                    <a:extLst>
                      <a:ext uri="{FF2B5EF4-FFF2-40B4-BE49-F238E27FC236}">
                        <a16:creationId xmlns:a16="http://schemas.microsoft.com/office/drawing/2014/main" id="{C32EF825-C8A4-EF20-20E3-04C154A0719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60" name="Straight Connector 559">
                    <a:extLst>
                      <a:ext uri="{FF2B5EF4-FFF2-40B4-BE49-F238E27FC236}">
                        <a16:creationId xmlns:a16="http://schemas.microsoft.com/office/drawing/2014/main" id="{96D9DD2B-AC8A-CDE3-A1CF-F2E33A4B1B2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54" name="Group 553">
                  <a:extLst>
                    <a:ext uri="{FF2B5EF4-FFF2-40B4-BE49-F238E27FC236}">
                      <a16:creationId xmlns:a16="http://schemas.microsoft.com/office/drawing/2014/main" id="{69315A40-B0F1-9FDC-ADD4-75E9130E91B5}"/>
                    </a:ext>
                  </a:extLst>
                </p:cNvPr>
                <p:cNvGrpSpPr/>
                <p:nvPr/>
              </p:nvGrpSpPr>
              <p:grpSpPr>
                <a:xfrm>
                  <a:off x="1945329" y="2754405"/>
                  <a:ext cx="914400" cy="228601"/>
                  <a:chOff x="5145742" y="3112995"/>
                  <a:chExt cx="914400" cy="228601"/>
                </a:xfrm>
              </p:grpSpPr>
              <p:cxnSp>
                <p:nvCxnSpPr>
                  <p:cNvPr id="555" name="Straight Connector 554">
                    <a:extLst>
                      <a:ext uri="{FF2B5EF4-FFF2-40B4-BE49-F238E27FC236}">
                        <a16:creationId xmlns:a16="http://schemas.microsoft.com/office/drawing/2014/main" id="{429B4859-006A-625D-6F0E-ED848DA791B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56" name="Straight Connector 555">
                    <a:extLst>
                      <a:ext uri="{FF2B5EF4-FFF2-40B4-BE49-F238E27FC236}">
                        <a16:creationId xmlns:a16="http://schemas.microsoft.com/office/drawing/2014/main" id="{570BE953-3E7A-0DEA-FAE8-09CCBCCB288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57" name="Straight Connector 556">
                    <a:extLst>
                      <a:ext uri="{FF2B5EF4-FFF2-40B4-BE49-F238E27FC236}">
                        <a16:creationId xmlns:a16="http://schemas.microsoft.com/office/drawing/2014/main" id="{3BBF343F-F4D1-4230-EEBD-57615E18252D}"/>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26" name="Group 525">
                <a:extLst>
                  <a:ext uri="{FF2B5EF4-FFF2-40B4-BE49-F238E27FC236}">
                    <a16:creationId xmlns:a16="http://schemas.microsoft.com/office/drawing/2014/main" id="{7BBA2333-78F6-B7FD-5A2A-B326E08BA7E3}"/>
                  </a:ext>
                </a:extLst>
              </p:cNvPr>
              <p:cNvGrpSpPr/>
              <p:nvPr/>
            </p:nvGrpSpPr>
            <p:grpSpPr>
              <a:xfrm>
                <a:off x="6095998" y="4366548"/>
                <a:ext cx="2743199" cy="228603"/>
                <a:chOff x="1030929" y="2754403"/>
                <a:chExt cx="2743199" cy="228603"/>
              </a:xfrm>
            </p:grpSpPr>
            <p:grpSp>
              <p:nvGrpSpPr>
                <p:cNvPr id="540" name="Group 539">
                  <a:extLst>
                    <a:ext uri="{FF2B5EF4-FFF2-40B4-BE49-F238E27FC236}">
                      <a16:creationId xmlns:a16="http://schemas.microsoft.com/office/drawing/2014/main" id="{F410AC9E-035A-2252-9D1E-352945A61B7D}"/>
                    </a:ext>
                  </a:extLst>
                </p:cNvPr>
                <p:cNvGrpSpPr/>
                <p:nvPr/>
              </p:nvGrpSpPr>
              <p:grpSpPr>
                <a:xfrm>
                  <a:off x="1030929" y="2754405"/>
                  <a:ext cx="914400" cy="228601"/>
                  <a:chOff x="5145742" y="3112995"/>
                  <a:chExt cx="914400" cy="228601"/>
                </a:xfrm>
              </p:grpSpPr>
              <p:cxnSp>
                <p:nvCxnSpPr>
                  <p:cNvPr id="549" name="Straight Connector 548">
                    <a:extLst>
                      <a:ext uri="{FF2B5EF4-FFF2-40B4-BE49-F238E27FC236}">
                        <a16:creationId xmlns:a16="http://schemas.microsoft.com/office/drawing/2014/main" id="{D6363C5B-16B9-4321-D473-960948E41BF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50" name="Straight Connector 549">
                    <a:extLst>
                      <a:ext uri="{FF2B5EF4-FFF2-40B4-BE49-F238E27FC236}">
                        <a16:creationId xmlns:a16="http://schemas.microsoft.com/office/drawing/2014/main" id="{9EF7C6EB-502F-1AE6-7D93-4CE6E18AA9E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51" name="Straight Connector 550">
                    <a:extLst>
                      <a:ext uri="{FF2B5EF4-FFF2-40B4-BE49-F238E27FC236}">
                        <a16:creationId xmlns:a16="http://schemas.microsoft.com/office/drawing/2014/main" id="{ACD3F043-5C0C-471F-F472-5CCBF2D1385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41" name="Group 540">
                  <a:extLst>
                    <a:ext uri="{FF2B5EF4-FFF2-40B4-BE49-F238E27FC236}">
                      <a16:creationId xmlns:a16="http://schemas.microsoft.com/office/drawing/2014/main" id="{ED848A2A-81F7-C33F-391B-5219D099E7D9}"/>
                    </a:ext>
                  </a:extLst>
                </p:cNvPr>
                <p:cNvGrpSpPr/>
                <p:nvPr/>
              </p:nvGrpSpPr>
              <p:grpSpPr>
                <a:xfrm>
                  <a:off x="2859728" y="2754403"/>
                  <a:ext cx="914400" cy="228601"/>
                  <a:chOff x="5145742" y="3112995"/>
                  <a:chExt cx="914400" cy="228601"/>
                </a:xfrm>
              </p:grpSpPr>
              <p:cxnSp>
                <p:nvCxnSpPr>
                  <p:cNvPr id="546" name="Straight Connector 545">
                    <a:extLst>
                      <a:ext uri="{FF2B5EF4-FFF2-40B4-BE49-F238E27FC236}">
                        <a16:creationId xmlns:a16="http://schemas.microsoft.com/office/drawing/2014/main" id="{C762A97B-F59E-85A5-06E5-3D7250485FAE}"/>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47" name="Straight Connector 546">
                    <a:extLst>
                      <a:ext uri="{FF2B5EF4-FFF2-40B4-BE49-F238E27FC236}">
                        <a16:creationId xmlns:a16="http://schemas.microsoft.com/office/drawing/2014/main" id="{8153E18E-C97C-3E50-D94C-4E17880577F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48" name="Straight Connector 547">
                    <a:extLst>
                      <a:ext uri="{FF2B5EF4-FFF2-40B4-BE49-F238E27FC236}">
                        <a16:creationId xmlns:a16="http://schemas.microsoft.com/office/drawing/2014/main" id="{AD1DFAA7-0A64-941B-80F6-AADF868CEE4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42" name="Group 541">
                  <a:extLst>
                    <a:ext uri="{FF2B5EF4-FFF2-40B4-BE49-F238E27FC236}">
                      <a16:creationId xmlns:a16="http://schemas.microsoft.com/office/drawing/2014/main" id="{F08A1A4C-9E4D-F263-F2A6-CC446877AE28}"/>
                    </a:ext>
                  </a:extLst>
                </p:cNvPr>
                <p:cNvGrpSpPr/>
                <p:nvPr/>
              </p:nvGrpSpPr>
              <p:grpSpPr>
                <a:xfrm>
                  <a:off x="1945329" y="2754405"/>
                  <a:ext cx="914400" cy="228601"/>
                  <a:chOff x="5145742" y="3112995"/>
                  <a:chExt cx="914400" cy="228601"/>
                </a:xfrm>
              </p:grpSpPr>
              <p:cxnSp>
                <p:nvCxnSpPr>
                  <p:cNvPr id="543" name="Straight Connector 542">
                    <a:extLst>
                      <a:ext uri="{FF2B5EF4-FFF2-40B4-BE49-F238E27FC236}">
                        <a16:creationId xmlns:a16="http://schemas.microsoft.com/office/drawing/2014/main" id="{C8296EDF-87F1-8278-E936-3FC3E766337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44" name="Straight Connector 543">
                    <a:extLst>
                      <a:ext uri="{FF2B5EF4-FFF2-40B4-BE49-F238E27FC236}">
                        <a16:creationId xmlns:a16="http://schemas.microsoft.com/office/drawing/2014/main" id="{01D54D8E-F93D-281D-3161-1D5C132BCB6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45" name="Straight Connector 544">
                    <a:extLst>
                      <a:ext uri="{FF2B5EF4-FFF2-40B4-BE49-F238E27FC236}">
                        <a16:creationId xmlns:a16="http://schemas.microsoft.com/office/drawing/2014/main" id="{7BA6D721-5ABA-1092-9607-7F4E9DCAD29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27" name="Group 526">
                <a:extLst>
                  <a:ext uri="{FF2B5EF4-FFF2-40B4-BE49-F238E27FC236}">
                    <a16:creationId xmlns:a16="http://schemas.microsoft.com/office/drawing/2014/main" id="{EAE97640-DA97-8935-8A17-57F389C1FEA1}"/>
                  </a:ext>
                </a:extLst>
              </p:cNvPr>
              <p:cNvGrpSpPr/>
              <p:nvPr/>
            </p:nvGrpSpPr>
            <p:grpSpPr>
              <a:xfrm>
                <a:off x="8839195" y="4366547"/>
                <a:ext cx="2743199" cy="228603"/>
                <a:chOff x="1030929" y="2754403"/>
                <a:chExt cx="2743199" cy="228603"/>
              </a:xfrm>
            </p:grpSpPr>
            <p:grpSp>
              <p:nvGrpSpPr>
                <p:cNvPr id="528" name="Group 527">
                  <a:extLst>
                    <a:ext uri="{FF2B5EF4-FFF2-40B4-BE49-F238E27FC236}">
                      <a16:creationId xmlns:a16="http://schemas.microsoft.com/office/drawing/2014/main" id="{97865202-4834-F656-B5F9-DDA3FBFBE502}"/>
                    </a:ext>
                  </a:extLst>
                </p:cNvPr>
                <p:cNvGrpSpPr/>
                <p:nvPr/>
              </p:nvGrpSpPr>
              <p:grpSpPr>
                <a:xfrm>
                  <a:off x="1030929" y="2754405"/>
                  <a:ext cx="914400" cy="228601"/>
                  <a:chOff x="5145742" y="3112995"/>
                  <a:chExt cx="914400" cy="228601"/>
                </a:xfrm>
              </p:grpSpPr>
              <p:cxnSp>
                <p:nvCxnSpPr>
                  <p:cNvPr id="537" name="Straight Connector 536">
                    <a:extLst>
                      <a:ext uri="{FF2B5EF4-FFF2-40B4-BE49-F238E27FC236}">
                        <a16:creationId xmlns:a16="http://schemas.microsoft.com/office/drawing/2014/main" id="{A62A65C2-AD76-BE65-FFD0-407E9D82C49E}"/>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38" name="Straight Connector 537">
                    <a:extLst>
                      <a:ext uri="{FF2B5EF4-FFF2-40B4-BE49-F238E27FC236}">
                        <a16:creationId xmlns:a16="http://schemas.microsoft.com/office/drawing/2014/main" id="{A8CE5ED0-76F9-730F-998D-E347CD1D823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39" name="Straight Connector 538">
                    <a:extLst>
                      <a:ext uri="{FF2B5EF4-FFF2-40B4-BE49-F238E27FC236}">
                        <a16:creationId xmlns:a16="http://schemas.microsoft.com/office/drawing/2014/main" id="{D9E1D281-6891-DC4B-E358-C8F1181ADBA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29" name="Group 528">
                  <a:extLst>
                    <a:ext uri="{FF2B5EF4-FFF2-40B4-BE49-F238E27FC236}">
                      <a16:creationId xmlns:a16="http://schemas.microsoft.com/office/drawing/2014/main" id="{4C18A3EF-8DF5-572B-6E27-C00165A471F1}"/>
                    </a:ext>
                  </a:extLst>
                </p:cNvPr>
                <p:cNvGrpSpPr/>
                <p:nvPr/>
              </p:nvGrpSpPr>
              <p:grpSpPr>
                <a:xfrm>
                  <a:off x="2859728" y="2754403"/>
                  <a:ext cx="914400" cy="228601"/>
                  <a:chOff x="5145742" y="3112995"/>
                  <a:chExt cx="914400" cy="228601"/>
                </a:xfrm>
              </p:grpSpPr>
              <p:cxnSp>
                <p:nvCxnSpPr>
                  <p:cNvPr id="534" name="Straight Connector 533">
                    <a:extLst>
                      <a:ext uri="{FF2B5EF4-FFF2-40B4-BE49-F238E27FC236}">
                        <a16:creationId xmlns:a16="http://schemas.microsoft.com/office/drawing/2014/main" id="{F728DEA2-093C-2452-357D-6DED3BB66FBE}"/>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35" name="Straight Connector 534">
                    <a:extLst>
                      <a:ext uri="{FF2B5EF4-FFF2-40B4-BE49-F238E27FC236}">
                        <a16:creationId xmlns:a16="http://schemas.microsoft.com/office/drawing/2014/main" id="{0EF536F1-4DFE-E6C4-BCA0-80BF47CE4574}"/>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36" name="Straight Connector 535">
                    <a:extLst>
                      <a:ext uri="{FF2B5EF4-FFF2-40B4-BE49-F238E27FC236}">
                        <a16:creationId xmlns:a16="http://schemas.microsoft.com/office/drawing/2014/main" id="{009C3763-8A63-94B5-FA3D-C15EF4834BC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30" name="Group 529">
                  <a:extLst>
                    <a:ext uri="{FF2B5EF4-FFF2-40B4-BE49-F238E27FC236}">
                      <a16:creationId xmlns:a16="http://schemas.microsoft.com/office/drawing/2014/main" id="{722A5C99-1B56-8F3A-221C-A70617E3AD08}"/>
                    </a:ext>
                  </a:extLst>
                </p:cNvPr>
                <p:cNvGrpSpPr/>
                <p:nvPr/>
              </p:nvGrpSpPr>
              <p:grpSpPr>
                <a:xfrm>
                  <a:off x="1945329" y="2754405"/>
                  <a:ext cx="914400" cy="228601"/>
                  <a:chOff x="5145742" y="3112995"/>
                  <a:chExt cx="914400" cy="228601"/>
                </a:xfrm>
              </p:grpSpPr>
              <p:cxnSp>
                <p:nvCxnSpPr>
                  <p:cNvPr id="531" name="Straight Connector 530">
                    <a:extLst>
                      <a:ext uri="{FF2B5EF4-FFF2-40B4-BE49-F238E27FC236}">
                        <a16:creationId xmlns:a16="http://schemas.microsoft.com/office/drawing/2014/main" id="{7BC8DEF9-218C-52B8-4DA1-E7811AE36BC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32" name="Straight Connector 531">
                    <a:extLst>
                      <a:ext uri="{FF2B5EF4-FFF2-40B4-BE49-F238E27FC236}">
                        <a16:creationId xmlns:a16="http://schemas.microsoft.com/office/drawing/2014/main" id="{BE0F8F17-C14E-F2F6-B3A9-A77ED1C8FE4B}"/>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33" name="Straight Connector 532">
                    <a:extLst>
                      <a:ext uri="{FF2B5EF4-FFF2-40B4-BE49-F238E27FC236}">
                        <a16:creationId xmlns:a16="http://schemas.microsoft.com/office/drawing/2014/main" id="{410A985C-D58E-9651-34AF-117806BD053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522" name="Straight Connector 521">
              <a:extLst>
                <a:ext uri="{FF2B5EF4-FFF2-40B4-BE49-F238E27FC236}">
                  <a16:creationId xmlns:a16="http://schemas.microsoft.com/office/drawing/2014/main" id="{38D8B76A-C843-3D6C-F856-64BC4D843196}"/>
                </a:ext>
              </a:extLst>
            </p:cNvPr>
            <p:cNvCxnSpPr>
              <a:cxnSpLocks/>
            </p:cNvCxnSpPr>
            <p:nvPr/>
          </p:nvCxnSpPr>
          <p:spPr>
            <a:xfrm>
              <a:off x="10820397" y="4480921"/>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23" name="Straight Connector 522">
              <a:extLst>
                <a:ext uri="{FF2B5EF4-FFF2-40B4-BE49-F238E27FC236}">
                  <a16:creationId xmlns:a16="http://schemas.microsoft.com/office/drawing/2014/main" id="{64394F34-E58B-79F0-E36A-2786B3CEBF1D}"/>
                </a:ext>
              </a:extLst>
            </p:cNvPr>
            <p:cNvCxnSpPr>
              <a:cxnSpLocks/>
            </p:cNvCxnSpPr>
            <p:nvPr/>
          </p:nvCxnSpPr>
          <p:spPr>
            <a:xfrm>
              <a:off x="-1" y="4480921"/>
              <a:ext cx="1371603" cy="0"/>
            </a:xfrm>
            <a:prstGeom prst="line">
              <a:avLst/>
            </a:prstGeom>
            <a:ln w="57150"/>
          </p:spPr>
          <p:style>
            <a:lnRef idx="3">
              <a:schemeClr val="dk1"/>
            </a:lnRef>
            <a:fillRef idx="0">
              <a:schemeClr val="dk1"/>
            </a:fillRef>
            <a:effectRef idx="2">
              <a:schemeClr val="dk1"/>
            </a:effectRef>
            <a:fontRef idx="minor">
              <a:schemeClr val="tx1"/>
            </a:fontRef>
          </p:style>
        </p:cxnSp>
      </p:grpSp>
      <p:sp>
        <p:nvSpPr>
          <p:cNvPr id="2" name="Title 1">
            <a:extLst>
              <a:ext uri="{FF2B5EF4-FFF2-40B4-BE49-F238E27FC236}">
                <a16:creationId xmlns:a16="http://schemas.microsoft.com/office/drawing/2014/main" id="{83447558-7EF5-96C2-E56F-8A26F439B75F}"/>
              </a:ext>
            </a:extLst>
          </p:cNvPr>
          <p:cNvSpPr>
            <a:spLocks noGrp="1"/>
          </p:cNvSpPr>
          <p:nvPr>
            <p:ph type="title"/>
          </p:nvPr>
        </p:nvSpPr>
        <p:spPr>
          <a:xfrm>
            <a:off x="838200" y="365125"/>
            <a:ext cx="10515600" cy="1325563"/>
          </a:xfrm>
        </p:spPr>
        <p:txBody>
          <a:bodyPr/>
          <a:lstStyle/>
          <a:p>
            <a:pPr algn="ctr"/>
            <a:r>
              <a:rPr lang="en-US"/>
              <a:t>From WG21 Proposal To Production</a:t>
            </a:r>
          </a:p>
        </p:txBody>
      </p:sp>
      <p:sp>
        <p:nvSpPr>
          <p:cNvPr id="191" name="TextBox 190">
            <a:extLst>
              <a:ext uri="{FF2B5EF4-FFF2-40B4-BE49-F238E27FC236}">
                <a16:creationId xmlns:a16="http://schemas.microsoft.com/office/drawing/2014/main" id="{1AEB3633-5D80-7B66-2E09-E7E34F544581}"/>
              </a:ext>
            </a:extLst>
          </p:cNvPr>
          <p:cNvSpPr txBox="1"/>
          <p:nvPr/>
        </p:nvSpPr>
        <p:spPr>
          <a:xfrm>
            <a:off x="-13444" y="3631334"/>
            <a:ext cx="2967310" cy="461665"/>
          </a:xfrm>
          <a:prstGeom prst="rect">
            <a:avLst/>
          </a:prstGeom>
          <a:noFill/>
        </p:spPr>
        <p:txBody>
          <a:bodyPr wrap="square" rtlCol="0">
            <a:spAutoFit/>
          </a:bodyPr>
          <a:lstStyle/>
          <a:p>
            <a:r>
              <a:rPr lang="en-US" sz="2400"/>
              <a:t>ISO C++ Standards</a:t>
            </a:r>
          </a:p>
        </p:txBody>
      </p:sp>
      <p:sp>
        <p:nvSpPr>
          <p:cNvPr id="193" name="TextBox 192">
            <a:extLst>
              <a:ext uri="{FF2B5EF4-FFF2-40B4-BE49-F238E27FC236}">
                <a16:creationId xmlns:a16="http://schemas.microsoft.com/office/drawing/2014/main" id="{54D83097-2488-A7B1-6E39-D9E8CAF8766A}"/>
              </a:ext>
            </a:extLst>
          </p:cNvPr>
          <p:cNvSpPr txBox="1"/>
          <p:nvPr/>
        </p:nvSpPr>
        <p:spPr>
          <a:xfrm>
            <a:off x="-13444" y="2505436"/>
            <a:ext cx="3697931" cy="461665"/>
          </a:xfrm>
          <a:prstGeom prst="rect">
            <a:avLst/>
          </a:prstGeom>
          <a:noFill/>
        </p:spPr>
        <p:txBody>
          <a:bodyPr wrap="square" rtlCol="0">
            <a:spAutoFit/>
          </a:bodyPr>
          <a:lstStyle/>
          <a:p>
            <a:r>
              <a:rPr lang="en-US" sz="2400"/>
              <a:t>Compiler Prototypes</a:t>
            </a:r>
          </a:p>
        </p:txBody>
      </p:sp>
      <p:sp>
        <p:nvSpPr>
          <p:cNvPr id="194" name="TextBox 193">
            <a:extLst>
              <a:ext uri="{FF2B5EF4-FFF2-40B4-BE49-F238E27FC236}">
                <a16:creationId xmlns:a16="http://schemas.microsoft.com/office/drawing/2014/main" id="{3AEDB422-1D98-0C94-0B18-7445579BA299}"/>
              </a:ext>
            </a:extLst>
          </p:cNvPr>
          <p:cNvSpPr txBox="1"/>
          <p:nvPr/>
        </p:nvSpPr>
        <p:spPr>
          <a:xfrm>
            <a:off x="-13444" y="4959730"/>
            <a:ext cx="3697931" cy="461665"/>
          </a:xfrm>
          <a:prstGeom prst="rect">
            <a:avLst/>
          </a:prstGeom>
          <a:noFill/>
        </p:spPr>
        <p:txBody>
          <a:bodyPr wrap="square" rtlCol="0">
            <a:spAutoFit/>
          </a:bodyPr>
          <a:lstStyle/>
          <a:p>
            <a:r>
              <a:rPr lang="en-US" sz="2400"/>
              <a:t>Annual Compiler Versions</a:t>
            </a:r>
          </a:p>
        </p:txBody>
      </p:sp>
      <p:sp>
        <p:nvSpPr>
          <p:cNvPr id="195" name="TextBox 194">
            <a:extLst>
              <a:ext uri="{FF2B5EF4-FFF2-40B4-BE49-F238E27FC236}">
                <a16:creationId xmlns:a16="http://schemas.microsoft.com/office/drawing/2014/main" id="{FC2707BC-111F-4735-1350-CA40D302BB30}"/>
              </a:ext>
            </a:extLst>
          </p:cNvPr>
          <p:cNvSpPr txBox="1"/>
          <p:nvPr/>
        </p:nvSpPr>
        <p:spPr>
          <a:xfrm>
            <a:off x="-13444" y="6192130"/>
            <a:ext cx="3697931" cy="461665"/>
          </a:xfrm>
          <a:prstGeom prst="rect">
            <a:avLst/>
          </a:prstGeom>
          <a:noFill/>
        </p:spPr>
        <p:txBody>
          <a:bodyPr wrap="square" rtlCol="0">
            <a:spAutoFit/>
          </a:bodyPr>
          <a:lstStyle/>
          <a:p>
            <a:r>
              <a:rPr lang="en-US" sz="2400"/>
              <a:t>Production Compiler Use</a:t>
            </a:r>
          </a:p>
        </p:txBody>
      </p:sp>
      <p:grpSp>
        <p:nvGrpSpPr>
          <p:cNvPr id="493" name="Group 492">
            <a:extLst>
              <a:ext uri="{FF2B5EF4-FFF2-40B4-BE49-F238E27FC236}">
                <a16:creationId xmlns:a16="http://schemas.microsoft.com/office/drawing/2014/main" id="{1AC62D15-2DFF-E677-0E0F-69D9DE0BADD9}"/>
              </a:ext>
            </a:extLst>
          </p:cNvPr>
          <p:cNvGrpSpPr/>
          <p:nvPr/>
        </p:nvGrpSpPr>
        <p:grpSpPr>
          <a:xfrm>
            <a:off x="1472466" y="3209730"/>
            <a:ext cx="10618662" cy="461665"/>
            <a:chOff x="1472466" y="1519525"/>
            <a:chExt cx="10618662" cy="461665"/>
          </a:xfrm>
        </p:grpSpPr>
        <p:sp>
          <p:nvSpPr>
            <p:cNvPr id="196" name="TextBox 195">
              <a:extLst>
                <a:ext uri="{FF2B5EF4-FFF2-40B4-BE49-F238E27FC236}">
                  <a16:creationId xmlns:a16="http://schemas.microsoft.com/office/drawing/2014/main" id="{4A9FA0EA-C5C5-403A-E3FA-97910F1A6FF8}"/>
                </a:ext>
              </a:extLst>
            </p:cNvPr>
            <p:cNvSpPr txBox="1"/>
            <p:nvPr/>
          </p:nvSpPr>
          <p:spPr>
            <a:xfrm>
              <a:off x="1472466" y="1519525"/>
              <a:ext cx="1017479" cy="461665"/>
            </a:xfrm>
            <a:prstGeom prst="rect">
              <a:avLst/>
            </a:prstGeom>
            <a:noFill/>
          </p:spPr>
          <p:txBody>
            <a:bodyPr wrap="square" rtlCol="0">
              <a:spAutoFit/>
            </a:bodyPr>
            <a:lstStyle/>
            <a:p>
              <a:pPr algn="ctr"/>
              <a:r>
                <a:rPr lang="en-US" sz="2400"/>
                <a:t>C++11</a:t>
              </a:r>
            </a:p>
          </p:txBody>
        </p:sp>
        <p:sp>
          <p:nvSpPr>
            <p:cNvPr id="197" name="TextBox 196">
              <a:extLst>
                <a:ext uri="{FF2B5EF4-FFF2-40B4-BE49-F238E27FC236}">
                  <a16:creationId xmlns:a16="http://schemas.microsoft.com/office/drawing/2014/main" id="{4CBA9286-8163-B689-8578-B953489F748B}"/>
                </a:ext>
              </a:extLst>
            </p:cNvPr>
            <p:cNvSpPr txBox="1"/>
            <p:nvPr/>
          </p:nvSpPr>
          <p:spPr>
            <a:xfrm>
              <a:off x="2844064" y="1519525"/>
              <a:ext cx="1017479" cy="461665"/>
            </a:xfrm>
            <a:prstGeom prst="rect">
              <a:avLst/>
            </a:prstGeom>
            <a:noFill/>
          </p:spPr>
          <p:txBody>
            <a:bodyPr wrap="square" rtlCol="0">
              <a:spAutoFit/>
            </a:bodyPr>
            <a:lstStyle/>
            <a:p>
              <a:pPr algn="ctr"/>
              <a:r>
                <a:rPr lang="en-US" sz="2400"/>
                <a:t>C++14</a:t>
              </a:r>
            </a:p>
          </p:txBody>
        </p:sp>
        <p:sp>
          <p:nvSpPr>
            <p:cNvPr id="198" name="TextBox 197">
              <a:extLst>
                <a:ext uri="{FF2B5EF4-FFF2-40B4-BE49-F238E27FC236}">
                  <a16:creationId xmlns:a16="http://schemas.microsoft.com/office/drawing/2014/main" id="{7A5AEDF0-0C9F-4D7A-F303-89D61904CBDF}"/>
                </a:ext>
              </a:extLst>
            </p:cNvPr>
            <p:cNvSpPr txBox="1"/>
            <p:nvPr/>
          </p:nvSpPr>
          <p:spPr>
            <a:xfrm>
              <a:off x="4215662" y="1519525"/>
              <a:ext cx="1017479" cy="461665"/>
            </a:xfrm>
            <a:prstGeom prst="rect">
              <a:avLst/>
            </a:prstGeom>
            <a:noFill/>
          </p:spPr>
          <p:txBody>
            <a:bodyPr wrap="square" rtlCol="0">
              <a:spAutoFit/>
            </a:bodyPr>
            <a:lstStyle/>
            <a:p>
              <a:pPr algn="ctr"/>
              <a:r>
                <a:rPr lang="en-US" sz="2400"/>
                <a:t>C++17</a:t>
              </a:r>
            </a:p>
          </p:txBody>
        </p:sp>
        <p:sp>
          <p:nvSpPr>
            <p:cNvPr id="199" name="TextBox 198">
              <a:extLst>
                <a:ext uri="{FF2B5EF4-FFF2-40B4-BE49-F238E27FC236}">
                  <a16:creationId xmlns:a16="http://schemas.microsoft.com/office/drawing/2014/main" id="{DB5B0EBA-63FD-BCEF-0435-759F645A097D}"/>
                </a:ext>
              </a:extLst>
            </p:cNvPr>
            <p:cNvSpPr txBox="1"/>
            <p:nvPr/>
          </p:nvSpPr>
          <p:spPr>
            <a:xfrm>
              <a:off x="5587260" y="1519525"/>
              <a:ext cx="1017479" cy="461665"/>
            </a:xfrm>
            <a:prstGeom prst="rect">
              <a:avLst/>
            </a:prstGeom>
            <a:noFill/>
          </p:spPr>
          <p:txBody>
            <a:bodyPr wrap="square" rtlCol="0">
              <a:spAutoFit/>
            </a:bodyPr>
            <a:lstStyle/>
            <a:p>
              <a:pPr algn="ctr"/>
              <a:r>
                <a:rPr lang="en-US" sz="2400"/>
                <a:t>C++20</a:t>
              </a:r>
            </a:p>
          </p:txBody>
        </p:sp>
        <p:sp>
          <p:nvSpPr>
            <p:cNvPr id="200" name="TextBox 199">
              <a:extLst>
                <a:ext uri="{FF2B5EF4-FFF2-40B4-BE49-F238E27FC236}">
                  <a16:creationId xmlns:a16="http://schemas.microsoft.com/office/drawing/2014/main" id="{314B4AC4-846A-E197-CD8F-442A5CBBD98E}"/>
                </a:ext>
              </a:extLst>
            </p:cNvPr>
            <p:cNvSpPr txBox="1"/>
            <p:nvPr/>
          </p:nvSpPr>
          <p:spPr>
            <a:xfrm>
              <a:off x="6958858" y="1519525"/>
              <a:ext cx="1017479" cy="461665"/>
            </a:xfrm>
            <a:prstGeom prst="rect">
              <a:avLst/>
            </a:prstGeom>
            <a:noFill/>
          </p:spPr>
          <p:txBody>
            <a:bodyPr wrap="square" rtlCol="0">
              <a:spAutoFit/>
            </a:bodyPr>
            <a:lstStyle/>
            <a:p>
              <a:pPr algn="ctr"/>
              <a:r>
                <a:rPr lang="en-US" sz="2400"/>
                <a:t>C++23</a:t>
              </a:r>
            </a:p>
          </p:txBody>
        </p:sp>
        <p:sp>
          <p:nvSpPr>
            <p:cNvPr id="507" name="TextBox 506">
              <a:extLst>
                <a:ext uri="{FF2B5EF4-FFF2-40B4-BE49-F238E27FC236}">
                  <a16:creationId xmlns:a16="http://schemas.microsoft.com/office/drawing/2014/main" id="{C632AF3F-33A5-795E-C2E1-757BF0DEB535}"/>
                </a:ext>
              </a:extLst>
            </p:cNvPr>
            <p:cNvSpPr txBox="1"/>
            <p:nvPr/>
          </p:nvSpPr>
          <p:spPr>
            <a:xfrm>
              <a:off x="8330456" y="1519525"/>
              <a:ext cx="1017479" cy="461665"/>
            </a:xfrm>
            <a:prstGeom prst="rect">
              <a:avLst/>
            </a:prstGeom>
            <a:noFill/>
          </p:spPr>
          <p:txBody>
            <a:bodyPr wrap="square" rtlCol="0">
              <a:spAutoFit/>
            </a:bodyPr>
            <a:lstStyle/>
            <a:p>
              <a:pPr algn="ctr"/>
              <a:r>
                <a:rPr lang="en-US" sz="2400"/>
                <a:t>C++26</a:t>
              </a:r>
            </a:p>
          </p:txBody>
        </p:sp>
        <p:sp>
          <p:nvSpPr>
            <p:cNvPr id="508" name="TextBox 507">
              <a:extLst>
                <a:ext uri="{FF2B5EF4-FFF2-40B4-BE49-F238E27FC236}">
                  <a16:creationId xmlns:a16="http://schemas.microsoft.com/office/drawing/2014/main" id="{CBFC7C7A-6704-BBA2-DA5E-4B20A350CB72}"/>
                </a:ext>
              </a:extLst>
            </p:cNvPr>
            <p:cNvSpPr txBox="1"/>
            <p:nvPr/>
          </p:nvSpPr>
          <p:spPr>
            <a:xfrm>
              <a:off x="9702054" y="1519525"/>
              <a:ext cx="1017479" cy="461665"/>
            </a:xfrm>
            <a:prstGeom prst="rect">
              <a:avLst/>
            </a:prstGeom>
            <a:noFill/>
          </p:spPr>
          <p:txBody>
            <a:bodyPr wrap="square" rtlCol="0">
              <a:spAutoFit/>
            </a:bodyPr>
            <a:lstStyle/>
            <a:p>
              <a:pPr algn="ctr"/>
              <a:r>
                <a:rPr lang="en-US" sz="2400"/>
                <a:t>C++29</a:t>
              </a:r>
            </a:p>
          </p:txBody>
        </p:sp>
        <p:sp>
          <p:nvSpPr>
            <p:cNvPr id="509" name="TextBox 508">
              <a:extLst>
                <a:ext uri="{FF2B5EF4-FFF2-40B4-BE49-F238E27FC236}">
                  <a16:creationId xmlns:a16="http://schemas.microsoft.com/office/drawing/2014/main" id="{E73CC0AF-4D8E-63C8-B5B7-BE479EBB69C4}"/>
                </a:ext>
              </a:extLst>
            </p:cNvPr>
            <p:cNvSpPr txBox="1"/>
            <p:nvPr/>
          </p:nvSpPr>
          <p:spPr>
            <a:xfrm>
              <a:off x="11073649" y="1519525"/>
              <a:ext cx="1017479" cy="461665"/>
            </a:xfrm>
            <a:prstGeom prst="rect">
              <a:avLst/>
            </a:prstGeom>
            <a:noFill/>
          </p:spPr>
          <p:txBody>
            <a:bodyPr wrap="square" rtlCol="0">
              <a:spAutoFit/>
            </a:bodyPr>
            <a:lstStyle/>
            <a:p>
              <a:pPr algn="ctr"/>
              <a:r>
                <a:rPr lang="en-US" sz="2400"/>
                <a:t>C++32</a:t>
              </a:r>
            </a:p>
          </p:txBody>
        </p:sp>
      </p:grpSp>
      <p:grpSp>
        <p:nvGrpSpPr>
          <p:cNvPr id="497" name="Group 496">
            <a:extLst>
              <a:ext uri="{FF2B5EF4-FFF2-40B4-BE49-F238E27FC236}">
                <a16:creationId xmlns:a16="http://schemas.microsoft.com/office/drawing/2014/main" id="{9F5470C5-98D8-FA17-1F2B-E76EE92A0258}"/>
              </a:ext>
            </a:extLst>
          </p:cNvPr>
          <p:cNvGrpSpPr/>
          <p:nvPr/>
        </p:nvGrpSpPr>
        <p:grpSpPr>
          <a:xfrm>
            <a:off x="0" y="3565262"/>
            <a:ext cx="12183522" cy="232138"/>
            <a:chOff x="0" y="3565262"/>
            <a:chExt cx="12183522" cy="232138"/>
          </a:xfrm>
        </p:grpSpPr>
        <p:grpSp>
          <p:nvGrpSpPr>
            <p:cNvPr id="494" name="Group 493">
              <a:extLst>
                <a:ext uri="{FF2B5EF4-FFF2-40B4-BE49-F238E27FC236}">
                  <a16:creationId xmlns:a16="http://schemas.microsoft.com/office/drawing/2014/main" id="{0A126798-5B79-BB68-08CB-024D564340F1}"/>
                </a:ext>
              </a:extLst>
            </p:cNvPr>
            <p:cNvGrpSpPr/>
            <p:nvPr/>
          </p:nvGrpSpPr>
          <p:grpSpPr>
            <a:xfrm>
              <a:off x="614160" y="3565262"/>
              <a:ext cx="10976358" cy="232138"/>
              <a:chOff x="609611" y="284630"/>
              <a:chExt cx="10976358" cy="232138"/>
            </a:xfrm>
          </p:grpSpPr>
          <p:grpSp>
            <p:nvGrpSpPr>
              <p:cNvPr id="22" name="Group 21">
                <a:extLst>
                  <a:ext uri="{FF2B5EF4-FFF2-40B4-BE49-F238E27FC236}">
                    <a16:creationId xmlns:a16="http://schemas.microsoft.com/office/drawing/2014/main" id="{6D741C5B-022F-5F3C-DCF5-20F40361D8B9}"/>
                  </a:ext>
                </a:extLst>
              </p:cNvPr>
              <p:cNvGrpSpPr/>
              <p:nvPr/>
            </p:nvGrpSpPr>
            <p:grpSpPr>
              <a:xfrm>
                <a:off x="1981209" y="284630"/>
                <a:ext cx="1371603" cy="228600"/>
                <a:chOff x="4993342" y="2194113"/>
                <a:chExt cx="2743200" cy="228600"/>
              </a:xfrm>
            </p:grpSpPr>
            <p:cxnSp>
              <p:nvCxnSpPr>
                <p:cNvPr id="9" name="Straight Connector 8">
                  <a:extLst>
                    <a:ext uri="{FF2B5EF4-FFF2-40B4-BE49-F238E27FC236}">
                      <a16:creationId xmlns:a16="http://schemas.microsoft.com/office/drawing/2014/main" id="{14172189-3B50-5874-E090-6000D5CB62EB}"/>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 name="Straight Connector 4">
                  <a:extLst>
                    <a:ext uri="{FF2B5EF4-FFF2-40B4-BE49-F238E27FC236}">
                      <a16:creationId xmlns:a16="http://schemas.microsoft.com/office/drawing/2014/main" id="{ABF73AB2-9780-0AB9-08A4-AC43DE1E5DCE}"/>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3F87E01C-C7EC-1BE4-0EDA-E69376257C88}"/>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3" name="Group 22">
                <a:extLst>
                  <a:ext uri="{FF2B5EF4-FFF2-40B4-BE49-F238E27FC236}">
                    <a16:creationId xmlns:a16="http://schemas.microsoft.com/office/drawing/2014/main" id="{B2C18D70-88FD-D727-61EC-40C430A5057E}"/>
                  </a:ext>
                </a:extLst>
              </p:cNvPr>
              <p:cNvGrpSpPr/>
              <p:nvPr/>
            </p:nvGrpSpPr>
            <p:grpSpPr>
              <a:xfrm>
                <a:off x="3352811" y="284630"/>
                <a:ext cx="1371603" cy="228600"/>
                <a:chOff x="4993342" y="2194113"/>
                <a:chExt cx="2743200" cy="228600"/>
              </a:xfrm>
            </p:grpSpPr>
            <p:cxnSp>
              <p:nvCxnSpPr>
                <p:cNvPr id="24" name="Straight Connector 23">
                  <a:extLst>
                    <a:ext uri="{FF2B5EF4-FFF2-40B4-BE49-F238E27FC236}">
                      <a16:creationId xmlns:a16="http://schemas.microsoft.com/office/drawing/2014/main" id="{8BAB8298-CF9F-F251-EA2C-9317AF89D92E}"/>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5" name="Straight Connector 24">
                  <a:extLst>
                    <a:ext uri="{FF2B5EF4-FFF2-40B4-BE49-F238E27FC236}">
                      <a16:creationId xmlns:a16="http://schemas.microsoft.com/office/drawing/2014/main" id="{2084099F-1EDD-9197-259E-31E0BEFED3FB}"/>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6" name="Straight Connector 25">
                  <a:extLst>
                    <a:ext uri="{FF2B5EF4-FFF2-40B4-BE49-F238E27FC236}">
                      <a16:creationId xmlns:a16="http://schemas.microsoft.com/office/drawing/2014/main" id="{2927C296-B69B-72E7-9770-B3A2FB03A2A3}"/>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cxnSp>
            <p:nvCxnSpPr>
              <p:cNvPr id="36" name="Straight Connector 35">
                <a:extLst>
                  <a:ext uri="{FF2B5EF4-FFF2-40B4-BE49-F238E27FC236}">
                    <a16:creationId xmlns:a16="http://schemas.microsoft.com/office/drawing/2014/main" id="{25FB88A3-29B5-C095-4FEB-E4DE5FB3EA13}"/>
                  </a:ext>
                </a:extLst>
              </p:cNvPr>
              <p:cNvCxnSpPr>
                <a:cxnSpLocks/>
              </p:cNvCxnSpPr>
              <p:nvPr/>
            </p:nvCxnSpPr>
            <p:spPr>
              <a:xfrm rot="16200000">
                <a:off x="1866914" y="398930"/>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37" name="Straight Connector 36">
                <a:extLst>
                  <a:ext uri="{FF2B5EF4-FFF2-40B4-BE49-F238E27FC236}">
                    <a16:creationId xmlns:a16="http://schemas.microsoft.com/office/drawing/2014/main" id="{EE9AE81F-1D40-75FF-6CD7-7640C3C37C9B}"/>
                  </a:ext>
                </a:extLst>
              </p:cNvPr>
              <p:cNvCxnSpPr>
                <a:cxnSpLocks/>
              </p:cNvCxnSpPr>
              <p:nvPr/>
            </p:nvCxnSpPr>
            <p:spPr>
              <a:xfrm>
                <a:off x="609611" y="398930"/>
                <a:ext cx="1371603" cy="0"/>
              </a:xfrm>
              <a:prstGeom prst="line">
                <a:avLst/>
              </a:prstGeom>
              <a:ln w="57150"/>
            </p:spPr>
            <p:style>
              <a:lnRef idx="3">
                <a:schemeClr val="dk1"/>
              </a:lnRef>
              <a:fillRef idx="0">
                <a:schemeClr val="dk1"/>
              </a:fillRef>
              <a:effectRef idx="2">
                <a:schemeClr val="dk1"/>
              </a:effectRef>
              <a:fontRef idx="minor">
                <a:schemeClr val="tx1"/>
              </a:fontRef>
            </p:style>
          </p:cxnSp>
          <p:grpSp>
            <p:nvGrpSpPr>
              <p:cNvPr id="53" name="Group 52">
                <a:extLst>
                  <a:ext uri="{FF2B5EF4-FFF2-40B4-BE49-F238E27FC236}">
                    <a16:creationId xmlns:a16="http://schemas.microsoft.com/office/drawing/2014/main" id="{99686BEA-44B1-15A2-0F9A-E798CF7BA281}"/>
                  </a:ext>
                </a:extLst>
              </p:cNvPr>
              <p:cNvGrpSpPr/>
              <p:nvPr/>
            </p:nvGrpSpPr>
            <p:grpSpPr>
              <a:xfrm>
                <a:off x="4724408" y="284630"/>
                <a:ext cx="1371603" cy="228600"/>
                <a:chOff x="4993342" y="2194113"/>
                <a:chExt cx="2743200" cy="228600"/>
              </a:xfrm>
            </p:grpSpPr>
            <p:cxnSp>
              <p:nvCxnSpPr>
                <p:cNvPr id="54" name="Straight Connector 53">
                  <a:extLst>
                    <a:ext uri="{FF2B5EF4-FFF2-40B4-BE49-F238E27FC236}">
                      <a16:creationId xmlns:a16="http://schemas.microsoft.com/office/drawing/2014/main" id="{7424304A-4B58-581E-ADE2-825CB78288FF}"/>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5" name="Straight Connector 54">
                  <a:extLst>
                    <a:ext uri="{FF2B5EF4-FFF2-40B4-BE49-F238E27FC236}">
                      <a16:creationId xmlns:a16="http://schemas.microsoft.com/office/drawing/2014/main" id="{5EACDD1F-CCB4-E7F3-DE2D-CA18A556FBA8}"/>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6" name="Straight Connector 55">
                  <a:extLst>
                    <a:ext uri="{FF2B5EF4-FFF2-40B4-BE49-F238E27FC236}">
                      <a16:creationId xmlns:a16="http://schemas.microsoft.com/office/drawing/2014/main" id="{2292FBC0-49FF-C8CD-60A5-8B30FC564931}"/>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6" name="Group 15">
                <a:extLst>
                  <a:ext uri="{FF2B5EF4-FFF2-40B4-BE49-F238E27FC236}">
                    <a16:creationId xmlns:a16="http://schemas.microsoft.com/office/drawing/2014/main" id="{9166DE67-EF5A-27AD-E190-A8797230DAB6}"/>
                  </a:ext>
                </a:extLst>
              </p:cNvPr>
              <p:cNvGrpSpPr/>
              <p:nvPr/>
            </p:nvGrpSpPr>
            <p:grpSpPr>
              <a:xfrm>
                <a:off x="6099569" y="288168"/>
                <a:ext cx="5486400" cy="228600"/>
                <a:chOff x="1021977" y="2041713"/>
                <a:chExt cx="10972779" cy="228600"/>
              </a:xfrm>
            </p:grpSpPr>
            <p:grpSp>
              <p:nvGrpSpPr>
                <p:cNvPr id="18" name="Group 17">
                  <a:extLst>
                    <a:ext uri="{FF2B5EF4-FFF2-40B4-BE49-F238E27FC236}">
                      <a16:creationId xmlns:a16="http://schemas.microsoft.com/office/drawing/2014/main" id="{4CDF6FA7-2F6F-2D81-1F6E-A8A72B41B7B6}"/>
                    </a:ext>
                  </a:extLst>
                </p:cNvPr>
                <p:cNvGrpSpPr/>
                <p:nvPr/>
              </p:nvGrpSpPr>
              <p:grpSpPr>
                <a:xfrm>
                  <a:off x="3765167" y="2041713"/>
                  <a:ext cx="2743200" cy="228600"/>
                  <a:chOff x="4993342" y="2194113"/>
                  <a:chExt cx="2743200" cy="228600"/>
                </a:xfrm>
              </p:grpSpPr>
              <p:cxnSp>
                <p:nvCxnSpPr>
                  <p:cNvPr id="233" name="Straight Connector 232">
                    <a:extLst>
                      <a:ext uri="{FF2B5EF4-FFF2-40B4-BE49-F238E27FC236}">
                        <a16:creationId xmlns:a16="http://schemas.microsoft.com/office/drawing/2014/main" id="{A45DF515-2DFC-6887-95BA-5C9971308811}"/>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34" name="Straight Connector 233">
                    <a:extLst>
                      <a:ext uri="{FF2B5EF4-FFF2-40B4-BE49-F238E27FC236}">
                        <a16:creationId xmlns:a16="http://schemas.microsoft.com/office/drawing/2014/main" id="{98ACF495-FA3E-A17C-8D41-99CAF89585EF}"/>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35" name="Straight Connector 234">
                    <a:extLst>
                      <a:ext uri="{FF2B5EF4-FFF2-40B4-BE49-F238E27FC236}">
                        <a16:creationId xmlns:a16="http://schemas.microsoft.com/office/drawing/2014/main" id="{694CC011-4375-C8B0-D64A-B72F44893F37}"/>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01" name="Group 200">
                  <a:extLst>
                    <a:ext uri="{FF2B5EF4-FFF2-40B4-BE49-F238E27FC236}">
                      <a16:creationId xmlns:a16="http://schemas.microsoft.com/office/drawing/2014/main" id="{89B734A3-960E-E8F9-2A52-6FCF0B455107}"/>
                    </a:ext>
                  </a:extLst>
                </p:cNvPr>
                <p:cNvGrpSpPr/>
                <p:nvPr/>
              </p:nvGrpSpPr>
              <p:grpSpPr>
                <a:xfrm>
                  <a:off x="6508366" y="2041713"/>
                  <a:ext cx="2743200" cy="228600"/>
                  <a:chOff x="4993342" y="2194113"/>
                  <a:chExt cx="2743200" cy="228600"/>
                </a:xfrm>
              </p:grpSpPr>
              <p:cxnSp>
                <p:nvCxnSpPr>
                  <p:cNvPr id="230" name="Straight Connector 229">
                    <a:extLst>
                      <a:ext uri="{FF2B5EF4-FFF2-40B4-BE49-F238E27FC236}">
                        <a16:creationId xmlns:a16="http://schemas.microsoft.com/office/drawing/2014/main" id="{0DCFBBF7-87C1-E52C-B5D0-50B9FE5DDC80}"/>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31" name="Straight Connector 230">
                    <a:extLst>
                      <a:ext uri="{FF2B5EF4-FFF2-40B4-BE49-F238E27FC236}">
                        <a16:creationId xmlns:a16="http://schemas.microsoft.com/office/drawing/2014/main" id="{49228624-6BA1-AF83-4C4C-6AC74D8EF91D}"/>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32" name="Straight Connector 231">
                    <a:extLst>
                      <a:ext uri="{FF2B5EF4-FFF2-40B4-BE49-F238E27FC236}">
                        <a16:creationId xmlns:a16="http://schemas.microsoft.com/office/drawing/2014/main" id="{592056BE-449D-9790-4338-331B8723D022}"/>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20" name="Group 219">
                  <a:extLst>
                    <a:ext uri="{FF2B5EF4-FFF2-40B4-BE49-F238E27FC236}">
                      <a16:creationId xmlns:a16="http://schemas.microsoft.com/office/drawing/2014/main" id="{BB2A0CFC-799F-2252-3B1A-8B2A6459780D}"/>
                    </a:ext>
                  </a:extLst>
                </p:cNvPr>
                <p:cNvGrpSpPr/>
                <p:nvPr/>
              </p:nvGrpSpPr>
              <p:grpSpPr>
                <a:xfrm>
                  <a:off x="1021977" y="2041713"/>
                  <a:ext cx="2743200" cy="228600"/>
                  <a:chOff x="4993342" y="2194113"/>
                  <a:chExt cx="2743200" cy="228600"/>
                </a:xfrm>
              </p:grpSpPr>
              <p:cxnSp>
                <p:nvCxnSpPr>
                  <p:cNvPr id="227" name="Straight Connector 226">
                    <a:extLst>
                      <a:ext uri="{FF2B5EF4-FFF2-40B4-BE49-F238E27FC236}">
                        <a16:creationId xmlns:a16="http://schemas.microsoft.com/office/drawing/2014/main" id="{3CF28916-2237-4058-BE55-0B00D03A1F10}"/>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28" name="Straight Connector 227">
                    <a:extLst>
                      <a:ext uri="{FF2B5EF4-FFF2-40B4-BE49-F238E27FC236}">
                        <a16:creationId xmlns:a16="http://schemas.microsoft.com/office/drawing/2014/main" id="{79DC6975-B2F9-5A13-555A-8E204D40CF19}"/>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29" name="Straight Connector 228">
                    <a:extLst>
                      <a:ext uri="{FF2B5EF4-FFF2-40B4-BE49-F238E27FC236}">
                        <a16:creationId xmlns:a16="http://schemas.microsoft.com/office/drawing/2014/main" id="{8225815D-0AEB-6DA4-8B9F-37F804CFCFE3}"/>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22" name="Group 221">
                  <a:extLst>
                    <a:ext uri="{FF2B5EF4-FFF2-40B4-BE49-F238E27FC236}">
                      <a16:creationId xmlns:a16="http://schemas.microsoft.com/office/drawing/2014/main" id="{8CB6535E-DE09-2DC4-8EEB-C009ED9AA201}"/>
                    </a:ext>
                  </a:extLst>
                </p:cNvPr>
                <p:cNvGrpSpPr/>
                <p:nvPr/>
              </p:nvGrpSpPr>
              <p:grpSpPr>
                <a:xfrm>
                  <a:off x="9251556" y="2041713"/>
                  <a:ext cx="2743200" cy="228600"/>
                  <a:chOff x="4993342" y="2194113"/>
                  <a:chExt cx="2743200" cy="228600"/>
                </a:xfrm>
              </p:grpSpPr>
              <p:cxnSp>
                <p:nvCxnSpPr>
                  <p:cNvPr id="224" name="Straight Connector 223">
                    <a:extLst>
                      <a:ext uri="{FF2B5EF4-FFF2-40B4-BE49-F238E27FC236}">
                        <a16:creationId xmlns:a16="http://schemas.microsoft.com/office/drawing/2014/main" id="{BF7DF79C-DF84-AADA-0FB5-2F6C663AF4A0}"/>
                      </a:ext>
                    </a:extLst>
                  </p:cNvPr>
                  <p:cNvCxnSpPr>
                    <a:cxnSpLocks/>
                  </p:cNvCxnSpPr>
                  <p:nvPr/>
                </p:nvCxnSpPr>
                <p:spPr>
                  <a:xfrm rot="16200000">
                    <a:off x="7622242" y="2308413"/>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25" name="Straight Connector 224">
                    <a:extLst>
                      <a:ext uri="{FF2B5EF4-FFF2-40B4-BE49-F238E27FC236}">
                        <a16:creationId xmlns:a16="http://schemas.microsoft.com/office/drawing/2014/main" id="{08910858-603D-532B-DDB6-276976312872}"/>
                      </a:ext>
                    </a:extLst>
                  </p:cNvPr>
                  <p:cNvCxnSpPr>
                    <a:cxnSpLocks/>
                  </p:cNvCxnSpPr>
                  <p:nvPr/>
                </p:nvCxnSpPr>
                <p:spPr>
                  <a:xfrm>
                    <a:off x="4993342" y="2308413"/>
                    <a:ext cx="27432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26" name="Straight Connector 225">
                    <a:extLst>
                      <a:ext uri="{FF2B5EF4-FFF2-40B4-BE49-F238E27FC236}">
                        <a16:creationId xmlns:a16="http://schemas.microsoft.com/office/drawing/2014/main" id="{9F9F5EB7-FCF1-9D1D-AA07-E59F03EC3C0C}"/>
                      </a:ext>
                    </a:extLst>
                  </p:cNvPr>
                  <p:cNvCxnSpPr>
                    <a:cxnSpLocks/>
                  </p:cNvCxnSpPr>
                  <p:nvPr/>
                </p:nvCxnSpPr>
                <p:spPr>
                  <a:xfrm rot="16200000">
                    <a:off x="4879042" y="2308413"/>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511" name="Straight Connector 510">
              <a:extLst>
                <a:ext uri="{FF2B5EF4-FFF2-40B4-BE49-F238E27FC236}">
                  <a16:creationId xmlns:a16="http://schemas.microsoft.com/office/drawing/2014/main" id="{2F88CEF3-8AD4-1372-7526-9F045B65E588}"/>
                </a:ext>
              </a:extLst>
            </p:cNvPr>
            <p:cNvCxnSpPr>
              <a:cxnSpLocks/>
            </p:cNvCxnSpPr>
            <p:nvPr/>
          </p:nvCxnSpPr>
          <p:spPr>
            <a:xfrm>
              <a:off x="0" y="3672187"/>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12" name="Straight Connector 511">
              <a:extLst>
                <a:ext uri="{FF2B5EF4-FFF2-40B4-BE49-F238E27FC236}">
                  <a16:creationId xmlns:a16="http://schemas.microsoft.com/office/drawing/2014/main" id="{579757F3-2622-6452-628E-B960D7E77AA8}"/>
                </a:ext>
              </a:extLst>
            </p:cNvPr>
            <p:cNvCxnSpPr>
              <a:cxnSpLocks/>
            </p:cNvCxnSpPr>
            <p:nvPr/>
          </p:nvCxnSpPr>
          <p:spPr>
            <a:xfrm>
              <a:off x="10811919" y="3681331"/>
              <a:ext cx="1371603" cy="0"/>
            </a:xfrm>
            <a:prstGeom prst="line">
              <a:avLst/>
            </a:prstGeom>
            <a:ln w="57150"/>
          </p:spPr>
          <p:style>
            <a:lnRef idx="3">
              <a:schemeClr val="dk1"/>
            </a:lnRef>
            <a:fillRef idx="0">
              <a:schemeClr val="dk1"/>
            </a:fillRef>
            <a:effectRef idx="2">
              <a:schemeClr val="dk1"/>
            </a:effectRef>
            <a:fontRef idx="minor">
              <a:schemeClr val="tx1"/>
            </a:fontRef>
          </p:style>
        </p:cxnSp>
      </p:grpSp>
      <p:grpSp>
        <p:nvGrpSpPr>
          <p:cNvPr id="3" name="Group 2">
            <a:extLst>
              <a:ext uri="{FF2B5EF4-FFF2-40B4-BE49-F238E27FC236}">
                <a16:creationId xmlns:a16="http://schemas.microsoft.com/office/drawing/2014/main" id="{8175F225-82D2-A54D-E733-063DEA25ACBC}"/>
              </a:ext>
            </a:extLst>
          </p:cNvPr>
          <p:cNvGrpSpPr/>
          <p:nvPr/>
        </p:nvGrpSpPr>
        <p:grpSpPr>
          <a:xfrm>
            <a:off x="-1" y="2558819"/>
            <a:ext cx="12192001" cy="1"/>
            <a:chOff x="-1" y="3318429"/>
            <a:chExt cx="12192001" cy="1"/>
          </a:xfrm>
        </p:grpSpPr>
        <p:grpSp>
          <p:nvGrpSpPr>
            <p:cNvPr id="138" name="Group 137">
              <a:extLst>
                <a:ext uri="{FF2B5EF4-FFF2-40B4-BE49-F238E27FC236}">
                  <a16:creationId xmlns:a16="http://schemas.microsoft.com/office/drawing/2014/main" id="{3E861CFC-7E46-BB0F-133A-2D6ADED5F04B}"/>
                </a:ext>
              </a:extLst>
            </p:cNvPr>
            <p:cNvGrpSpPr/>
            <p:nvPr/>
          </p:nvGrpSpPr>
          <p:grpSpPr>
            <a:xfrm>
              <a:off x="609606" y="3318430"/>
              <a:ext cx="10972788" cy="0"/>
              <a:chOff x="1030929" y="2754400"/>
              <a:chExt cx="10972788" cy="228606"/>
            </a:xfrm>
          </p:grpSpPr>
          <p:grpSp>
            <p:nvGrpSpPr>
              <p:cNvPr id="139" name="Group 138">
                <a:extLst>
                  <a:ext uri="{FF2B5EF4-FFF2-40B4-BE49-F238E27FC236}">
                    <a16:creationId xmlns:a16="http://schemas.microsoft.com/office/drawing/2014/main" id="{3D27BBF3-B8CC-ECAF-11E6-D55F63EEDCBD}"/>
                  </a:ext>
                </a:extLst>
              </p:cNvPr>
              <p:cNvGrpSpPr/>
              <p:nvPr/>
            </p:nvGrpSpPr>
            <p:grpSpPr>
              <a:xfrm>
                <a:off x="1030929" y="2754403"/>
                <a:ext cx="2743199" cy="228603"/>
                <a:chOff x="1030929" y="2754403"/>
                <a:chExt cx="2743199" cy="228603"/>
              </a:xfrm>
            </p:grpSpPr>
            <p:grpSp>
              <p:nvGrpSpPr>
                <p:cNvPr id="179" name="Group 178">
                  <a:extLst>
                    <a:ext uri="{FF2B5EF4-FFF2-40B4-BE49-F238E27FC236}">
                      <a16:creationId xmlns:a16="http://schemas.microsoft.com/office/drawing/2014/main" id="{D6437AA5-DE38-737E-A3A5-B9C633880A4F}"/>
                    </a:ext>
                  </a:extLst>
                </p:cNvPr>
                <p:cNvGrpSpPr/>
                <p:nvPr/>
              </p:nvGrpSpPr>
              <p:grpSpPr>
                <a:xfrm>
                  <a:off x="1030929" y="2754405"/>
                  <a:ext cx="914400" cy="228601"/>
                  <a:chOff x="5145742" y="3112995"/>
                  <a:chExt cx="914400" cy="228601"/>
                </a:xfrm>
              </p:grpSpPr>
              <p:cxnSp>
                <p:nvCxnSpPr>
                  <p:cNvPr id="188" name="Straight Connector 187">
                    <a:extLst>
                      <a:ext uri="{FF2B5EF4-FFF2-40B4-BE49-F238E27FC236}">
                        <a16:creationId xmlns:a16="http://schemas.microsoft.com/office/drawing/2014/main" id="{5983693F-242B-C139-4EE7-62D994E243B0}"/>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89" name="Straight Connector 188">
                    <a:extLst>
                      <a:ext uri="{FF2B5EF4-FFF2-40B4-BE49-F238E27FC236}">
                        <a16:creationId xmlns:a16="http://schemas.microsoft.com/office/drawing/2014/main" id="{8CD4C475-E6DB-CC0E-013D-9EE26570746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90" name="Straight Connector 189">
                    <a:extLst>
                      <a:ext uri="{FF2B5EF4-FFF2-40B4-BE49-F238E27FC236}">
                        <a16:creationId xmlns:a16="http://schemas.microsoft.com/office/drawing/2014/main" id="{190BD0D3-EB41-5344-9339-BB44E5A7F77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80" name="Group 179">
                  <a:extLst>
                    <a:ext uri="{FF2B5EF4-FFF2-40B4-BE49-F238E27FC236}">
                      <a16:creationId xmlns:a16="http://schemas.microsoft.com/office/drawing/2014/main" id="{84F69AC4-B0AE-02A9-380F-D51B3415BD1E}"/>
                    </a:ext>
                  </a:extLst>
                </p:cNvPr>
                <p:cNvGrpSpPr/>
                <p:nvPr/>
              </p:nvGrpSpPr>
              <p:grpSpPr>
                <a:xfrm>
                  <a:off x="2859728" y="2754403"/>
                  <a:ext cx="914400" cy="228601"/>
                  <a:chOff x="5145742" y="3112995"/>
                  <a:chExt cx="914400" cy="228601"/>
                </a:xfrm>
              </p:grpSpPr>
              <p:cxnSp>
                <p:nvCxnSpPr>
                  <p:cNvPr id="185" name="Straight Connector 184">
                    <a:extLst>
                      <a:ext uri="{FF2B5EF4-FFF2-40B4-BE49-F238E27FC236}">
                        <a16:creationId xmlns:a16="http://schemas.microsoft.com/office/drawing/2014/main" id="{6C574B1B-9454-6B94-0127-8C006233404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86" name="Straight Connector 185">
                    <a:extLst>
                      <a:ext uri="{FF2B5EF4-FFF2-40B4-BE49-F238E27FC236}">
                        <a16:creationId xmlns:a16="http://schemas.microsoft.com/office/drawing/2014/main" id="{AF2C57F3-4DA8-AB71-D5F7-8ADA1CC0971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87" name="Straight Connector 186">
                    <a:extLst>
                      <a:ext uri="{FF2B5EF4-FFF2-40B4-BE49-F238E27FC236}">
                        <a16:creationId xmlns:a16="http://schemas.microsoft.com/office/drawing/2014/main" id="{9ED89E2C-BF83-D29C-6E53-F36E2BA960C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81" name="Group 180">
                  <a:extLst>
                    <a:ext uri="{FF2B5EF4-FFF2-40B4-BE49-F238E27FC236}">
                      <a16:creationId xmlns:a16="http://schemas.microsoft.com/office/drawing/2014/main" id="{3E4CC5BA-F549-AAE2-A054-3E8C860B919E}"/>
                    </a:ext>
                  </a:extLst>
                </p:cNvPr>
                <p:cNvGrpSpPr/>
                <p:nvPr/>
              </p:nvGrpSpPr>
              <p:grpSpPr>
                <a:xfrm>
                  <a:off x="1945329" y="2754405"/>
                  <a:ext cx="914400" cy="228601"/>
                  <a:chOff x="5145742" y="3112995"/>
                  <a:chExt cx="914400" cy="228601"/>
                </a:xfrm>
              </p:grpSpPr>
              <p:cxnSp>
                <p:nvCxnSpPr>
                  <p:cNvPr id="182" name="Straight Connector 181">
                    <a:extLst>
                      <a:ext uri="{FF2B5EF4-FFF2-40B4-BE49-F238E27FC236}">
                        <a16:creationId xmlns:a16="http://schemas.microsoft.com/office/drawing/2014/main" id="{BF6A7907-573F-CE1B-6C5F-08ABAE160C3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83" name="Straight Connector 182">
                    <a:extLst>
                      <a:ext uri="{FF2B5EF4-FFF2-40B4-BE49-F238E27FC236}">
                        <a16:creationId xmlns:a16="http://schemas.microsoft.com/office/drawing/2014/main" id="{B5358024-8662-FC75-D4F8-CCD1920DB04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84" name="Straight Connector 183">
                    <a:extLst>
                      <a:ext uri="{FF2B5EF4-FFF2-40B4-BE49-F238E27FC236}">
                        <a16:creationId xmlns:a16="http://schemas.microsoft.com/office/drawing/2014/main" id="{EABA0365-96CA-0311-1A40-7FD42630712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40" name="Group 139">
                <a:extLst>
                  <a:ext uri="{FF2B5EF4-FFF2-40B4-BE49-F238E27FC236}">
                    <a16:creationId xmlns:a16="http://schemas.microsoft.com/office/drawing/2014/main" id="{446BCFED-8296-3F61-B402-C649E6E2EDBE}"/>
                  </a:ext>
                </a:extLst>
              </p:cNvPr>
              <p:cNvGrpSpPr/>
              <p:nvPr/>
            </p:nvGrpSpPr>
            <p:grpSpPr>
              <a:xfrm>
                <a:off x="3774126" y="2754402"/>
                <a:ext cx="2743199" cy="228603"/>
                <a:chOff x="1030929" y="2754403"/>
                <a:chExt cx="2743199" cy="228603"/>
              </a:xfrm>
            </p:grpSpPr>
            <p:grpSp>
              <p:nvGrpSpPr>
                <p:cNvPr id="167" name="Group 166">
                  <a:extLst>
                    <a:ext uri="{FF2B5EF4-FFF2-40B4-BE49-F238E27FC236}">
                      <a16:creationId xmlns:a16="http://schemas.microsoft.com/office/drawing/2014/main" id="{FAD97721-AA16-A0CB-6094-28B2E2089284}"/>
                    </a:ext>
                  </a:extLst>
                </p:cNvPr>
                <p:cNvGrpSpPr/>
                <p:nvPr/>
              </p:nvGrpSpPr>
              <p:grpSpPr>
                <a:xfrm>
                  <a:off x="1030929" y="2754405"/>
                  <a:ext cx="914400" cy="228601"/>
                  <a:chOff x="5145742" y="3112995"/>
                  <a:chExt cx="914400" cy="228601"/>
                </a:xfrm>
              </p:grpSpPr>
              <p:cxnSp>
                <p:nvCxnSpPr>
                  <p:cNvPr id="176" name="Straight Connector 175">
                    <a:extLst>
                      <a:ext uri="{FF2B5EF4-FFF2-40B4-BE49-F238E27FC236}">
                        <a16:creationId xmlns:a16="http://schemas.microsoft.com/office/drawing/2014/main" id="{DC0B899B-0DEA-CCC8-F16B-EC5D9C729EC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77" name="Straight Connector 176">
                    <a:extLst>
                      <a:ext uri="{FF2B5EF4-FFF2-40B4-BE49-F238E27FC236}">
                        <a16:creationId xmlns:a16="http://schemas.microsoft.com/office/drawing/2014/main" id="{E4CFA828-0C94-4457-0DCF-1A534B39AE3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78" name="Straight Connector 177">
                    <a:extLst>
                      <a:ext uri="{FF2B5EF4-FFF2-40B4-BE49-F238E27FC236}">
                        <a16:creationId xmlns:a16="http://schemas.microsoft.com/office/drawing/2014/main" id="{BB9505E0-EA12-E8C3-A50D-981DEE4D48F0}"/>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68" name="Group 167">
                  <a:extLst>
                    <a:ext uri="{FF2B5EF4-FFF2-40B4-BE49-F238E27FC236}">
                      <a16:creationId xmlns:a16="http://schemas.microsoft.com/office/drawing/2014/main" id="{2807E1DA-7CB7-D1F3-CEA1-DB3289AC90A8}"/>
                    </a:ext>
                  </a:extLst>
                </p:cNvPr>
                <p:cNvGrpSpPr/>
                <p:nvPr/>
              </p:nvGrpSpPr>
              <p:grpSpPr>
                <a:xfrm>
                  <a:off x="2859728" y="2754403"/>
                  <a:ext cx="914400" cy="228601"/>
                  <a:chOff x="5145742" y="3112995"/>
                  <a:chExt cx="914400" cy="228601"/>
                </a:xfrm>
              </p:grpSpPr>
              <p:cxnSp>
                <p:nvCxnSpPr>
                  <p:cNvPr id="173" name="Straight Connector 172">
                    <a:extLst>
                      <a:ext uri="{FF2B5EF4-FFF2-40B4-BE49-F238E27FC236}">
                        <a16:creationId xmlns:a16="http://schemas.microsoft.com/office/drawing/2014/main" id="{DD53355D-C810-6D49-5138-701C03C70B50}"/>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74" name="Straight Connector 173">
                    <a:extLst>
                      <a:ext uri="{FF2B5EF4-FFF2-40B4-BE49-F238E27FC236}">
                        <a16:creationId xmlns:a16="http://schemas.microsoft.com/office/drawing/2014/main" id="{5BD5CE76-83BA-579B-E5A4-1065E12D9CE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75" name="Straight Connector 174">
                    <a:extLst>
                      <a:ext uri="{FF2B5EF4-FFF2-40B4-BE49-F238E27FC236}">
                        <a16:creationId xmlns:a16="http://schemas.microsoft.com/office/drawing/2014/main" id="{64E248C2-8441-F072-6326-184D2463D23E}"/>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69" name="Group 168">
                  <a:extLst>
                    <a:ext uri="{FF2B5EF4-FFF2-40B4-BE49-F238E27FC236}">
                      <a16:creationId xmlns:a16="http://schemas.microsoft.com/office/drawing/2014/main" id="{64554099-EB2A-AE5B-5B06-6BAAB82B9600}"/>
                    </a:ext>
                  </a:extLst>
                </p:cNvPr>
                <p:cNvGrpSpPr/>
                <p:nvPr/>
              </p:nvGrpSpPr>
              <p:grpSpPr>
                <a:xfrm>
                  <a:off x="1945329" y="2754405"/>
                  <a:ext cx="914400" cy="228601"/>
                  <a:chOff x="5145742" y="3112995"/>
                  <a:chExt cx="914400" cy="228601"/>
                </a:xfrm>
              </p:grpSpPr>
              <p:cxnSp>
                <p:nvCxnSpPr>
                  <p:cNvPr id="170" name="Straight Connector 169">
                    <a:extLst>
                      <a:ext uri="{FF2B5EF4-FFF2-40B4-BE49-F238E27FC236}">
                        <a16:creationId xmlns:a16="http://schemas.microsoft.com/office/drawing/2014/main" id="{14575E08-8D24-21A5-6F01-9ADB4434AA9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71" name="Straight Connector 170">
                    <a:extLst>
                      <a:ext uri="{FF2B5EF4-FFF2-40B4-BE49-F238E27FC236}">
                        <a16:creationId xmlns:a16="http://schemas.microsoft.com/office/drawing/2014/main" id="{5E4C3960-7E50-BE0C-59AC-2DA33481F39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72" name="Straight Connector 171">
                    <a:extLst>
                      <a:ext uri="{FF2B5EF4-FFF2-40B4-BE49-F238E27FC236}">
                        <a16:creationId xmlns:a16="http://schemas.microsoft.com/office/drawing/2014/main" id="{36E034B7-B29E-1F2C-DF00-010B14A4EA3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41" name="Group 140">
                <a:extLst>
                  <a:ext uri="{FF2B5EF4-FFF2-40B4-BE49-F238E27FC236}">
                    <a16:creationId xmlns:a16="http://schemas.microsoft.com/office/drawing/2014/main" id="{88B92B26-BA37-F4C0-E8C3-FAED8169F5AF}"/>
                  </a:ext>
                </a:extLst>
              </p:cNvPr>
              <p:cNvGrpSpPr/>
              <p:nvPr/>
            </p:nvGrpSpPr>
            <p:grpSpPr>
              <a:xfrm>
                <a:off x="6517321" y="2754401"/>
                <a:ext cx="2743199" cy="228603"/>
                <a:chOff x="1030929" y="2754403"/>
                <a:chExt cx="2743199" cy="228603"/>
              </a:xfrm>
            </p:grpSpPr>
            <p:grpSp>
              <p:nvGrpSpPr>
                <p:cNvPr id="155" name="Group 154">
                  <a:extLst>
                    <a:ext uri="{FF2B5EF4-FFF2-40B4-BE49-F238E27FC236}">
                      <a16:creationId xmlns:a16="http://schemas.microsoft.com/office/drawing/2014/main" id="{E5A5DBFD-EDD4-06B2-1065-68DE782ED11B}"/>
                    </a:ext>
                  </a:extLst>
                </p:cNvPr>
                <p:cNvGrpSpPr/>
                <p:nvPr/>
              </p:nvGrpSpPr>
              <p:grpSpPr>
                <a:xfrm>
                  <a:off x="1030929" y="2754405"/>
                  <a:ext cx="914400" cy="228601"/>
                  <a:chOff x="5145742" y="3112995"/>
                  <a:chExt cx="914400" cy="228601"/>
                </a:xfrm>
              </p:grpSpPr>
              <p:cxnSp>
                <p:nvCxnSpPr>
                  <p:cNvPr id="164" name="Straight Connector 163">
                    <a:extLst>
                      <a:ext uri="{FF2B5EF4-FFF2-40B4-BE49-F238E27FC236}">
                        <a16:creationId xmlns:a16="http://schemas.microsoft.com/office/drawing/2014/main" id="{356E25D1-5A14-2C6A-2D34-5B54F581A98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65" name="Straight Connector 164">
                    <a:extLst>
                      <a:ext uri="{FF2B5EF4-FFF2-40B4-BE49-F238E27FC236}">
                        <a16:creationId xmlns:a16="http://schemas.microsoft.com/office/drawing/2014/main" id="{5DA87B60-8897-F2B8-4FDC-1ACDDB61BCA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66" name="Straight Connector 165">
                    <a:extLst>
                      <a:ext uri="{FF2B5EF4-FFF2-40B4-BE49-F238E27FC236}">
                        <a16:creationId xmlns:a16="http://schemas.microsoft.com/office/drawing/2014/main" id="{3309EFBD-F056-464D-5A7D-0156B3636A70}"/>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56" name="Group 155">
                  <a:extLst>
                    <a:ext uri="{FF2B5EF4-FFF2-40B4-BE49-F238E27FC236}">
                      <a16:creationId xmlns:a16="http://schemas.microsoft.com/office/drawing/2014/main" id="{9B93B9DD-EA58-F672-A44F-630AC8BD4212}"/>
                    </a:ext>
                  </a:extLst>
                </p:cNvPr>
                <p:cNvGrpSpPr/>
                <p:nvPr/>
              </p:nvGrpSpPr>
              <p:grpSpPr>
                <a:xfrm>
                  <a:off x="2859728" y="2754403"/>
                  <a:ext cx="914400" cy="228601"/>
                  <a:chOff x="5145742" y="3112995"/>
                  <a:chExt cx="914400" cy="228601"/>
                </a:xfrm>
              </p:grpSpPr>
              <p:cxnSp>
                <p:nvCxnSpPr>
                  <p:cNvPr id="161" name="Straight Connector 160">
                    <a:extLst>
                      <a:ext uri="{FF2B5EF4-FFF2-40B4-BE49-F238E27FC236}">
                        <a16:creationId xmlns:a16="http://schemas.microsoft.com/office/drawing/2014/main" id="{E04159EB-5B8F-324F-7EE4-17D1174BCCE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62" name="Straight Connector 161">
                    <a:extLst>
                      <a:ext uri="{FF2B5EF4-FFF2-40B4-BE49-F238E27FC236}">
                        <a16:creationId xmlns:a16="http://schemas.microsoft.com/office/drawing/2014/main" id="{691927C2-4BB4-119A-4228-65F27C0FCD9B}"/>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63" name="Straight Connector 162">
                    <a:extLst>
                      <a:ext uri="{FF2B5EF4-FFF2-40B4-BE49-F238E27FC236}">
                        <a16:creationId xmlns:a16="http://schemas.microsoft.com/office/drawing/2014/main" id="{4C6B4C63-DFC6-9834-0923-F72D80F8F27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57" name="Group 156">
                  <a:extLst>
                    <a:ext uri="{FF2B5EF4-FFF2-40B4-BE49-F238E27FC236}">
                      <a16:creationId xmlns:a16="http://schemas.microsoft.com/office/drawing/2014/main" id="{D49151E9-5644-B9F8-9F8C-429C3C1F26DA}"/>
                    </a:ext>
                  </a:extLst>
                </p:cNvPr>
                <p:cNvGrpSpPr/>
                <p:nvPr/>
              </p:nvGrpSpPr>
              <p:grpSpPr>
                <a:xfrm>
                  <a:off x="1945329" y="2754405"/>
                  <a:ext cx="914400" cy="228601"/>
                  <a:chOff x="5145742" y="3112995"/>
                  <a:chExt cx="914400" cy="228601"/>
                </a:xfrm>
              </p:grpSpPr>
              <p:cxnSp>
                <p:nvCxnSpPr>
                  <p:cNvPr id="158" name="Straight Connector 157">
                    <a:extLst>
                      <a:ext uri="{FF2B5EF4-FFF2-40B4-BE49-F238E27FC236}">
                        <a16:creationId xmlns:a16="http://schemas.microsoft.com/office/drawing/2014/main" id="{5358B4EB-D987-A89A-2404-F3FF3C454BD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59" name="Straight Connector 158">
                    <a:extLst>
                      <a:ext uri="{FF2B5EF4-FFF2-40B4-BE49-F238E27FC236}">
                        <a16:creationId xmlns:a16="http://schemas.microsoft.com/office/drawing/2014/main" id="{9140F7BC-9D13-034B-84FA-08D31F91D517}"/>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60" name="Straight Connector 159">
                    <a:extLst>
                      <a:ext uri="{FF2B5EF4-FFF2-40B4-BE49-F238E27FC236}">
                        <a16:creationId xmlns:a16="http://schemas.microsoft.com/office/drawing/2014/main" id="{140A2888-AFCF-5368-3ACA-4244E5EFC6C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42" name="Group 141">
                <a:extLst>
                  <a:ext uri="{FF2B5EF4-FFF2-40B4-BE49-F238E27FC236}">
                    <a16:creationId xmlns:a16="http://schemas.microsoft.com/office/drawing/2014/main" id="{F0BDD18E-2862-7F51-3108-CB372FD9F0CB}"/>
                  </a:ext>
                </a:extLst>
              </p:cNvPr>
              <p:cNvGrpSpPr/>
              <p:nvPr/>
            </p:nvGrpSpPr>
            <p:grpSpPr>
              <a:xfrm>
                <a:off x="9260518" y="2754400"/>
                <a:ext cx="2743199" cy="228603"/>
                <a:chOff x="1030929" y="2754403"/>
                <a:chExt cx="2743199" cy="228603"/>
              </a:xfrm>
            </p:grpSpPr>
            <p:grpSp>
              <p:nvGrpSpPr>
                <p:cNvPr id="143" name="Group 142">
                  <a:extLst>
                    <a:ext uri="{FF2B5EF4-FFF2-40B4-BE49-F238E27FC236}">
                      <a16:creationId xmlns:a16="http://schemas.microsoft.com/office/drawing/2014/main" id="{1DA6565E-6FFA-566A-902F-CF9C43AB4D41}"/>
                    </a:ext>
                  </a:extLst>
                </p:cNvPr>
                <p:cNvGrpSpPr/>
                <p:nvPr/>
              </p:nvGrpSpPr>
              <p:grpSpPr>
                <a:xfrm>
                  <a:off x="1030929" y="2754405"/>
                  <a:ext cx="914400" cy="228601"/>
                  <a:chOff x="5145742" y="3112995"/>
                  <a:chExt cx="914400" cy="228601"/>
                </a:xfrm>
              </p:grpSpPr>
              <p:cxnSp>
                <p:nvCxnSpPr>
                  <p:cNvPr id="152" name="Straight Connector 151">
                    <a:extLst>
                      <a:ext uri="{FF2B5EF4-FFF2-40B4-BE49-F238E27FC236}">
                        <a16:creationId xmlns:a16="http://schemas.microsoft.com/office/drawing/2014/main" id="{B37371E9-59BB-1AE7-500A-C7220CA90B94}"/>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53" name="Straight Connector 152">
                    <a:extLst>
                      <a:ext uri="{FF2B5EF4-FFF2-40B4-BE49-F238E27FC236}">
                        <a16:creationId xmlns:a16="http://schemas.microsoft.com/office/drawing/2014/main" id="{D3C5B525-59DC-3078-10A1-AF27AC8B7D9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54" name="Straight Connector 153">
                    <a:extLst>
                      <a:ext uri="{FF2B5EF4-FFF2-40B4-BE49-F238E27FC236}">
                        <a16:creationId xmlns:a16="http://schemas.microsoft.com/office/drawing/2014/main" id="{F32EFCEA-2E29-480F-F6C8-5E2AC767CA8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44" name="Group 143">
                  <a:extLst>
                    <a:ext uri="{FF2B5EF4-FFF2-40B4-BE49-F238E27FC236}">
                      <a16:creationId xmlns:a16="http://schemas.microsoft.com/office/drawing/2014/main" id="{2133A63F-B2BD-CEC3-E53D-87E1BC6368DC}"/>
                    </a:ext>
                  </a:extLst>
                </p:cNvPr>
                <p:cNvGrpSpPr/>
                <p:nvPr/>
              </p:nvGrpSpPr>
              <p:grpSpPr>
                <a:xfrm>
                  <a:off x="2859728" y="2754403"/>
                  <a:ext cx="914400" cy="228601"/>
                  <a:chOff x="5145742" y="3112995"/>
                  <a:chExt cx="914400" cy="228601"/>
                </a:xfrm>
              </p:grpSpPr>
              <p:cxnSp>
                <p:nvCxnSpPr>
                  <p:cNvPr id="149" name="Straight Connector 148">
                    <a:extLst>
                      <a:ext uri="{FF2B5EF4-FFF2-40B4-BE49-F238E27FC236}">
                        <a16:creationId xmlns:a16="http://schemas.microsoft.com/office/drawing/2014/main" id="{A41D1CDC-D830-6C71-4461-76751AD1B63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50" name="Straight Connector 149">
                    <a:extLst>
                      <a:ext uri="{FF2B5EF4-FFF2-40B4-BE49-F238E27FC236}">
                        <a16:creationId xmlns:a16="http://schemas.microsoft.com/office/drawing/2014/main" id="{A4D66513-E51A-EE1B-37EA-9C3BEDB23AA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51" name="Straight Connector 150">
                    <a:extLst>
                      <a:ext uri="{FF2B5EF4-FFF2-40B4-BE49-F238E27FC236}">
                        <a16:creationId xmlns:a16="http://schemas.microsoft.com/office/drawing/2014/main" id="{5EB9B6BB-C66E-B047-15D1-6F6CB80E4D9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145" name="Group 144">
                  <a:extLst>
                    <a:ext uri="{FF2B5EF4-FFF2-40B4-BE49-F238E27FC236}">
                      <a16:creationId xmlns:a16="http://schemas.microsoft.com/office/drawing/2014/main" id="{B3862D8C-2CA7-3BFB-C8A6-DD83C9BA66FF}"/>
                    </a:ext>
                  </a:extLst>
                </p:cNvPr>
                <p:cNvGrpSpPr/>
                <p:nvPr/>
              </p:nvGrpSpPr>
              <p:grpSpPr>
                <a:xfrm>
                  <a:off x="1945329" y="2754405"/>
                  <a:ext cx="914400" cy="228601"/>
                  <a:chOff x="5145742" y="3112995"/>
                  <a:chExt cx="914400" cy="228601"/>
                </a:xfrm>
              </p:grpSpPr>
              <p:cxnSp>
                <p:nvCxnSpPr>
                  <p:cNvPr id="146" name="Straight Connector 145">
                    <a:extLst>
                      <a:ext uri="{FF2B5EF4-FFF2-40B4-BE49-F238E27FC236}">
                        <a16:creationId xmlns:a16="http://schemas.microsoft.com/office/drawing/2014/main" id="{BB2790FC-182C-0677-2DF2-41D27FFD4E4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47" name="Straight Connector 146">
                    <a:extLst>
                      <a:ext uri="{FF2B5EF4-FFF2-40B4-BE49-F238E27FC236}">
                        <a16:creationId xmlns:a16="http://schemas.microsoft.com/office/drawing/2014/main" id="{FBF3769A-710D-3901-C813-30979A69453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48" name="Straight Connector 147">
                    <a:extLst>
                      <a:ext uri="{FF2B5EF4-FFF2-40B4-BE49-F238E27FC236}">
                        <a16:creationId xmlns:a16="http://schemas.microsoft.com/office/drawing/2014/main" id="{11CE099E-A70C-AA94-7AC5-0E97E3EDA26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513" name="Straight Connector 512">
              <a:extLst>
                <a:ext uri="{FF2B5EF4-FFF2-40B4-BE49-F238E27FC236}">
                  <a16:creationId xmlns:a16="http://schemas.microsoft.com/office/drawing/2014/main" id="{9D019BE0-BD83-5D9C-AFC9-F16AC46DAFA1}"/>
                </a:ext>
              </a:extLst>
            </p:cNvPr>
            <p:cNvCxnSpPr>
              <a:cxnSpLocks/>
            </p:cNvCxnSpPr>
            <p:nvPr/>
          </p:nvCxnSpPr>
          <p:spPr>
            <a:xfrm>
              <a:off x="-1" y="3318429"/>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14" name="Straight Connector 513">
              <a:extLst>
                <a:ext uri="{FF2B5EF4-FFF2-40B4-BE49-F238E27FC236}">
                  <a16:creationId xmlns:a16="http://schemas.microsoft.com/office/drawing/2014/main" id="{76260E76-C6BF-5630-780A-AD6E96DC47E4}"/>
                </a:ext>
              </a:extLst>
            </p:cNvPr>
            <p:cNvCxnSpPr>
              <a:cxnSpLocks/>
            </p:cNvCxnSpPr>
            <p:nvPr/>
          </p:nvCxnSpPr>
          <p:spPr>
            <a:xfrm>
              <a:off x="10820397" y="3318429"/>
              <a:ext cx="1371603" cy="0"/>
            </a:xfrm>
            <a:prstGeom prst="line">
              <a:avLst/>
            </a:prstGeom>
            <a:ln w="57150"/>
          </p:spPr>
          <p:style>
            <a:lnRef idx="3">
              <a:schemeClr val="dk1"/>
            </a:lnRef>
            <a:fillRef idx="0">
              <a:schemeClr val="dk1"/>
            </a:fillRef>
            <a:effectRef idx="2">
              <a:schemeClr val="dk1"/>
            </a:effectRef>
            <a:fontRef idx="minor">
              <a:schemeClr val="tx1"/>
            </a:fontRef>
          </p:style>
        </p:cxnSp>
      </p:grpSp>
      <p:grpSp>
        <p:nvGrpSpPr>
          <p:cNvPr id="518" name="Group 517">
            <a:extLst>
              <a:ext uri="{FF2B5EF4-FFF2-40B4-BE49-F238E27FC236}">
                <a16:creationId xmlns:a16="http://schemas.microsoft.com/office/drawing/2014/main" id="{7872201F-CC5D-D9B0-3054-68683CC7E0A3}"/>
              </a:ext>
            </a:extLst>
          </p:cNvPr>
          <p:cNvGrpSpPr/>
          <p:nvPr/>
        </p:nvGrpSpPr>
        <p:grpSpPr>
          <a:xfrm>
            <a:off x="-1" y="4803842"/>
            <a:ext cx="12192001" cy="228606"/>
            <a:chOff x="-1" y="4362999"/>
            <a:chExt cx="12192001" cy="228606"/>
          </a:xfrm>
        </p:grpSpPr>
        <p:grpSp>
          <p:nvGrpSpPr>
            <p:cNvPr id="236" name="Group 235">
              <a:extLst>
                <a:ext uri="{FF2B5EF4-FFF2-40B4-BE49-F238E27FC236}">
                  <a16:creationId xmlns:a16="http://schemas.microsoft.com/office/drawing/2014/main" id="{364B558E-D225-1D5A-FE97-8896C970778F}"/>
                </a:ext>
              </a:extLst>
            </p:cNvPr>
            <p:cNvGrpSpPr/>
            <p:nvPr/>
          </p:nvGrpSpPr>
          <p:grpSpPr>
            <a:xfrm>
              <a:off x="609606" y="4362999"/>
              <a:ext cx="5486400" cy="228606"/>
              <a:chOff x="609606" y="4366547"/>
              <a:chExt cx="10972788" cy="228606"/>
            </a:xfrm>
          </p:grpSpPr>
          <p:grpSp>
            <p:nvGrpSpPr>
              <p:cNvPr id="39" name="Group 38">
                <a:extLst>
                  <a:ext uri="{FF2B5EF4-FFF2-40B4-BE49-F238E27FC236}">
                    <a16:creationId xmlns:a16="http://schemas.microsoft.com/office/drawing/2014/main" id="{58B8DD12-8636-FF4A-32A0-9EC7D38BC2BA}"/>
                  </a:ext>
                </a:extLst>
              </p:cNvPr>
              <p:cNvGrpSpPr/>
              <p:nvPr/>
            </p:nvGrpSpPr>
            <p:grpSpPr>
              <a:xfrm>
                <a:off x="609606" y="4366550"/>
                <a:ext cx="2743199" cy="228603"/>
                <a:chOff x="1030929" y="2754403"/>
                <a:chExt cx="2743199" cy="228603"/>
              </a:xfrm>
            </p:grpSpPr>
            <p:grpSp>
              <p:nvGrpSpPr>
                <p:cNvPr id="17" name="Group 16">
                  <a:extLst>
                    <a:ext uri="{FF2B5EF4-FFF2-40B4-BE49-F238E27FC236}">
                      <a16:creationId xmlns:a16="http://schemas.microsoft.com/office/drawing/2014/main" id="{41C8EF8D-D579-0393-B182-109558E4A88C}"/>
                    </a:ext>
                  </a:extLst>
                </p:cNvPr>
                <p:cNvGrpSpPr/>
                <p:nvPr/>
              </p:nvGrpSpPr>
              <p:grpSpPr>
                <a:xfrm>
                  <a:off x="1030929" y="2754405"/>
                  <a:ext cx="914400" cy="228601"/>
                  <a:chOff x="5145742" y="3112995"/>
                  <a:chExt cx="914400" cy="228601"/>
                </a:xfrm>
              </p:grpSpPr>
              <p:cxnSp>
                <p:nvCxnSpPr>
                  <p:cNvPr id="11" name="Straight Connector 10">
                    <a:extLst>
                      <a:ext uri="{FF2B5EF4-FFF2-40B4-BE49-F238E27FC236}">
                        <a16:creationId xmlns:a16="http://schemas.microsoft.com/office/drawing/2014/main" id="{717BD427-348A-DD18-5353-A7FBA422DAF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FA399A79-E34C-75E4-A60B-E02BC435F544}"/>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3" name="Straight Connector 12">
                    <a:extLst>
                      <a:ext uri="{FF2B5EF4-FFF2-40B4-BE49-F238E27FC236}">
                        <a16:creationId xmlns:a16="http://schemas.microsoft.com/office/drawing/2014/main" id="{B539A2F5-8776-1F20-218D-052893FB37A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7" name="Group 26">
                  <a:extLst>
                    <a:ext uri="{FF2B5EF4-FFF2-40B4-BE49-F238E27FC236}">
                      <a16:creationId xmlns:a16="http://schemas.microsoft.com/office/drawing/2014/main" id="{DE85D89C-066D-DC31-F8AF-ECD8B8BE3055}"/>
                    </a:ext>
                  </a:extLst>
                </p:cNvPr>
                <p:cNvGrpSpPr/>
                <p:nvPr/>
              </p:nvGrpSpPr>
              <p:grpSpPr>
                <a:xfrm>
                  <a:off x="2859728" y="2754403"/>
                  <a:ext cx="914400" cy="228601"/>
                  <a:chOff x="5145742" y="3112995"/>
                  <a:chExt cx="914400" cy="228601"/>
                </a:xfrm>
              </p:grpSpPr>
              <p:cxnSp>
                <p:nvCxnSpPr>
                  <p:cNvPr id="28" name="Straight Connector 27">
                    <a:extLst>
                      <a:ext uri="{FF2B5EF4-FFF2-40B4-BE49-F238E27FC236}">
                        <a16:creationId xmlns:a16="http://schemas.microsoft.com/office/drawing/2014/main" id="{1C0E9973-A803-7176-2323-375FD8EBE18E}"/>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9" name="Straight Connector 28">
                    <a:extLst>
                      <a:ext uri="{FF2B5EF4-FFF2-40B4-BE49-F238E27FC236}">
                        <a16:creationId xmlns:a16="http://schemas.microsoft.com/office/drawing/2014/main" id="{C987E8DA-5C4D-6E2C-6545-7AC194F18DA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30" name="Straight Connector 29">
                    <a:extLst>
                      <a:ext uri="{FF2B5EF4-FFF2-40B4-BE49-F238E27FC236}">
                        <a16:creationId xmlns:a16="http://schemas.microsoft.com/office/drawing/2014/main" id="{B5BED9EA-D7F6-ED16-0B83-B9AB0E1820C0}"/>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31" name="Group 30">
                  <a:extLst>
                    <a:ext uri="{FF2B5EF4-FFF2-40B4-BE49-F238E27FC236}">
                      <a16:creationId xmlns:a16="http://schemas.microsoft.com/office/drawing/2014/main" id="{A16B6121-5375-A647-2842-C9D8A658991C}"/>
                    </a:ext>
                  </a:extLst>
                </p:cNvPr>
                <p:cNvGrpSpPr/>
                <p:nvPr/>
              </p:nvGrpSpPr>
              <p:grpSpPr>
                <a:xfrm>
                  <a:off x="1945329" y="2754405"/>
                  <a:ext cx="914400" cy="228601"/>
                  <a:chOff x="5145742" y="3112995"/>
                  <a:chExt cx="914400" cy="228601"/>
                </a:xfrm>
              </p:grpSpPr>
              <p:cxnSp>
                <p:nvCxnSpPr>
                  <p:cNvPr id="32" name="Straight Connector 31">
                    <a:extLst>
                      <a:ext uri="{FF2B5EF4-FFF2-40B4-BE49-F238E27FC236}">
                        <a16:creationId xmlns:a16="http://schemas.microsoft.com/office/drawing/2014/main" id="{D1877830-C4CC-A263-6A4B-A51779C17365}"/>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33" name="Straight Connector 32">
                    <a:extLst>
                      <a:ext uri="{FF2B5EF4-FFF2-40B4-BE49-F238E27FC236}">
                        <a16:creationId xmlns:a16="http://schemas.microsoft.com/office/drawing/2014/main" id="{D0D7E2E1-CC4A-A59A-F202-A852C860631B}"/>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34" name="Straight Connector 33">
                    <a:extLst>
                      <a:ext uri="{FF2B5EF4-FFF2-40B4-BE49-F238E27FC236}">
                        <a16:creationId xmlns:a16="http://schemas.microsoft.com/office/drawing/2014/main" id="{89724A6F-9217-4CA9-2CC8-3A4FB3E6086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40" name="Group 39">
                <a:extLst>
                  <a:ext uri="{FF2B5EF4-FFF2-40B4-BE49-F238E27FC236}">
                    <a16:creationId xmlns:a16="http://schemas.microsoft.com/office/drawing/2014/main" id="{728C5999-09B2-C09E-E2E7-551B7ECFE97D}"/>
                  </a:ext>
                </a:extLst>
              </p:cNvPr>
              <p:cNvGrpSpPr/>
              <p:nvPr/>
            </p:nvGrpSpPr>
            <p:grpSpPr>
              <a:xfrm>
                <a:off x="3352803" y="4366549"/>
                <a:ext cx="2743199" cy="228603"/>
                <a:chOff x="1030929" y="2754403"/>
                <a:chExt cx="2743199" cy="228603"/>
              </a:xfrm>
            </p:grpSpPr>
            <p:grpSp>
              <p:nvGrpSpPr>
                <p:cNvPr id="41" name="Group 40">
                  <a:extLst>
                    <a:ext uri="{FF2B5EF4-FFF2-40B4-BE49-F238E27FC236}">
                      <a16:creationId xmlns:a16="http://schemas.microsoft.com/office/drawing/2014/main" id="{41D0CC8A-63A6-C218-9C1C-33DD31F0FA64}"/>
                    </a:ext>
                  </a:extLst>
                </p:cNvPr>
                <p:cNvGrpSpPr/>
                <p:nvPr/>
              </p:nvGrpSpPr>
              <p:grpSpPr>
                <a:xfrm>
                  <a:off x="1030929" y="2754405"/>
                  <a:ext cx="914400" cy="228601"/>
                  <a:chOff x="5145742" y="3112995"/>
                  <a:chExt cx="914400" cy="228601"/>
                </a:xfrm>
              </p:grpSpPr>
              <p:cxnSp>
                <p:nvCxnSpPr>
                  <p:cNvPr id="50" name="Straight Connector 49">
                    <a:extLst>
                      <a:ext uri="{FF2B5EF4-FFF2-40B4-BE49-F238E27FC236}">
                        <a16:creationId xmlns:a16="http://schemas.microsoft.com/office/drawing/2014/main" id="{C596A7AA-55B3-BC52-DD36-6AEBF2D9F75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51" name="Straight Connector 50">
                    <a:extLst>
                      <a:ext uri="{FF2B5EF4-FFF2-40B4-BE49-F238E27FC236}">
                        <a16:creationId xmlns:a16="http://schemas.microsoft.com/office/drawing/2014/main" id="{CD797375-1BA0-A002-0D29-FE9CBB59BBF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2" name="Straight Connector 51">
                    <a:extLst>
                      <a:ext uri="{FF2B5EF4-FFF2-40B4-BE49-F238E27FC236}">
                        <a16:creationId xmlns:a16="http://schemas.microsoft.com/office/drawing/2014/main" id="{537875D8-3ED5-42E5-2D52-8D4EB22AD24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2" name="Group 41">
                  <a:extLst>
                    <a:ext uri="{FF2B5EF4-FFF2-40B4-BE49-F238E27FC236}">
                      <a16:creationId xmlns:a16="http://schemas.microsoft.com/office/drawing/2014/main" id="{50751E0F-3A2E-E943-245D-0F7C16D52E50}"/>
                    </a:ext>
                  </a:extLst>
                </p:cNvPr>
                <p:cNvGrpSpPr/>
                <p:nvPr/>
              </p:nvGrpSpPr>
              <p:grpSpPr>
                <a:xfrm>
                  <a:off x="2859728" y="2754403"/>
                  <a:ext cx="914400" cy="228601"/>
                  <a:chOff x="5145742" y="3112995"/>
                  <a:chExt cx="914400" cy="228601"/>
                </a:xfrm>
              </p:grpSpPr>
              <p:cxnSp>
                <p:nvCxnSpPr>
                  <p:cNvPr id="47" name="Straight Connector 46">
                    <a:extLst>
                      <a:ext uri="{FF2B5EF4-FFF2-40B4-BE49-F238E27FC236}">
                        <a16:creationId xmlns:a16="http://schemas.microsoft.com/office/drawing/2014/main" id="{02DFECAB-E84D-5158-905D-2F05400D652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8" name="Straight Connector 47">
                    <a:extLst>
                      <a:ext uri="{FF2B5EF4-FFF2-40B4-BE49-F238E27FC236}">
                        <a16:creationId xmlns:a16="http://schemas.microsoft.com/office/drawing/2014/main" id="{F109A256-B564-75B8-11AB-76B2C0B3A86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9" name="Straight Connector 48">
                    <a:extLst>
                      <a:ext uri="{FF2B5EF4-FFF2-40B4-BE49-F238E27FC236}">
                        <a16:creationId xmlns:a16="http://schemas.microsoft.com/office/drawing/2014/main" id="{1ABBB279-BA1C-AD66-F1DC-0ADEA461453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3" name="Group 42">
                  <a:extLst>
                    <a:ext uri="{FF2B5EF4-FFF2-40B4-BE49-F238E27FC236}">
                      <a16:creationId xmlns:a16="http://schemas.microsoft.com/office/drawing/2014/main" id="{CE60F45B-725F-E158-2E64-471D1BCE5BED}"/>
                    </a:ext>
                  </a:extLst>
                </p:cNvPr>
                <p:cNvGrpSpPr/>
                <p:nvPr/>
              </p:nvGrpSpPr>
              <p:grpSpPr>
                <a:xfrm>
                  <a:off x="1945329" y="2754405"/>
                  <a:ext cx="914400" cy="228601"/>
                  <a:chOff x="5145742" y="3112995"/>
                  <a:chExt cx="914400" cy="228601"/>
                </a:xfrm>
              </p:grpSpPr>
              <p:cxnSp>
                <p:nvCxnSpPr>
                  <p:cNvPr id="44" name="Straight Connector 43">
                    <a:extLst>
                      <a:ext uri="{FF2B5EF4-FFF2-40B4-BE49-F238E27FC236}">
                        <a16:creationId xmlns:a16="http://schemas.microsoft.com/office/drawing/2014/main" id="{68D1FA4B-7D09-D033-D9A1-60781AB4D76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5" name="Straight Connector 44">
                    <a:extLst>
                      <a:ext uri="{FF2B5EF4-FFF2-40B4-BE49-F238E27FC236}">
                        <a16:creationId xmlns:a16="http://schemas.microsoft.com/office/drawing/2014/main" id="{4A99B6E7-155B-10B8-2A7B-B88E50484DA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6" name="Straight Connector 45">
                    <a:extLst>
                      <a:ext uri="{FF2B5EF4-FFF2-40B4-BE49-F238E27FC236}">
                        <a16:creationId xmlns:a16="http://schemas.microsoft.com/office/drawing/2014/main" id="{042642E5-3E49-F01D-71DF-5BB48910A01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58" name="Group 57">
                <a:extLst>
                  <a:ext uri="{FF2B5EF4-FFF2-40B4-BE49-F238E27FC236}">
                    <a16:creationId xmlns:a16="http://schemas.microsoft.com/office/drawing/2014/main" id="{23DEFB45-F6A7-2F8C-7600-239AA9B3464E}"/>
                  </a:ext>
                </a:extLst>
              </p:cNvPr>
              <p:cNvGrpSpPr/>
              <p:nvPr/>
            </p:nvGrpSpPr>
            <p:grpSpPr>
              <a:xfrm>
                <a:off x="6095998" y="4366548"/>
                <a:ext cx="2743199" cy="228603"/>
                <a:chOff x="1030929" y="2754403"/>
                <a:chExt cx="2743199" cy="228603"/>
              </a:xfrm>
            </p:grpSpPr>
            <p:grpSp>
              <p:nvGrpSpPr>
                <p:cNvPr id="59" name="Group 58">
                  <a:extLst>
                    <a:ext uri="{FF2B5EF4-FFF2-40B4-BE49-F238E27FC236}">
                      <a16:creationId xmlns:a16="http://schemas.microsoft.com/office/drawing/2014/main" id="{E950C20B-95BC-65AA-1EFC-C1BA32A22814}"/>
                    </a:ext>
                  </a:extLst>
                </p:cNvPr>
                <p:cNvGrpSpPr/>
                <p:nvPr/>
              </p:nvGrpSpPr>
              <p:grpSpPr>
                <a:xfrm>
                  <a:off x="1030929" y="2754405"/>
                  <a:ext cx="914400" cy="228601"/>
                  <a:chOff x="5145742" y="3112995"/>
                  <a:chExt cx="914400" cy="228601"/>
                </a:xfrm>
              </p:grpSpPr>
              <p:cxnSp>
                <p:nvCxnSpPr>
                  <p:cNvPr id="68" name="Straight Connector 67">
                    <a:extLst>
                      <a:ext uri="{FF2B5EF4-FFF2-40B4-BE49-F238E27FC236}">
                        <a16:creationId xmlns:a16="http://schemas.microsoft.com/office/drawing/2014/main" id="{C96F8EF3-B5D2-2199-7CBF-B5380095E4C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9" name="Straight Connector 68">
                    <a:extLst>
                      <a:ext uri="{FF2B5EF4-FFF2-40B4-BE49-F238E27FC236}">
                        <a16:creationId xmlns:a16="http://schemas.microsoft.com/office/drawing/2014/main" id="{554F0EA7-4504-64A8-83B5-E3095F3B04F7}"/>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70" name="Straight Connector 69">
                    <a:extLst>
                      <a:ext uri="{FF2B5EF4-FFF2-40B4-BE49-F238E27FC236}">
                        <a16:creationId xmlns:a16="http://schemas.microsoft.com/office/drawing/2014/main" id="{30C6E3C5-24CE-D1EF-E594-7190D394643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0" name="Group 59">
                  <a:extLst>
                    <a:ext uri="{FF2B5EF4-FFF2-40B4-BE49-F238E27FC236}">
                      <a16:creationId xmlns:a16="http://schemas.microsoft.com/office/drawing/2014/main" id="{394F34B0-831A-DAD4-6396-1FC4A3EB8D45}"/>
                    </a:ext>
                  </a:extLst>
                </p:cNvPr>
                <p:cNvGrpSpPr/>
                <p:nvPr/>
              </p:nvGrpSpPr>
              <p:grpSpPr>
                <a:xfrm>
                  <a:off x="2859728" y="2754403"/>
                  <a:ext cx="914400" cy="228601"/>
                  <a:chOff x="5145742" y="3112995"/>
                  <a:chExt cx="914400" cy="228601"/>
                </a:xfrm>
              </p:grpSpPr>
              <p:cxnSp>
                <p:nvCxnSpPr>
                  <p:cNvPr id="65" name="Straight Connector 64">
                    <a:extLst>
                      <a:ext uri="{FF2B5EF4-FFF2-40B4-BE49-F238E27FC236}">
                        <a16:creationId xmlns:a16="http://schemas.microsoft.com/office/drawing/2014/main" id="{7E49D934-1F44-B201-FB2C-470D96365AE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6" name="Straight Connector 65">
                    <a:extLst>
                      <a:ext uri="{FF2B5EF4-FFF2-40B4-BE49-F238E27FC236}">
                        <a16:creationId xmlns:a16="http://schemas.microsoft.com/office/drawing/2014/main" id="{4198A9BE-5C18-6E81-9817-24C7FEEF29C4}"/>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7" name="Straight Connector 66">
                    <a:extLst>
                      <a:ext uri="{FF2B5EF4-FFF2-40B4-BE49-F238E27FC236}">
                        <a16:creationId xmlns:a16="http://schemas.microsoft.com/office/drawing/2014/main" id="{F7A0CAAD-2C17-3CE3-39C9-61CE7913949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61" name="Group 60">
                  <a:extLst>
                    <a:ext uri="{FF2B5EF4-FFF2-40B4-BE49-F238E27FC236}">
                      <a16:creationId xmlns:a16="http://schemas.microsoft.com/office/drawing/2014/main" id="{1F5E2DE1-2B70-D2E4-D365-1C2B8CFD2DDD}"/>
                    </a:ext>
                  </a:extLst>
                </p:cNvPr>
                <p:cNvGrpSpPr/>
                <p:nvPr/>
              </p:nvGrpSpPr>
              <p:grpSpPr>
                <a:xfrm>
                  <a:off x="1945329" y="2754405"/>
                  <a:ext cx="914400" cy="228601"/>
                  <a:chOff x="5145742" y="3112995"/>
                  <a:chExt cx="914400" cy="228601"/>
                </a:xfrm>
              </p:grpSpPr>
              <p:cxnSp>
                <p:nvCxnSpPr>
                  <p:cNvPr id="62" name="Straight Connector 61">
                    <a:extLst>
                      <a:ext uri="{FF2B5EF4-FFF2-40B4-BE49-F238E27FC236}">
                        <a16:creationId xmlns:a16="http://schemas.microsoft.com/office/drawing/2014/main" id="{E50C3281-1F3F-E803-6634-DC3522A4E49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63" name="Straight Connector 62">
                    <a:extLst>
                      <a:ext uri="{FF2B5EF4-FFF2-40B4-BE49-F238E27FC236}">
                        <a16:creationId xmlns:a16="http://schemas.microsoft.com/office/drawing/2014/main" id="{9C451F15-C6E0-4AE5-3EE7-F08F19A6D654}"/>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64" name="Straight Connector 63">
                    <a:extLst>
                      <a:ext uri="{FF2B5EF4-FFF2-40B4-BE49-F238E27FC236}">
                        <a16:creationId xmlns:a16="http://schemas.microsoft.com/office/drawing/2014/main" id="{183F4D8A-46CF-34A4-7B06-64B1E602FE11}"/>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71" name="Group 70">
                <a:extLst>
                  <a:ext uri="{FF2B5EF4-FFF2-40B4-BE49-F238E27FC236}">
                    <a16:creationId xmlns:a16="http://schemas.microsoft.com/office/drawing/2014/main" id="{E228563C-0231-93D4-14AD-98B2D623B982}"/>
                  </a:ext>
                </a:extLst>
              </p:cNvPr>
              <p:cNvGrpSpPr/>
              <p:nvPr/>
            </p:nvGrpSpPr>
            <p:grpSpPr>
              <a:xfrm>
                <a:off x="8839195" y="4366547"/>
                <a:ext cx="2743199" cy="228603"/>
                <a:chOff x="1030929" y="2754403"/>
                <a:chExt cx="2743199" cy="228603"/>
              </a:xfrm>
            </p:grpSpPr>
            <p:grpSp>
              <p:nvGrpSpPr>
                <p:cNvPr id="72" name="Group 71">
                  <a:extLst>
                    <a:ext uri="{FF2B5EF4-FFF2-40B4-BE49-F238E27FC236}">
                      <a16:creationId xmlns:a16="http://schemas.microsoft.com/office/drawing/2014/main" id="{022D76E1-206E-C3EB-C84B-9664B47395CF}"/>
                    </a:ext>
                  </a:extLst>
                </p:cNvPr>
                <p:cNvGrpSpPr/>
                <p:nvPr/>
              </p:nvGrpSpPr>
              <p:grpSpPr>
                <a:xfrm>
                  <a:off x="1030929" y="2754405"/>
                  <a:ext cx="914400" cy="228601"/>
                  <a:chOff x="5145742" y="3112995"/>
                  <a:chExt cx="914400" cy="228601"/>
                </a:xfrm>
              </p:grpSpPr>
              <p:cxnSp>
                <p:nvCxnSpPr>
                  <p:cNvPr id="81" name="Straight Connector 80">
                    <a:extLst>
                      <a:ext uri="{FF2B5EF4-FFF2-40B4-BE49-F238E27FC236}">
                        <a16:creationId xmlns:a16="http://schemas.microsoft.com/office/drawing/2014/main" id="{F1786CF9-5CA1-E51E-CD73-4B8CDF4DE83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82" name="Straight Connector 81">
                    <a:extLst>
                      <a:ext uri="{FF2B5EF4-FFF2-40B4-BE49-F238E27FC236}">
                        <a16:creationId xmlns:a16="http://schemas.microsoft.com/office/drawing/2014/main" id="{472490CF-ED67-4BED-F53B-7030504171EB}"/>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3" name="Straight Connector 82">
                    <a:extLst>
                      <a:ext uri="{FF2B5EF4-FFF2-40B4-BE49-F238E27FC236}">
                        <a16:creationId xmlns:a16="http://schemas.microsoft.com/office/drawing/2014/main" id="{1D43BA9A-2427-8DE4-59EE-5D703A91672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73" name="Group 72">
                  <a:extLst>
                    <a:ext uri="{FF2B5EF4-FFF2-40B4-BE49-F238E27FC236}">
                      <a16:creationId xmlns:a16="http://schemas.microsoft.com/office/drawing/2014/main" id="{FA374111-6B68-8EDA-0949-22222E90B503}"/>
                    </a:ext>
                  </a:extLst>
                </p:cNvPr>
                <p:cNvGrpSpPr/>
                <p:nvPr/>
              </p:nvGrpSpPr>
              <p:grpSpPr>
                <a:xfrm>
                  <a:off x="2859728" y="2754403"/>
                  <a:ext cx="914400" cy="228601"/>
                  <a:chOff x="5145742" y="3112995"/>
                  <a:chExt cx="914400" cy="228601"/>
                </a:xfrm>
              </p:grpSpPr>
              <p:cxnSp>
                <p:nvCxnSpPr>
                  <p:cNvPr id="78" name="Straight Connector 77">
                    <a:extLst>
                      <a:ext uri="{FF2B5EF4-FFF2-40B4-BE49-F238E27FC236}">
                        <a16:creationId xmlns:a16="http://schemas.microsoft.com/office/drawing/2014/main" id="{30EC129A-074D-68FF-EC65-E5A66C0F2B00}"/>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79" name="Straight Connector 78">
                    <a:extLst>
                      <a:ext uri="{FF2B5EF4-FFF2-40B4-BE49-F238E27FC236}">
                        <a16:creationId xmlns:a16="http://schemas.microsoft.com/office/drawing/2014/main" id="{1265B533-1756-3868-3655-7EFFBD824AE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80" name="Straight Connector 79">
                    <a:extLst>
                      <a:ext uri="{FF2B5EF4-FFF2-40B4-BE49-F238E27FC236}">
                        <a16:creationId xmlns:a16="http://schemas.microsoft.com/office/drawing/2014/main" id="{B5322448-ECA0-377F-1570-94E21618C99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74" name="Group 73">
                  <a:extLst>
                    <a:ext uri="{FF2B5EF4-FFF2-40B4-BE49-F238E27FC236}">
                      <a16:creationId xmlns:a16="http://schemas.microsoft.com/office/drawing/2014/main" id="{1F42D9FB-EB9E-9BA1-FD44-8F55B82E7CFD}"/>
                    </a:ext>
                  </a:extLst>
                </p:cNvPr>
                <p:cNvGrpSpPr/>
                <p:nvPr/>
              </p:nvGrpSpPr>
              <p:grpSpPr>
                <a:xfrm>
                  <a:off x="1945329" y="2754405"/>
                  <a:ext cx="914400" cy="228601"/>
                  <a:chOff x="5145742" y="3112995"/>
                  <a:chExt cx="914400" cy="228601"/>
                </a:xfrm>
              </p:grpSpPr>
              <p:cxnSp>
                <p:nvCxnSpPr>
                  <p:cNvPr id="75" name="Straight Connector 74">
                    <a:extLst>
                      <a:ext uri="{FF2B5EF4-FFF2-40B4-BE49-F238E27FC236}">
                        <a16:creationId xmlns:a16="http://schemas.microsoft.com/office/drawing/2014/main" id="{3F83CE0A-0AD7-929D-EDA7-59DAA7CF11F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76" name="Straight Connector 75">
                    <a:extLst>
                      <a:ext uri="{FF2B5EF4-FFF2-40B4-BE49-F238E27FC236}">
                        <a16:creationId xmlns:a16="http://schemas.microsoft.com/office/drawing/2014/main" id="{DACA832C-FD74-EFAC-4D3E-62CE59B761E8}"/>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77" name="Straight Connector 76">
                    <a:extLst>
                      <a:ext uri="{FF2B5EF4-FFF2-40B4-BE49-F238E27FC236}">
                        <a16:creationId xmlns:a16="http://schemas.microsoft.com/office/drawing/2014/main" id="{79F4C1B1-F9F7-2E57-0697-2D2A7062917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grpSp>
          <p:nvGrpSpPr>
            <p:cNvPr id="237" name="Group 236">
              <a:extLst>
                <a:ext uri="{FF2B5EF4-FFF2-40B4-BE49-F238E27FC236}">
                  <a16:creationId xmlns:a16="http://schemas.microsoft.com/office/drawing/2014/main" id="{A3B7F8AC-938D-D40E-E7D7-EA0C7ABE2F43}"/>
                </a:ext>
              </a:extLst>
            </p:cNvPr>
            <p:cNvGrpSpPr/>
            <p:nvPr/>
          </p:nvGrpSpPr>
          <p:grpSpPr>
            <a:xfrm>
              <a:off x="6088935" y="4362999"/>
              <a:ext cx="5486400" cy="228606"/>
              <a:chOff x="609606" y="4366547"/>
              <a:chExt cx="10972788" cy="228606"/>
            </a:xfrm>
          </p:grpSpPr>
          <p:grpSp>
            <p:nvGrpSpPr>
              <p:cNvPr id="238" name="Group 237">
                <a:extLst>
                  <a:ext uri="{FF2B5EF4-FFF2-40B4-BE49-F238E27FC236}">
                    <a16:creationId xmlns:a16="http://schemas.microsoft.com/office/drawing/2014/main" id="{571E1AC4-9D7B-338E-92DC-CB288BA44D04}"/>
                  </a:ext>
                </a:extLst>
              </p:cNvPr>
              <p:cNvGrpSpPr/>
              <p:nvPr/>
            </p:nvGrpSpPr>
            <p:grpSpPr>
              <a:xfrm>
                <a:off x="609606" y="4366550"/>
                <a:ext cx="2743199" cy="228603"/>
                <a:chOff x="1030929" y="2754403"/>
                <a:chExt cx="2743199" cy="228603"/>
              </a:xfrm>
            </p:grpSpPr>
            <p:grpSp>
              <p:nvGrpSpPr>
                <p:cNvPr id="278" name="Group 277">
                  <a:extLst>
                    <a:ext uri="{FF2B5EF4-FFF2-40B4-BE49-F238E27FC236}">
                      <a16:creationId xmlns:a16="http://schemas.microsoft.com/office/drawing/2014/main" id="{F22FB4BD-8CC6-9D6A-2950-1D246354BAFA}"/>
                    </a:ext>
                  </a:extLst>
                </p:cNvPr>
                <p:cNvGrpSpPr/>
                <p:nvPr/>
              </p:nvGrpSpPr>
              <p:grpSpPr>
                <a:xfrm>
                  <a:off x="1030929" y="2754405"/>
                  <a:ext cx="914400" cy="228601"/>
                  <a:chOff x="5145742" y="3112995"/>
                  <a:chExt cx="914400" cy="228601"/>
                </a:xfrm>
              </p:grpSpPr>
              <p:cxnSp>
                <p:nvCxnSpPr>
                  <p:cNvPr id="287" name="Straight Connector 286">
                    <a:extLst>
                      <a:ext uri="{FF2B5EF4-FFF2-40B4-BE49-F238E27FC236}">
                        <a16:creationId xmlns:a16="http://schemas.microsoft.com/office/drawing/2014/main" id="{118BAA41-5915-93BF-61CC-9B34A965817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88" name="Straight Connector 287">
                    <a:extLst>
                      <a:ext uri="{FF2B5EF4-FFF2-40B4-BE49-F238E27FC236}">
                        <a16:creationId xmlns:a16="http://schemas.microsoft.com/office/drawing/2014/main" id="{39135C2D-BCB0-ACA6-7FFA-7C9CA55555D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89" name="Straight Connector 288">
                    <a:extLst>
                      <a:ext uri="{FF2B5EF4-FFF2-40B4-BE49-F238E27FC236}">
                        <a16:creationId xmlns:a16="http://schemas.microsoft.com/office/drawing/2014/main" id="{BBB3D04E-6DFF-1013-E681-1E1A1C5091B0}"/>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79" name="Group 278">
                  <a:extLst>
                    <a:ext uri="{FF2B5EF4-FFF2-40B4-BE49-F238E27FC236}">
                      <a16:creationId xmlns:a16="http://schemas.microsoft.com/office/drawing/2014/main" id="{D4721D96-24AD-F607-4E64-53A2DCD6819F}"/>
                    </a:ext>
                  </a:extLst>
                </p:cNvPr>
                <p:cNvGrpSpPr/>
                <p:nvPr/>
              </p:nvGrpSpPr>
              <p:grpSpPr>
                <a:xfrm>
                  <a:off x="2859728" y="2754403"/>
                  <a:ext cx="914400" cy="228601"/>
                  <a:chOff x="5145742" y="3112995"/>
                  <a:chExt cx="914400" cy="228601"/>
                </a:xfrm>
              </p:grpSpPr>
              <p:cxnSp>
                <p:nvCxnSpPr>
                  <p:cNvPr id="284" name="Straight Connector 283">
                    <a:extLst>
                      <a:ext uri="{FF2B5EF4-FFF2-40B4-BE49-F238E27FC236}">
                        <a16:creationId xmlns:a16="http://schemas.microsoft.com/office/drawing/2014/main" id="{F5885394-C953-A97E-8DCC-6D88E2625A0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85" name="Straight Connector 284">
                    <a:extLst>
                      <a:ext uri="{FF2B5EF4-FFF2-40B4-BE49-F238E27FC236}">
                        <a16:creationId xmlns:a16="http://schemas.microsoft.com/office/drawing/2014/main" id="{5232D119-D53F-913A-6F65-E62409BF849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86" name="Straight Connector 285">
                    <a:extLst>
                      <a:ext uri="{FF2B5EF4-FFF2-40B4-BE49-F238E27FC236}">
                        <a16:creationId xmlns:a16="http://schemas.microsoft.com/office/drawing/2014/main" id="{71138C5A-700E-D0B3-3C34-CC155F942E0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80" name="Group 279">
                  <a:extLst>
                    <a:ext uri="{FF2B5EF4-FFF2-40B4-BE49-F238E27FC236}">
                      <a16:creationId xmlns:a16="http://schemas.microsoft.com/office/drawing/2014/main" id="{8A3C08DD-963B-9518-E1E1-03CCDC5A44F7}"/>
                    </a:ext>
                  </a:extLst>
                </p:cNvPr>
                <p:cNvGrpSpPr/>
                <p:nvPr/>
              </p:nvGrpSpPr>
              <p:grpSpPr>
                <a:xfrm>
                  <a:off x="1945329" y="2754405"/>
                  <a:ext cx="914400" cy="228601"/>
                  <a:chOff x="5145742" y="3112995"/>
                  <a:chExt cx="914400" cy="228601"/>
                </a:xfrm>
              </p:grpSpPr>
              <p:cxnSp>
                <p:nvCxnSpPr>
                  <p:cNvPr id="281" name="Straight Connector 280">
                    <a:extLst>
                      <a:ext uri="{FF2B5EF4-FFF2-40B4-BE49-F238E27FC236}">
                        <a16:creationId xmlns:a16="http://schemas.microsoft.com/office/drawing/2014/main" id="{F162491F-CBF3-0F5D-FC93-5C3A6173236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82" name="Straight Connector 281">
                    <a:extLst>
                      <a:ext uri="{FF2B5EF4-FFF2-40B4-BE49-F238E27FC236}">
                        <a16:creationId xmlns:a16="http://schemas.microsoft.com/office/drawing/2014/main" id="{573C0642-6041-7AC0-33FC-1AF9828FD29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83" name="Straight Connector 282">
                    <a:extLst>
                      <a:ext uri="{FF2B5EF4-FFF2-40B4-BE49-F238E27FC236}">
                        <a16:creationId xmlns:a16="http://schemas.microsoft.com/office/drawing/2014/main" id="{FCAD14C9-0528-DC84-EE1A-1FBD22CEE34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39" name="Group 238">
                <a:extLst>
                  <a:ext uri="{FF2B5EF4-FFF2-40B4-BE49-F238E27FC236}">
                    <a16:creationId xmlns:a16="http://schemas.microsoft.com/office/drawing/2014/main" id="{FA063DF9-84EB-7E9E-78B4-5E70931BFB40}"/>
                  </a:ext>
                </a:extLst>
              </p:cNvPr>
              <p:cNvGrpSpPr/>
              <p:nvPr/>
            </p:nvGrpSpPr>
            <p:grpSpPr>
              <a:xfrm>
                <a:off x="3352803" y="4366549"/>
                <a:ext cx="2743199" cy="228603"/>
                <a:chOff x="1030929" y="2754403"/>
                <a:chExt cx="2743199" cy="228603"/>
              </a:xfrm>
            </p:grpSpPr>
            <p:grpSp>
              <p:nvGrpSpPr>
                <p:cNvPr id="266" name="Group 265">
                  <a:extLst>
                    <a:ext uri="{FF2B5EF4-FFF2-40B4-BE49-F238E27FC236}">
                      <a16:creationId xmlns:a16="http://schemas.microsoft.com/office/drawing/2014/main" id="{8D0FEFDE-CCAB-88DB-E694-35EE0A7F12F2}"/>
                    </a:ext>
                  </a:extLst>
                </p:cNvPr>
                <p:cNvGrpSpPr/>
                <p:nvPr/>
              </p:nvGrpSpPr>
              <p:grpSpPr>
                <a:xfrm>
                  <a:off x="1030929" y="2754405"/>
                  <a:ext cx="914400" cy="228601"/>
                  <a:chOff x="5145742" y="3112995"/>
                  <a:chExt cx="914400" cy="228601"/>
                </a:xfrm>
              </p:grpSpPr>
              <p:cxnSp>
                <p:nvCxnSpPr>
                  <p:cNvPr id="275" name="Straight Connector 274">
                    <a:extLst>
                      <a:ext uri="{FF2B5EF4-FFF2-40B4-BE49-F238E27FC236}">
                        <a16:creationId xmlns:a16="http://schemas.microsoft.com/office/drawing/2014/main" id="{EDBA92FE-5255-022D-5DBE-7FD71E52862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76" name="Straight Connector 275">
                    <a:extLst>
                      <a:ext uri="{FF2B5EF4-FFF2-40B4-BE49-F238E27FC236}">
                        <a16:creationId xmlns:a16="http://schemas.microsoft.com/office/drawing/2014/main" id="{8699BCB4-36F3-0545-50D1-1B46BA4D5784}"/>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77" name="Straight Connector 276">
                    <a:extLst>
                      <a:ext uri="{FF2B5EF4-FFF2-40B4-BE49-F238E27FC236}">
                        <a16:creationId xmlns:a16="http://schemas.microsoft.com/office/drawing/2014/main" id="{38A85B40-049E-DA24-67EC-B6F469B2C34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67" name="Group 266">
                  <a:extLst>
                    <a:ext uri="{FF2B5EF4-FFF2-40B4-BE49-F238E27FC236}">
                      <a16:creationId xmlns:a16="http://schemas.microsoft.com/office/drawing/2014/main" id="{695DEBCB-6BB8-9193-8FCF-61C37BACFB1A}"/>
                    </a:ext>
                  </a:extLst>
                </p:cNvPr>
                <p:cNvGrpSpPr/>
                <p:nvPr/>
              </p:nvGrpSpPr>
              <p:grpSpPr>
                <a:xfrm>
                  <a:off x="2859728" y="2754403"/>
                  <a:ext cx="914400" cy="228601"/>
                  <a:chOff x="5145742" y="3112995"/>
                  <a:chExt cx="914400" cy="228601"/>
                </a:xfrm>
              </p:grpSpPr>
              <p:cxnSp>
                <p:nvCxnSpPr>
                  <p:cNvPr id="272" name="Straight Connector 271">
                    <a:extLst>
                      <a:ext uri="{FF2B5EF4-FFF2-40B4-BE49-F238E27FC236}">
                        <a16:creationId xmlns:a16="http://schemas.microsoft.com/office/drawing/2014/main" id="{5842994A-36B8-4711-5674-87B3A3BD4A4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73" name="Straight Connector 272">
                    <a:extLst>
                      <a:ext uri="{FF2B5EF4-FFF2-40B4-BE49-F238E27FC236}">
                        <a16:creationId xmlns:a16="http://schemas.microsoft.com/office/drawing/2014/main" id="{798D0F4A-28DB-C775-C536-25621E19429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74" name="Straight Connector 273">
                    <a:extLst>
                      <a:ext uri="{FF2B5EF4-FFF2-40B4-BE49-F238E27FC236}">
                        <a16:creationId xmlns:a16="http://schemas.microsoft.com/office/drawing/2014/main" id="{02528B9C-59E2-B0C9-9379-5C298DDE6E3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68" name="Group 267">
                  <a:extLst>
                    <a:ext uri="{FF2B5EF4-FFF2-40B4-BE49-F238E27FC236}">
                      <a16:creationId xmlns:a16="http://schemas.microsoft.com/office/drawing/2014/main" id="{71D1E63D-D0ED-3212-DCFA-8ED3DDBC32EA}"/>
                    </a:ext>
                  </a:extLst>
                </p:cNvPr>
                <p:cNvGrpSpPr/>
                <p:nvPr/>
              </p:nvGrpSpPr>
              <p:grpSpPr>
                <a:xfrm>
                  <a:off x="1945329" y="2754405"/>
                  <a:ext cx="914400" cy="228601"/>
                  <a:chOff x="5145742" y="3112995"/>
                  <a:chExt cx="914400" cy="228601"/>
                </a:xfrm>
              </p:grpSpPr>
              <p:cxnSp>
                <p:nvCxnSpPr>
                  <p:cNvPr id="269" name="Straight Connector 268">
                    <a:extLst>
                      <a:ext uri="{FF2B5EF4-FFF2-40B4-BE49-F238E27FC236}">
                        <a16:creationId xmlns:a16="http://schemas.microsoft.com/office/drawing/2014/main" id="{2B0E45DD-6BF7-EDF4-E9D7-7B13D02F81F6}"/>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70" name="Straight Connector 269">
                    <a:extLst>
                      <a:ext uri="{FF2B5EF4-FFF2-40B4-BE49-F238E27FC236}">
                        <a16:creationId xmlns:a16="http://schemas.microsoft.com/office/drawing/2014/main" id="{3FC41A4B-9623-8B27-4F35-1F34040B44C7}"/>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71" name="Straight Connector 270">
                    <a:extLst>
                      <a:ext uri="{FF2B5EF4-FFF2-40B4-BE49-F238E27FC236}">
                        <a16:creationId xmlns:a16="http://schemas.microsoft.com/office/drawing/2014/main" id="{F734D445-2FB4-4DD0-E72E-44C714BD244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40" name="Group 239">
                <a:extLst>
                  <a:ext uri="{FF2B5EF4-FFF2-40B4-BE49-F238E27FC236}">
                    <a16:creationId xmlns:a16="http://schemas.microsoft.com/office/drawing/2014/main" id="{8F41C0D5-53FF-1A5E-116A-BE258A000283}"/>
                  </a:ext>
                </a:extLst>
              </p:cNvPr>
              <p:cNvGrpSpPr/>
              <p:nvPr/>
            </p:nvGrpSpPr>
            <p:grpSpPr>
              <a:xfrm>
                <a:off x="6095998" y="4366548"/>
                <a:ext cx="2743199" cy="228603"/>
                <a:chOff x="1030929" y="2754403"/>
                <a:chExt cx="2743199" cy="228603"/>
              </a:xfrm>
            </p:grpSpPr>
            <p:grpSp>
              <p:nvGrpSpPr>
                <p:cNvPr id="254" name="Group 253">
                  <a:extLst>
                    <a:ext uri="{FF2B5EF4-FFF2-40B4-BE49-F238E27FC236}">
                      <a16:creationId xmlns:a16="http://schemas.microsoft.com/office/drawing/2014/main" id="{6D2E3994-5011-FF9B-FD7A-4B9A8646965B}"/>
                    </a:ext>
                  </a:extLst>
                </p:cNvPr>
                <p:cNvGrpSpPr/>
                <p:nvPr/>
              </p:nvGrpSpPr>
              <p:grpSpPr>
                <a:xfrm>
                  <a:off x="1030929" y="2754405"/>
                  <a:ext cx="914400" cy="228601"/>
                  <a:chOff x="5145742" y="3112995"/>
                  <a:chExt cx="914400" cy="228601"/>
                </a:xfrm>
              </p:grpSpPr>
              <p:cxnSp>
                <p:nvCxnSpPr>
                  <p:cNvPr id="263" name="Straight Connector 262">
                    <a:extLst>
                      <a:ext uri="{FF2B5EF4-FFF2-40B4-BE49-F238E27FC236}">
                        <a16:creationId xmlns:a16="http://schemas.microsoft.com/office/drawing/2014/main" id="{637E6AC6-F991-86FD-9041-7B78290E191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64" name="Straight Connector 263">
                    <a:extLst>
                      <a:ext uri="{FF2B5EF4-FFF2-40B4-BE49-F238E27FC236}">
                        <a16:creationId xmlns:a16="http://schemas.microsoft.com/office/drawing/2014/main" id="{9C472F25-B61D-45E7-F674-E7537D34886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65" name="Straight Connector 264">
                    <a:extLst>
                      <a:ext uri="{FF2B5EF4-FFF2-40B4-BE49-F238E27FC236}">
                        <a16:creationId xmlns:a16="http://schemas.microsoft.com/office/drawing/2014/main" id="{8B68B400-C161-4381-E563-CE870647D49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55" name="Group 254">
                  <a:extLst>
                    <a:ext uri="{FF2B5EF4-FFF2-40B4-BE49-F238E27FC236}">
                      <a16:creationId xmlns:a16="http://schemas.microsoft.com/office/drawing/2014/main" id="{DD831499-3BE3-AF31-6347-BAEE41DF10B5}"/>
                    </a:ext>
                  </a:extLst>
                </p:cNvPr>
                <p:cNvGrpSpPr/>
                <p:nvPr/>
              </p:nvGrpSpPr>
              <p:grpSpPr>
                <a:xfrm>
                  <a:off x="2859728" y="2754403"/>
                  <a:ext cx="914400" cy="228601"/>
                  <a:chOff x="5145742" y="3112995"/>
                  <a:chExt cx="914400" cy="228601"/>
                </a:xfrm>
              </p:grpSpPr>
              <p:cxnSp>
                <p:nvCxnSpPr>
                  <p:cNvPr id="260" name="Straight Connector 259">
                    <a:extLst>
                      <a:ext uri="{FF2B5EF4-FFF2-40B4-BE49-F238E27FC236}">
                        <a16:creationId xmlns:a16="http://schemas.microsoft.com/office/drawing/2014/main" id="{B681AF47-7A0E-2E59-A04F-4E94E1A2591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61" name="Straight Connector 260">
                    <a:extLst>
                      <a:ext uri="{FF2B5EF4-FFF2-40B4-BE49-F238E27FC236}">
                        <a16:creationId xmlns:a16="http://schemas.microsoft.com/office/drawing/2014/main" id="{EA6C3DA8-AE82-69F0-6031-965C48DE3F8D}"/>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62" name="Straight Connector 261">
                    <a:extLst>
                      <a:ext uri="{FF2B5EF4-FFF2-40B4-BE49-F238E27FC236}">
                        <a16:creationId xmlns:a16="http://schemas.microsoft.com/office/drawing/2014/main" id="{B772B69B-6558-6D3E-C5EE-DC35DA32099F}"/>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56" name="Group 255">
                  <a:extLst>
                    <a:ext uri="{FF2B5EF4-FFF2-40B4-BE49-F238E27FC236}">
                      <a16:creationId xmlns:a16="http://schemas.microsoft.com/office/drawing/2014/main" id="{FBEE1D8D-D564-97FF-7C4D-90F9908D4EBF}"/>
                    </a:ext>
                  </a:extLst>
                </p:cNvPr>
                <p:cNvGrpSpPr/>
                <p:nvPr/>
              </p:nvGrpSpPr>
              <p:grpSpPr>
                <a:xfrm>
                  <a:off x="1945329" y="2754405"/>
                  <a:ext cx="914400" cy="228601"/>
                  <a:chOff x="5145742" y="3112995"/>
                  <a:chExt cx="914400" cy="228601"/>
                </a:xfrm>
              </p:grpSpPr>
              <p:cxnSp>
                <p:nvCxnSpPr>
                  <p:cNvPr id="257" name="Straight Connector 256">
                    <a:extLst>
                      <a:ext uri="{FF2B5EF4-FFF2-40B4-BE49-F238E27FC236}">
                        <a16:creationId xmlns:a16="http://schemas.microsoft.com/office/drawing/2014/main" id="{4BDF12D8-01A7-88D0-CEA5-F6E895BD8CF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58" name="Straight Connector 257">
                    <a:extLst>
                      <a:ext uri="{FF2B5EF4-FFF2-40B4-BE49-F238E27FC236}">
                        <a16:creationId xmlns:a16="http://schemas.microsoft.com/office/drawing/2014/main" id="{AE77CEB3-7A77-A51F-A16F-AE2AE19B648E}"/>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59" name="Straight Connector 258">
                    <a:extLst>
                      <a:ext uri="{FF2B5EF4-FFF2-40B4-BE49-F238E27FC236}">
                        <a16:creationId xmlns:a16="http://schemas.microsoft.com/office/drawing/2014/main" id="{8C94B75A-3F6F-EF58-A723-BF2D91A6EB9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41" name="Group 240">
                <a:extLst>
                  <a:ext uri="{FF2B5EF4-FFF2-40B4-BE49-F238E27FC236}">
                    <a16:creationId xmlns:a16="http://schemas.microsoft.com/office/drawing/2014/main" id="{CAEC6A2B-575B-824F-FEDE-A0AC6572476F}"/>
                  </a:ext>
                </a:extLst>
              </p:cNvPr>
              <p:cNvGrpSpPr/>
              <p:nvPr/>
            </p:nvGrpSpPr>
            <p:grpSpPr>
              <a:xfrm>
                <a:off x="8839195" y="4366547"/>
                <a:ext cx="2743199" cy="228603"/>
                <a:chOff x="1030929" y="2754403"/>
                <a:chExt cx="2743199" cy="228603"/>
              </a:xfrm>
            </p:grpSpPr>
            <p:grpSp>
              <p:nvGrpSpPr>
                <p:cNvPr id="242" name="Group 241">
                  <a:extLst>
                    <a:ext uri="{FF2B5EF4-FFF2-40B4-BE49-F238E27FC236}">
                      <a16:creationId xmlns:a16="http://schemas.microsoft.com/office/drawing/2014/main" id="{CA6710C7-B3DE-A1A0-E6E2-26C2D0E82B22}"/>
                    </a:ext>
                  </a:extLst>
                </p:cNvPr>
                <p:cNvGrpSpPr/>
                <p:nvPr/>
              </p:nvGrpSpPr>
              <p:grpSpPr>
                <a:xfrm>
                  <a:off x="1030929" y="2754405"/>
                  <a:ext cx="914400" cy="228601"/>
                  <a:chOff x="5145742" y="3112995"/>
                  <a:chExt cx="914400" cy="228601"/>
                </a:xfrm>
              </p:grpSpPr>
              <p:cxnSp>
                <p:nvCxnSpPr>
                  <p:cNvPr id="251" name="Straight Connector 250">
                    <a:extLst>
                      <a:ext uri="{FF2B5EF4-FFF2-40B4-BE49-F238E27FC236}">
                        <a16:creationId xmlns:a16="http://schemas.microsoft.com/office/drawing/2014/main" id="{52140493-C29F-A7D1-FDBB-7660EEA65888}"/>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52" name="Straight Connector 251">
                    <a:extLst>
                      <a:ext uri="{FF2B5EF4-FFF2-40B4-BE49-F238E27FC236}">
                        <a16:creationId xmlns:a16="http://schemas.microsoft.com/office/drawing/2014/main" id="{32DC713D-1D9C-6390-A433-B66EF3F0DD4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53" name="Straight Connector 252">
                    <a:extLst>
                      <a:ext uri="{FF2B5EF4-FFF2-40B4-BE49-F238E27FC236}">
                        <a16:creationId xmlns:a16="http://schemas.microsoft.com/office/drawing/2014/main" id="{5D447CAD-F702-BA55-2DF4-5DA4F45023E2}"/>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43" name="Group 242">
                  <a:extLst>
                    <a:ext uri="{FF2B5EF4-FFF2-40B4-BE49-F238E27FC236}">
                      <a16:creationId xmlns:a16="http://schemas.microsoft.com/office/drawing/2014/main" id="{9DBD6608-899A-E723-C453-E989ABB60D3B}"/>
                    </a:ext>
                  </a:extLst>
                </p:cNvPr>
                <p:cNvGrpSpPr/>
                <p:nvPr/>
              </p:nvGrpSpPr>
              <p:grpSpPr>
                <a:xfrm>
                  <a:off x="2859728" y="2754403"/>
                  <a:ext cx="914400" cy="228601"/>
                  <a:chOff x="5145742" y="3112995"/>
                  <a:chExt cx="914400" cy="228601"/>
                </a:xfrm>
              </p:grpSpPr>
              <p:cxnSp>
                <p:nvCxnSpPr>
                  <p:cNvPr id="248" name="Straight Connector 247">
                    <a:extLst>
                      <a:ext uri="{FF2B5EF4-FFF2-40B4-BE49-F238E27FC236}">
                        <a16:creationId xmlns:a16="http://schemas.microsoft.com/office/drawing/2014/main" id="{AA490C00-C79C-A838-F928-5FFD0B20623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49" name="Straight Connector 248">
                    <a:extLst>
                      <a:ext uri="{FF2B5EF4-FFF2-40B4-BE49-F238E27FC236}">
                        <a16:creationId xmlns:a16="http://schemas.microsoft.com/office/drawing/2014/main" id="{D90F1920-11E6-13CC-7F8E-1F65DB03CD6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50" name="Straight Connector 249">
                    <a:extLst>
                      <a:ext uri="{FF2B5EF4-FFF2-40B4-BE49-F238E27FC236}">
                        <a16:creationId xmlns:a16="http://schemas.microsoft.com/office/drawing/2014/main" id="{2CC6BD6F-6491-B96B-061B-CAA76B13898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244" name="Group 243">
                  <a:extLst>
                    <a:ext uri="{FF2B5EF4-FFF2-40B4-BE49-F238E27FC236}">
                      <a16:creationId xmlns:a16="http://schemas.microsoft.com/office/drawing/2014/main" id="{2A3A41A8-5A27-9568-73E1-F92EF5CB012E}"/>
                    </a:ext>
                  </a:extLst>
                </p:cNvPr>
                <p:cNvGrpSpPr/>
                <p:nvPr/>
              </p:nvGrpSpPr>
              <p:grpSpPr>
                <a:xfrm>
                  <a:off x="1945329" y="2754405"/>
                  <a:ext cx="914400" cy="228601"/>
                  <a:chOff x="5145742" y="3112995"/>
                  <a:chExt cx="914400" cy="228601"/>
                </a:xfrm>
              </p:grpSpPr>
              <p:cxnSp>
                <p:nvCxnSpPr>
                  <p:cNvPr id="245" name="Straight Connector 244">
                    <a:extLst>
                      <a:ext uri="{FF2B5EF4-FFF2-40B4-BE49-F238E27FC236}">
                        <a16:creationId xmlns:a16="http://schemas.microsoft.com/office/drawing/2014/main" id="{A0311FC0-5BC5-AD0E-66DD-19E1899DACFF}"/>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246" name="Straight Connector 245">
                    <a:extLst>
                      <a:ext uri="{FF2B5EF4-FFF2-40B4-BE49-F238E27FC236}">
                        <a16:creationId xmlns:a16="http://schemas.microsoft.com/office/drawing/2014/main" id="{B159E543-8D95-5AC7-4F2D-3F12A4C2A842}"/>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247" name="Straight Connector 246">
                    <a:extLst>
                      <a:ext uri="{FF2B5EF4-FFF2-40B4-BE49-F238E27FC236}">
                        <a16:creationId xmlns:a16="http://schemas.microsoft.com/office/drawing/2014/main" id="{7A3E3BF8-BB3D-33D3-F3FA-850677DA1C9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516" name="Straight Connector 515">
              <a:extLst>
                <a:ext uri="{FF2B5EF4-FFF2-40B4-BE49-F238E27FC236}">
                  <a16:creationId xmlns:a16="http://schemas.microsoft.com/office/drawing/2014/main" id="{6B5EC57D-169C-2CB5-CD18-326A71F57D71}"/>
                </a:ext>
              </a:extLst>
            </p:cNvPr>
            <p:cNvCxnSpPr>
              <a:cxnSpLocks/>
            </p:cNvCxnSpPr>
            <p:nvPr/>
          </p:nvCxnSpPr>
          <p:spPr>
            <a:xfrm>
              <a:off x="10820397" y="4480921"/>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517" name="Straight Connector 516">
              <a:extLst>
                <a:ext uri="{FF2B5EF4-FFF2-40B4-BE49-F238E27FC236}">
                  <a16:creationId xmlns:a16="http://schemas.microsoft.com/office/drawing/2014/main" id="{3E853892-8CAA-A6D9-EC54-AD4811D5BE60}"/>
                </a:ext>
              </a:extLst>
            </p:cNvPr>
            <p:cNvCxnSpPr>
              <a:cxnSpLocks/>
            </p:cNvCxnSpPr>
            <p:nvPr/>
          </p:nvCxnSpPr>
          <p:spPr>
            <a:xfrm>
              <a:off x="-1" y="4480921"/>
              <a:ext cx="1371603" cy="0"/>
            </a:xfrm>
            <a:prstGeom prst="line">
              <a:avLst/>
            </a:prstGeom>
            <a:ln w="57150"/>
          </p:spPr>
          <p:style>
            <a:lnRef idx="3">
              <a:schemeClr val="dk1"/>
            </a:lnRef>
            <a:fillRef idx="0">
              <a:schemeClr val="dk1"/>
            </a:fillRef>
            <a:effectRef idx="2">
              <a:schemeClr val="dk1"/>
            </a:effectRef>
            <a:fontRef idx="minor">
              <a:schemeClr val="tx1"/>
            </a:fontRef>
          </p:style>
        </p:cxnSp>
      </p:grpSp>
      <p:grpSp>
        <p:nvGrpSpPr>
          <p:cNvPr id="780" name="Group 779">
            <a:extLst>
              <a:ext uri="{FF2B5EF4-FFF2-40B4-BE49-F238E27FC236}">
                <a16:creationId xmlns:a16="http://schemas.microsoft.com/office/drawing/2014/main" id="{E1020FF0-C851-B22E-83AB-55D8AB4BE723}"/>
              </a:ext>
            </a:extLst>
          </p:cNvPr>
          <p:cNvGrpSpPr/>
          <p:nvPr/>
        </p:nvGrpSpPr>
        <p:grpSpPr>
          <a:xfrm>
            <a:off x="290995" y="5760763"/>
            <a:ext cx="11610011" cy="323165"/>
            <a:chOff x="290084" y="6182403"/>
            <a:chExt cx="11610011" cy="323165"/>
          </a:xfrm>
        </p:grpSpPr>
        <p:sp>
          <p:nvSpPr>
            <p:cNvPr id="637" name="TextBox 636">
              <a:extLst>
                <a:ext uri="{FF2B5EF4-FFF2-40B4-BE49-F238E27FC236}">
                  <a16:creationId xmlns:a16="http://schemas.microsoft.com/office/drawing/2014/main" id="{83A4FD13-3566-BB20-322A-D05D926BD519}"/>
                </a:ext>
              </a:extLst>
            </p:cNvPr>
            <p:cNvSpPr txBox="1"/>
            <p:nvPr/>
          </p:nvSpPr>
          <p:spPr>
            <a:xfrm>
              <a:off x="290084" y="6182403"/>
              <a:ext cx="635414" cy="323165"/>
            </a:xfrm>
            <a:prstGeom prst="rect">
              <a:avLst/>
            </a:prstGeom>
            <a:noFill/>
          </p:spPr>
          <p:txBody>
            <a:bodyPr wrap="square" rtlCol="0">
              <a:spAutoFit/>
            </a:bodyPr>
            <a:lstStyle/>
            <a:p>
              <a:pPr algn="ctr"/>
              <a:r>
                <a:rPr lang="en-US" sz="1500"/>
                <a:t> 2008     </a:t>
              </a:r>
            </a:p>
          </p:txBody>
        </p:sp>
        <p:sp>
          <p:nvSpPr>
            <p:cNvPr id="639" name="TextBox 638">
              <a:extLst>
                <a:ext uri="{FF2B5EF4-FFF2-40B4-BE49-F238E27FC236}">
                  <a16:creationId xmlns:a16="http://schemas.microsoft.com/office/drawing/2014/main" id="{4FA1FF20-F0BE-EFC6-AD2D-3D9C57C31AD6}"/>
                </a:ext>
              </a:extLst>
            </p:cNvPr>
            <p:cNvSpPr txBox="1"/>
            <p:nvPr/>
          </p:nvSpPr>
          <p:spPr>
            <a:xfrm>
              <a:off x="747359" y="6182403"/>
              <a:ext cx="635414" cy="323165"/>
            </a:xfrm>
            <a:prstGeom prst="rect">
              <a:avLst/>
            </a:prstGeom>
            <a:noFill/>
          </p:spPr>
          <p:txBody>
            <a:bodyPr wrap="square" rtlCol="0">
              <a:spAutoFit/>
            </a:bodyPr>
            <a:lstStyle/>
            <a:p>
              <a:pPr algn="ctr"/>
              <a:r>
                <a:rPr lang="en-US" sz="1500"/>
                <a:t> 2009     </a:t>
              </a:r>
            </a:p>
          </p:txBody>
        </p:sp>
        <p:sp>
          <p:nvSpPr>
            <p:cNvPr id="640" name="TextBox 639">
              <a:extLst>
                <a:ext uri="{FF2B5EF4-FFF2-40B4-BE49-F238E27FC236}">
                  <a16:creationId xmlns:a16="http://schemas.microsoft.com/office/drawing/2014/main" id="{21E13BAD-383F-8CD3-5F33-FA536C31EFB8}"/>
                </a:ext>
              </a:extLst>
            </p:cNvPr>
            <p:cNvSpPr txBox="1"/>
            <p:nvPr/>
          </p:nvSpPr>
          <p:spPr>
            <a:xfrm>
              <a:off x="1204634" y="6182403"/>
              <a:ext cx="635414" cy="323165"/>
            </a:xfrm>
            <a:prstGeom prst="rect">
              <a:avLst/>
            </a:prstGeom>
            <a:noFill/>
          </p:spPr>
          <p:txBody>
            <a:bodyPr wrap="square" rtlCol="0">
              <a:spAutoFit/>
            </a:bodyPr>
            <a:lstStyle/>
            <a:p>
              <a:pPr algn="ctr"/>
              <a:r>
                <a:rPr lang="en-US" sz="1500"/>
                <a:t> 2010     </a:t>
              </a:r>
            </a:p>
          </p:txBody>
        </p:sp>
        <p:sp>
          <p:nvSpPr>
            <p:cNvPr id="641" name="TextBox 640">
              <a:extLst>
                <a:ext uri="{FF2B5EF4-FFF2-40B4-BE49-F238E27FC236}">
                  <a16:creationId xmlns:a16="http://schemas.microsoft.com/office/drawing/2014/main" id="{10F1F254-0E5E-1D2E-D074-806F812DCD41}"/>
                </a:ext>
              </a:extLst>
            </p:cNvPr>
            <p:cNvSpPr txBox="1"/>
            <p:nvPr/>
          </p:nvSpPr>
          <p:spPr>
            <a:xfrm>
              <a:off x="1661909" y="6182403"/>
              <a:ext cx="635414" cy="323165"/>
            </a:xfrm>
            <a:prstGeom prst="rect">
              <a:avLst/>
            </a:prstGeom>
            <a:noFill/>
          </p:spPr>
          <p:txBody>
            <a:bodyPr wrap="square" rtlCol="0">
              <a:spAutoFit/>
            </a:bodyPr>
            <a:lstStyle/>
            <a:p>
              <a:pPr algn="ctr"/>
              <a:r>
                <a:rPr lang="en-US" sz="1500"/>
                <a:t> 2011     </a:t>
              </a:r>
            </a:p>
          </p:txBody>
        </p:sp>
        <p:sp>
          <p:nvSpPr>
            <p:cNvPr id="642" name="TextBox 641">
              <a:extLst>
                <a:ext uri="{FF2B5EF4-FFF2-40B4-BE49-F238E27FC236}">
                  <a16:creationId xmlns:a16="http://schemas.microsoft.com/office/drawing/2014/main" id="{5D89CF92-14B7-0951-36B5-8B8D6A0355DD}"/>
                </a:ext>
              </a:extLst>
            </p:cNvPr>
            <p:cNvSpPr txBox="1"/>
            <p:nvPr/>
          </p:nvSpPr>
          <p:spPr>
            <a:xfrm>
              <a:off x="2119184" y="6182403"/>
              <a:ext cx="635414" cy="323165"/>
            </a:xfrm>
            <a:prstGeom prst="rect">
              <a:avLst/>
            </a:prstGeom>
            <a:noFill/>
          </p:spPr>
          <p:txBody>
            <a:bodyPr wrap="square" rtlCol="0">
              <a:spAutoFit/>
            </a:bodyPr>
            <a:lstStyle/>
            <a:p>
              <a:pPr algn="ctr"/>
              <a:r>
                <a:rPr lang="en-US" sz="1500"/>
                <a:t>2012     </a:t>
              </a:r>
            </a:p>
          </p:txBody>
        </p:sp>
        <p:sp>
          <p:nvSpPr>
            <p:cNvPr id="643" name="TextBox 642">
              <a:extLst>
                <a:ext uri="{FF2B5EF4-FFF2-40B4-BE49-F238E27FC236}">
                  <a16:creationId xmlns:a16="http://schemas.microsoft.com/office/drawing/2014/main" id="{458B6C1E-14B8-0930-7EA0-30231CF43AA8}"/>
                </a:ext>
              </a:extLst>
            </p:cNvPr>
            <p:cNvSpPr txBox="1"/>
            <p:nvPr/>
          </p:nvSpPr>
          <p:spPr>
            <a:xfrm>
              <a:off x="2576459" y="6182403"/>
              <a:ext cx="635414" cy="323165"/>
            </a:xfrm>
            <a:prstGeom prst="rect">
              <a:avLst/>
            </a:prstGeom>
            <a:noFill/>
          </p:spPr>
          <p:txBody>
            <a:bodyPr wrap="square" rtlCol="0">
              <a:spAutoFit/>
            </a:bodyPr>
            <a:lstStyle/>
            <a:p>
              <a:pPr algn="ctr"/>
              <a:r>
                <a:rPr lang="en-US" sz="1500"/>
                <a:t> 2013     </a:t>
              </a:r>
            </a:p>
          </p:txBody>
        </p:sp>
        <p:sp>
          <p:nvSpPr>
            <p:cNvPr id="648" name="TextBox 647">
              <a:extLst>
                <a:ext uri="{FF2B5EF4-FFF2-40B4-BE49-F238E27FC236}">
                  <a16:creationId xmlns:a16="http://schemas.microsoft.com/office/drawing/2014/main" id="{C75C6274-7DEE-EB10-D04A-21EC4193A6D4}"/>
                </a:ext>
              </a:extLst>
            </p:cNvPr>
            <p:cNvSpPr txBox="1"/>
            <p:nvPr/>
          </p:nvSpPr>
          <p:spPr>
            <a:xfrm>
              <a:off x="3033734" y="6182403"/>
              <a:ext cx="635414" cy="323165"/>
            </a:xfrm>
            <a:prstGeom prst="rect">
              <a:avLst/>
            </a:prstGeom>
            <a:noFill/>
          </p:spPr>
          <p:txBody>
            <a:bodyPr wrap="square" rtlCol="0">
              <a:spAutoFit/>
            </a:bodyPr>
            <a:lstStyle/>
            <a:p>
              <a:pPr algn="ctr"/>
              <a:r>
                <a:rPr lang="en-US" sz="1500"/>
                <a:t> 2014     </a:t>
              </a:r>
            </a:p>
          </p:txBody>
        </p:sp>
        <p:sp>
          <p:nvSpPr>
            <p:cNvPr id="653" name="TextBox 652">
              <a:extLst>
                <a:ext uri="{FF2B5EF4-FFF2-40B4-BE49-F238E27FC236}">
                  <a16:creationId xmlns:a16="http://schemas.microsoft.com/office/drawing/2014/main" id="{144E62F8-58A9-943A-C477-4D5DD1D10224}"/>
                </a:ext>
              </a:extLst>
            </p:cNvPr>
            <p:cNvSpPr txBox="1"/>
            <p:nvPr/>
          </p:nvSpPr>
          <p:spPr>
            <a:xfrm>
              <a:off x="3491009" y="6182403"/>
              <a:ext cx="635414" cy="323165"/>
            </a:xfrm>
            <a:prstGeom prst="rect">
              <a:avLst/>
            </a:prstGeom>
            <a:noFill/>
          </p:spPr>
          <p:txBody>
            <a:bodyPr wrap="square" rtlCol="0">
              <a:spAutoFit/>
            </a:bodyPr>
            <a:lstStyle/>
            <a:p>
              <a:pPr algn="ctr"/>
              <a:r>
                <a:rPr lang="en-US" sz="1500"/>
                <a:t> 2015     </a:t>
              </a:r>
            </a:p>
          </p:txBody>
        </p:sp>
        <p:sp>
          <p:nvSpPr>
            <p:cNvPr id="654" name="TextBox 653">
              <a:extLst>
                <a:ext uri="{FF2B5EF4-FFF2-40B4-BE49-F238E27FC236}">
                  <a16:creationId xmlns:a16="http://schemas.microsoft.com/office/drawing/2014/main" id="{10C340C3-BC20-181E-612B-5253F1C0BBF2}"/>
                </a:ext>
              </a:extLst>
            </p:cNvPr>
            <p:cNvSpPr txBox="1"/>
            <p:nvPr/>
          </p:nvSpPr>
          <p:spPr>
            <a:xfrm>
              <a:off x="3948284" y="6182403"/>
              <a:ext cx="635414" cy="323165"/>
            </a:xfrm>
            <a:prstGeom prst="rect">
              <a:avLst/>
            </a:prstGeom>
            <a:noFill/>
          </p:spPr>
          <p:txBody>
            <a:bodyPr wrap="square" rtlCol="0">
              <a:spAutoFit/>
            </a:bodyPr>
            <a:lstStyle/>
            <a:p>
              <a:pPr algn="ctr"/>
              <a:r>
                <a:rPr lang="en-US" sz="1500"/>
                <a:t> 2016     </a:t>
              </a:r>
            </a:p>
          </p:txBody>
        </p:sp>
        <p:sp>
          <p:nvSpPr>
            <p:cNvPr id="655" name="TextBox 654">
              <a:extLst>
                <a:ext uri="{FF2B5EF4-FFF2-40B4-BE49-F238E27FC236}">
                  <a16:creationId xmlns:a16="http://schemas.microsoft.com/office/drawing/2014/main" id="{1B521BE3-3578-DB75-8D5A-19F6768A3F8D}"/>
                </a:ext>
              </a:extLst>
            </p:cNvPr>
            <p:cNvSpPr txBox="1"/>
            <p:nvPr/>
          </p:nvSpPr>
          <p:spPr>
            <a:xfrm>
              <a:off x="4405559" y="6182403"/>
              <a:ext cx="635414" cy="323165"/>
            </a:xfrm>
            <a:prstGeom prst="rect">
              <a:avLst/>
            </a:prstGeom>
            <a:noFill/>
          </p:spPr>
          <p:txBody>
            <a:bodyPr wrap="square" rtlCol="0">
              <a:spAutoFit/>
            </a:bodyPr>
            <a:lstStyle/>
            <a:p>
              <a:pPr algn="ctr"/>
              <a:r>
                <a:rPr lang="en-US" sz="1500"/>
                <a:t> 2017     </a:t>
              </a:r>
            </a:p>
          </p:txBody>
        </p:sp>
        <p:sp>
          <p:nvSpPr>
            <p:cNvPr id="656" name="TextBox 655">
              <a:extLst>
                <a:ext uri="{FF2B5EF4-FFF2-40B4-BE49-F238E27FC236}">
                  <a16:creationId xmlns:a16="http://schemas.microsoft.com/office/drawing/2014/main" id="{9D788639-3A68-FB7A-8611-DAAD4A8C62F4}"/>
                </a:ext>
              </a:extLst>
            </p:cNvPr>
            <p:cNvSpPr txBox="1"/>
            <p:nvPr/>
          </p:nvSpPr>
          <p:spPr>
            <a:xfrm>
              <a:off x="4862834" y="6182403"/>
              <a:ext cx="635414" cy="323165"/>
            </a:xfrm>
            <a:prstGeom prst="rect">
              <a:avLst/>
            </a:prstGeom>
            <a:noFill/>
          </p:spPr>
          <p:txBody>
            <a:bodyPr wrap="square" rtlCol="0">
              <a:spAutoFit/>
            </a:bodyPr>
            <a:lstStyle/>
            <a:p>
              <a:pPr algn="ctr"/>
              <a:r>
                <a:rPr lang="en-US" sz="1500"/>
                <a:t>2018     </a:t>
              </a:r>
            </a:p>
          </p:txBody>
        </p:sp>
        <p:sp>
          <p:nvSpPr>
            <p:cNvPr id="657" name="TextBox 656">
              <a:extLst>
                <a:ext uri="{FF2B5EF4-FFF2-40B4-BE49-F238E27FC236}">
                  <a16:creationId xmlns:a16="http://schemas.microsoft.com/office/drawing/2014/main" id="{9BDCF0DC-163D-A098-6CD2-CF6A2733B9E1}"/>
                </a:ext>
              </a:extLst>
            </p:cNvPr>
            <p:cNvSpPr txBox="1"/>
            <p:nvPr/>
          </p:nvSpPr>
          <p:spPr>
            <a:xfrm>
              <a:off x="5320109" y="6182403"/>
              <a:ext cx="635414" cy="323165"/>
            </a:xfrm>
            <a:prstGeom prst="rect">
              <a:avLst/>
            </a:prstGeom>
            <a:noFill/>
          </p:spPr>
          <p:txBody>
            <a:bodyPr wrap="square" rtlCol="0">
              <a:spAutoFit/>
            </a:bodyPr>
            <a:lstStyle/>
            <a:p>
              <a:pPr algn="ctr"/>
              <a:r>
                <a:rPr lang="en-US" sz="1500"/>
                <a:t>2019     </a:t>
              </a:r>
            </a:p>
          </p:txBody>
        </p:sp>
        <p:sp>
          <p:nvSpPr>
            <p:cNvPr id="658" name="TextBox 657">
              <a:extLst>
                <a:ext uri="{FF2B5EF4-FFF2-40B4-BE49-F238E27FC236}">
                  <a16:creationId xmlns:a16="http://schemas.microsoft.com/office/drawing/2014/main" id="{484A5F9E-1BA1-D38B-3DAA-079E41AA28C1}"/>
                </a:ext>
              </a:extLst>
            </p:cNvPr>
            <p:cNvSpPr txBox="1"/>
            <p:nvPr/>
          </p:nvSpPr>
          <p:spPr>
            <a:xfrm>
              <a:off x="5777384" y="6182403"/>
              <a:ext cx="635414" cy="323165"/>
            </a:xfrm>
            <a:prstGeom prst="rect">
              <a:avLst/>
            </a:prstGeom>
            <a:noFill/>
          </p:spPr>
          <p:txBody>
            <a:bodyPr wrap="square" rtlCol="0">
              <a:spAutoFit/>
            </a:bodyPr>
            <a:lstStyle/>
            <a:p>
              <a:pPr algn="ctr"/>
              <a:r>
                <a:rPr lang="en-US" sz="1500"/>
                <a:t>2020     </a:t>
              </a:r>
            </a:p>
          </p:txBody>
        </p:sp>
        <p:sp>
          <p:nvSpPr>
            <p:cNvPr id="659" name="TextBox 658">
              <a:extLst>
                <a:ext uri="{FF2B5EF4-FFF2-40B4-BE49-F238E27FC236}">
                  <a16:creationId xmlns:a16="http://schemas.microsoft.com/office/drawing/2014/main" id="{7F7AC717-64A6-1F0D-F4F0-90748708C03C}"/>
                </a:ext>
              </a:extLst>
            </p:cNvPr>
            <p:cNvSpPr txBox="1"/>
            <p:nvPr/>
          </p:nvSpPr>
          <p:spPr>
            <a:xfrm>
              <a:off x="6234659" y="6182403"/>
              <a:ext cx="635414" cy="323165"/>
            </a:xfrm>
            <a:prstGeom prst="rect">
              <a:avLst/>
            </a:prstGeom>
            <a:noFill/>
          </p:spPr>
          <p:txBody>
            <a:bodyPr wrap="square" rtlCol="0">
              <a:spAutoFit/>
            </a:bodyPr>
            <a:lstStyle/>
            <a:p>
              <a:pPr algn="ctr"/>
              <a:r>
                <a:rPr lang="en-US" sz="1500"/>
                <a:t>2021     </a:t>
              </a:r>
            </a:p>
          </p:txBody>
        </p:sp>
        <p:sp>
          <p:nvSpPr>
            <p:cNvPr id="660" name="TextBox 659">
              <a:extLst>
                <a:ext uri="{FF2B5EF4-FFF2-40B4-BE49-F238E27FC236}">
                  <a16:creationId xmlns:a16="http://schemas.microsoft.com/office/drawing/2014/main" id="{B57F28CD-A4FA-3B27-579B-6D4F08A0E430}"/>
                </a:ext>
              </a:extLst>
            </p:cNvPr>
            <p:cNvSpPr txBox="1"/>
            <p:nvPr/>
          </p:nvSpPr>
          <p:spPr>
            <a:xfrm>
              <a:off x="6691934" y="6182403"/>
              <a:ext cx="635414" cy="323165"/>
            </a:xfrm>
            <a:prstGeom prst="rect">
              <a:avLst/>
            </a:prstGeom>
            <a:noFill/>
          </p:spPr>
          <p:txBody>
            <a:bodyPr wrap="square" rtlCol="0">
              <a:spAutoFit/>
            </a:bodyPr>
            <a:lstStyle/>
            <a:p>
              <a:pPr algn="ctr"/>
              <a:r>
                <a:rPr lang="en-US" sz="1500"/>
                <a:t>2022     </a:t>
              </a:r>
            </a:p>
          </p:txBody>
        </p:sp>
        <p:sp>
          <p:nvSpPr>
            <p:cNvPr id="661" name="TextBox 660">
              <a:extLst>
                <a:ext uri="{FF2B5EF4-FFF2-40B4-BE49-F238E27FC236}">
                  <a16:creationId xmlns:a16="http://schemas.microsoft.com/office/drawing/2014/main" id="{8007652E-F5FF-29C3-AD3C-2ADE139A6852}"/>
                </a:ext>
              </a:extLst>
            </p:cNvPr>
            <p:cNvSpPr txBox="1"/>
            <p:nvPr/>
          </p:nvSpPr>
          <p:spPr>
            <a:xfrm>
              <a:off x="7149209" y="6182403"/>
              <a:ext cx="635414" cy="323165"/>
            </a:xfrm>
            <a:prstGeom prst="rect">
              <a:avLst/>
            </a:prstGeom>
            <a:noFill/>
          </p:spPr>
          <p:txBody>
            <a:bodyPr wrap="square" rtlCol="0">
              <a:spAutoFit/>
            </a:bodyPr>
            <a:lstStyle/>
            <a:p>
              <a:pPr algn="ctr"/>
              <a:r>
                <a:rPr lang="en-US" sz="1500"/>
                <a:t>2023     </a:t>
              </a:r>
            </a:p>
          </p:txBody>
        </p:sp>
        <p:sp>
          <p:nvSpPr>
            <p:cNvPr id="662" name="TextBox 661">
              <a:extLst>
                <a:ext uri="{FF2B5EF4-FFF2-40B4-BE49-F238E27FC236}">
                  <a16:creationId xmlns:a16="http://schemas.microsoft.com/office/drawing/2014/main" id="{39E46DB0-8CF5-F958-0CC1-5DFC19AE6058}"/>
                </a:ext>
              </a:extLst>
            </p:cNvPr>
            <p:cNvSpPr txBox="1"/>
            <p:nvPr/>
          </p:nvSpPr>
          <p:spPr>
            <a:xfrm>
              <a:off x="7606484" y="6182403"/>
              <a:ext cx="635414" cy="323165"/>
            </a:xfrm>
            <a:prstGeom prst="rect">
              <a:avLst/>
            </a:prstGeom>
            <a:noFill/>
          </p:spPr>
          <p:txBody>
            <a:bodyPr wrap="square" rtlCol="0">
              <a:spAutoFit/>
            </a:bodyPr>
            <a:lstStyle/>
            <a:p>
              <a:pPr algn="ctr"/>
              <a:r>
                <a:rPr lang="en-US" sz="1500"/>
                <a:t>2024     </a:t>
              </a:r>
            </a:p>
          </p:txBody>
        </p:sp>
        <p:sp>
          <p:nvSpPr>
            <p:cNvPr id="663" name="TextBox 662">
              <a:extLst>
                <a:ext uri="{FF2B5EF4-FFF2-40B4-BE49-F238E27FC236}">
                  <a16:creationId xmlns:a16="http://schemas.microsoft.com/office/drawing/2014/main" id="{4A65D5F3-4624-42A7-01DB-D414BCF65045}"/>
                </a:ext>
              </a:extLst>
            </p:cNvPr>
            <p:cNvSpPr txBox="1"/>
            <p:nvPr/>
          </p:nvSpPr>
          <p:spPr>
            <a:xfrm>
              <a:off x="8063759" y="6182403"/>
              <a:ext cx="635414" cy="323165"/>
            </a:xfrm>
            <a:prstGeom prst="rect">
              <a:avLst/>
            </a:prstGeom>
            <a:noFill/>
          </p:spPr>
          <p:txBody>
            <a:bodyPr wrap="square" rtlCol="0">
              <a:spAutoFit/>
            </a:bodyPr>
            <a:lstStyle/>
            <a:p>
              <a:pPr algn="ctr"/>
              <a:r>
                <a:rPr lang="en-US" sz="1500"/>
                <a:t>2025     </a:t>
              </a:r>
            </a:p>
          </p:txBody>
        </p:sp>
        <p:sp>
          <p:nvSpPr>
            <p:cNvPr id="664" name="TextBox 663">
              <a:extLst>
                <a:ext uri="{FF2B5EF4-FFF2-40B4-BE49-F238E27FC236}">
                  <a16:creationId xmlns:a16="http://schemas.microsoft.com/office/drawing/2014/main" id="{F14F3FDF-6731-A9B4-3E04-CEEE1F136736}"/>
                </a:ext>
              </a:extLst>
            </p:cNvPr>
            <p:cNvSpPr txBox="1"/>
            <p:nvPr/>
          </p:nvSpPr>
          <p:spPr>
            <a:xfrm>
              <a:off x="8521034" y="6182403"/>
              <a:ext cx="635414" cy="323165"/>
            </a:xfrm>
            <a:prstGeom prst="rect">
              <a:avLst/>
            </a:prstGeom>
            <a:noFill/>
          </p:spPr>
          <p:txBody>
            <a:bodyPr wrap="square" rtlCol="0">
              <a:spAutoFit/>
            </a:bodyPr>
            <a:lstStyle/>
            <a:p>
              <a:pPr algn="ctr"/>
              <a:r>
                <a:rPr lang="en-US" sz="1500"/>
                <a:t>2026     </a:t>
              </a:r>
            </a:p>
          </p:txBody>
        </p:sp>
        <p:sp>
          <p:nvSpPr>
            <p:cNvPr id="665" name="TextBox 664">
              <a:extLst>
                <a:ext uri="{FF2B5EF4-FFF2-40B4-BE49-F238E27FC236}">
                  <a16:creationId xmlns:a16="http://schemas.microsoft.com/office/drawing/2014/main" id="{C94A7175-62D0-C99E-E438-6BE3B43AD83A}"/>
                </a:ext>
              </a:extLst>
            </p:cNvPr>
            <p:cNvSpPr txBox="1"/>
            <p:nvPr/>
          </p:nvSpPr>
          <p:spPr>
            <a:xfrm>
              <a:off x="8978309" y="6182403"/>
              <a:ext cx="635414" cy="323165"/>
            </a:xfrm>
            <a:prstGeom prst="rect">
              <a:avLst/>
            </a:prstGeom>
            <a:noFill/>
          </p:spPr>
          <p:txBody>
            <a:bodyPr wrap="square" rtlCol="0">
              <a:spAutoFit/>
            </a:bodyPr>
            <a:lstStyle/>
            <a:p>
              <a:pPr algn="ctr"/>
              <a:r>
                <a:rPr lang="en-US" sz="1500"/>
                <a:t>2027     </a:t>
              </a:r>
            </a:p>
          </p:txBody>
        </p:sp>
        <p:sp>
          <p:nvSpPr>
            <p:cNvPr id="666" name="TextBox 665">
              <a:extLst>
                <a:ext uri="{FF2B5EF4-FFF2-40B4-BE49-F238E27FC236}">
                  <a16:creationId xmlns:a16="http://schemas.microsoft.com/office/drawing/2014/main" id="{22D790B3-4CC4-1B8E-F1A5-E444626DA56E}"/>
                </a:ext>
              </a:extLst>
            </p:cNvPr>
            <p:cNvSpPr txBox="1"/>
            <p:nvPr/>
          </p:nvSpPr>
          <p:spPr>
            <a:xfrm>
              <a:off x="9435584" y="6182403"/>
              <a:ext cx="635414" cy="323165"/>
            </a:xfrm>
            <a:prstGeom prst="rect">
              <a:avLst/>
            </a:prstGeom>
            <a:noFill/>
          </p:spPr>
          <p:txBody>
            <a:bodyPr wrap="square" rtlCol="0">
              <a:spAutoFit/>
            </a:bodyPr>
            <a:lstStyle/>
            <a:p>
              <a:pPr algn="ctr"/>
              <a:r>
                <a:rPr lang="en-US" sz="1500"/>
                <a:t>2028     </a:t>
              </a:r>
            </a:p>
          </p:txBody>
        </p:sp>
        <p:sp>
          <p:nvSpPr>
            <p:cNvPr id="667" name="TextBox 666">
              <a:extLst>
                <a:ext uri="{FF2B5EF4-FFF2-40B4-BE49-F238E27FC236}">
                  <a16:creationId xmlns:a16="http://schemas.microsoft.com/office/drawing/2014/main" id="{40160299-0A74-1A45-7741-4748E172650F}"/>
                </a:ext>
              </a:extLst>
            </p:cNvPr>
            <p:cNvSpPr txBox="1"/>
            <p:nvPr/>
          </p:nvSpPr>
          <p:spPr>
            <a:xfrm>
              <a:off x="9892859" y="6182403"/>
              <a:ext cx="635414" cy="323165"/>
            </a:xfrm>
            <a:prstGeom prst="rect">
              <a:avLst/>
            </a:prstGeom>
            <a:noFill/>
          </p:spPr>
          <p:txBody>
            <a:bodyPr wrap="square" rtlCol="0">
              <a:spAutoFit/>
            </a:bodyPr>
            <a:lstStyle/>
            <a:p>
              <a:pPr algn="ctr"/>
              <a:r>
                <a:rPr lang="en-US" sz="1500"/>
                <a:t>2029     </a:t>
              </a:r>
            </a:p>
          </p:txBody>
        </p:sp>
        <p:sp>
          <p:nvSpPr>
            <p:cNvPr id="668" name="TextBox 667">
              <a:extLst>
                <a:ext uri="{FF2B5EF4-FFF2-40B4-BE49-F238E27FC236}">
                  <a16:creationId xmlns:a16="http://schemas.microsoft.com/office/drawing/2014/main" id="{4BE4AE4C-8393-9724-C1CE-5DDB8A9B083B}"/>
                </a:ext>
              </a:extLst>
            </p:cNvPr>
            <p:cNvSpPr txBox="1"/>
            <p:nvPr/>
          </p:nvSpPr>
          <p:spPr>
            <a:xfrm>
              <a:off x="10350134" y="6182403"/>
              <a:ext cx="635414" cy="323165"/>
            </a:xfrm>
            <a:prstGeom prst="rect">
              <a:avLst/>
            </a:prstGeom>
            <a:noFill/>
          </p:spPr>
          <p:txBody>
            <a:bodyPr wrap="square" rtlCol="0">
              <a:spAutoFit/>
            </a:bodyPr>
            <a:lstStyle/>
            <a:p>
              <a:pPr algn="ctr"/>
              <a:r>
                <a:rPr lang="en-US" sz="1500"/>
                <a:t>2030     </a:t>
              </a:r>
            </a:p>
          </p:txBody>
        </p:sp>
        <p:sp>
          <p:nvSpPr>
            <p:cNvPr id="669" name="TextBox 668">
              <a:extLst>
                <a:ext uri="{FF2B5EF4-FFF2-40B4-BE49-F238E27FC236}">
                  <a16:creationId xmlns:a16="http://schemas.microsoft.com/office/drawing/2014/main" id="{1D781FB4-885E-DC9E-BA34-B316B6B92DA6}"/>
                </a:ext>
              </a:extLst>
            </p:cNvPr>
            <p:cNvSpPr txBox="1"/>
            <p:nvPr/>
          </p:nvSpPr>
          <p:spPr>
            <a:xfrm>
              <a:off x="10807409" y="6182403"/>
              <a:ext cx="635414" cy="323165"/>
            </a:xfrm>
            <a:prstGeom prst="rect">
              <a:avLst/>
            </a:prstGeom>
            <a:noFill/>
          </p:spPr>
          <p:txBody>
            <a:bodyPr wrap="square" rtlCol="0">
              <a:spAutoFit/>
            </a:bodyPr>
            <a:lstStyle/>
            <a:p>
              <a:pPr algn="ctr"/>
              <a:r>
                <a:rPr lang="en-US" sz="1500"/>
                <a:t>2031     </a:t>
              </a:r>
            </a:p>
          </p:txBody>
        </p:sp>
        <p:sp>
          <p:nvSpPr>
            <p:cNvPr id="670" name="TextBox 669">
              <a:extLst>
                <a:ext uri="{FF2B5EF4-FFF2-40B4-BE49-F238E27FC236}">
                  <a16:creationId xmlns:a16="http://schemas.microsoft.com/office/drawing/2014/main" id="{3DC365F0-7A27-125D-CF5B-C15EE8A34953}"/>
                </a:ext>
              </a:extLst>
            </p:cNvPr>
            <p:cNvSpPr txBox="1"/>
            <p:nvPr/>
          </p:nvSpPr>
          <p:spPr>
            <a:xfrm>
              <a:off x="11264681" y="6182403"/>
              <a:ext cx="635414" cy="323165"/>
            </a:xfrm>
            <a:prstGeom prst="rect">
              <a:avLst/>
            </a:prstGeom>
            <a:noFill/>
          </p:spPr>
          <p:txBody>
            <a:bodyPr wrap="square" rtlCol="0">
              <a:spAutoFit/>
            </a:bodyPr>
            <a:lstStyle/>
            <a:p>
              <a:pPr algn="ctr"/>
              <a:r>
                <a:rPr lang="en-US" sz="1500"/>
                <a:t>2032     </a:t>
              </a:r>
            </a:p>
          </p:txBody>
        </p:sp>
      </p:grpSp>
      <p:grpSp>
        <p:nvGrpSpPr>
          <p:cNvPr id="781" name="Group 780">
            <a:extLst>
              <a:ext uri="{FF2B5EF4-FFF2-40B4-BE49-F238E27FC236}">
                <a16:creationId xmlns:a16="http://schemas.microsoft.com/office/drawing/2014/main" id="{C2C8A341-CCF7-41B8-2776-3A625D6F99F5}"/>
              </a:ext>
            </a:extLst>
          </p:cNvPr>
          <p:cNvGrpSpPr/>
          <p:nvPr/>
        </p:nvGrpSpPr>
        <p:grpSpPr>
          <a:xfrm>
            <a:off x="290995" y="4496351"/>
            <a:ext cx="11610011" cy="323165"/>
            <a:chOff x="290084" y="6182403"/>
            <a:chExt cx="11610011" cy="323165"/>
          </a:xfrm>
        </p:grpSpPr>
        <p:sp>
          <p:nvSpPr>
            <p:cNvPr id="782" name="TextBox 781">
              <a:extLst>
                <a:ext uri="{FF2B5EF4-FFF2-40B4-BE49-F238E27FC236}">
                  <a16:creationId xmlns:a16="http://schemas.microsoft.com/office/drawing/2014/main" id="{4237204A-A29C-5FB6-DAEF-63441D0D9062}"/>
                </a:ext>
              </a:extLst>
            </p:cNvPr>
            <p:cNvSpPr txBox="1"/>
            <p:nvPr/>
          </p:nvSpPr>
          <p:spPr>
            <a:xfrm>
              <a:off x="290084" y="6182403"/>
              <a:ext cx="635414" cy="323165"/>
            </a:xfrm>
            <a:prstGeom prst="rect">
              <a:avLst/>
            </a:prstGeom>
            <a:noFill/>
          </p:spPr>
          <p:txBody>
            <a:bodyPr wrap="square" rtlCol="0">
              <a:spAutoFit/>
            </a:bodyPr>
            <a:lstStyle/>
            <a:p>
              <a:pPr algn="ctr"/>
              <a:r>
                <a:rPr lang="en-US" sz="1500"/>
                <a:t> 2008     </a:t>
              </a:r>
            </a:p>
          </p:txBody>
        </p:sp>
        <p:sp>
          <p:nvSpPr>
            <p:cNvPr id="783" name="TextBox 782">
              <a:extLst>
                <a:ext uri="{FF2B5EF4-FFF2-40B4-BE49-F238E27FC236}">
                  <a16:creationId xmlns:a16="http://schemas.microsoft.com/office/drawing/2014/main" id="{478B86D9-FDB0-5EE3-704C-7EF9EDE5559C}"/>
                </a:ext>
              </a:extLst>
            </p:cNvPr>
            <p:cNvSpPr txBox="1"/>
            <p:nvPr/>
          </p:nvSpPr>
          <p:spPr>
            <a:xfrm>
              <a:off x="747359" y="6182403"/>
              <a:ext cx="635414" cy="323165"/>
            </a:xfrm>
            <a:prstGeom prst="rect">
              <a:avLst/>
            </a:prstGeom>
            <a:noFill/>
          </p:spPr>
          <p:txBody>
            <a:bodyPr wrap="square" rtlCol="0">
              <a:spAutoFit/>
            </a:bodyPr>
            <a:lstStyle/>
            <a:p>
              <a:pPr algn="ctr"/>
              <a:r>
                <a:rPr lang="en-US" sz="1500"/>
                <a:t> 2009     </a:t>
              </a:r>
            </a:p>
          </p:txBody>
        </p:sp>
        <p:sp>
          <p:nvSpPr>
            <p:cNvPr id="784" name="TextBox 783">
              <a:extLst>
                <a:ext uri="{FF2B5EF4-FFF2-40B4-BE49-F238E27FC236}">
                  <a16:creationId xmlns:a16="http://schemas.microsoft.com/office/drawing/2014/main" id="{F6506489-3934-1C52-AA16-FA842EB0AC81}"/>
                </a:ext>
              </a:extLst>
            </p:cNvPr>
            <p:cNvSpPr txBox="1"/>
            <p:nvPr/>
          </p:nvSpPr>
          <p:spPr>
            <a:xfrm>
              <a:off x="1204634" y="6182403"/>
              <a:ext cx="635414" cy="323165"/>
            </a:xfrm>
            <a:prstGeom prst="rect">
              <a:avLst/>
            </a:prstGeom>
            <a:noFill/>
          </p:spPr>
          <p:txBody>
            <a:bodyPr wrap="square" rtlCol="0">
              <a:spAutoFit/>
            </a:bodyPr>
            <a:lstStyle/>
            <a:p>
              <a:pPr algn="ctr"/>
              <a:r>
                <a:rPr lang="en-US" sz="1500"/>
                <a:t> 2010     </a:t>
              </a:r>
            </a:p>
          </p:txBody>
        </p:sp>
        <p:sp>
          <p:nvSpPr>
            <p:cNvPr id="785" name="TextBox 784">
              <a:extLst>
                <a:ext uri="{FF2B5EF4-FFF2-40B4-BE49-F238E27FC236}">
                  <a16:creationId xmlns:a16="http://schemas.microsoft.com/office/drawing/2014/main" id="{883E84B5-79CA-3A88-6F96-EAD94439C901}"/>
                </a:ext>
              </a:extLst>
            </p:cNvPr>
            <p:cNvSpPr txBox="1"/>
            <p:nvPr/>
          </p:nvSpPr>
          <p:spPr>
            <a:xfrm>
              <a:off x="1661909" y="6182403"/>
              <a:ext cx="635414" cy="323165"/>
            </a:xfrm>
            <a:prstGeom prst="rect">
              <a:avLst/>
            </a:prstGeom>
            <a:noFill/>
          </p:spPr>
          <p:txBody>
            <a:bodyPr wrap="square" rtlCol="0">
              <a:spAutoFit/>
            </a:bodyPr>
            <a:lstStyle/>
            <a:p>
              <a:pPr algn="ctr"/>
              <a:r>
                <a:rPr lang="en-US" sz="1500"/>
                <a:t> 2011     </a:t>
              </a:r>
            </a:p>
          </p:txBody>
        </p:sp>
        <p:sp>
          <p:nvSpPr>
            <p:cNvPr id="786" name="TextBox 785">
              <a:extLst>
                <a:ext uri="{FF2B5EF4-FFF2-40B4-BE49-F238E27FC236}">
                  <a16:creationId xmlns:a16="http://schemas.microsoft.com/office/drawing/2014/main" id="{2023BB8F-542E-BD4E-9055-E5AA54F53287}"/>
                </a:ext>
              </a:extLst>
            </p:cNvPr>
            <p:cNvSpPr txBox="1"/>
            <p:nvPr/>
          </p:nvSpPr>
          <p:spPr>
            <a:xfrm>
              <a:off x="2119184" y="6182403"/>
              <a:ext cx="635414" cy="323165"/>
            </a:xfrm>
            <a:prstGeom prst="rect">
              <a:avLst/>
            </a:prstGeom>
            <a:noFill/>
          </p:spPr>
          <p:txBody>
            <a:bodyPr wrap="square" rtlCol="0">
              <a:spAutoFit/>
            </a:bodyPr>
            <a:lstStyle/>
            <a:p>
              <a:pPr algn="ctr"/>
              <a:r>
                <a:rPr lang="en-US" sz="1500"/>
                <a:t>2012     </a:t>
              </a:r>
            </a:p>
          </p:txBody>
        </p:sp>
        <p:sp>
          <p:nvSpPr>
            <p:cNvPr id="787" name="TextBox 786">
              <a:extLst>
                <a:ext uri="{FF2B5EF4-FFF2-40B4-BE49-F238E27FC236}">
                  <a16:creationId xmlns:a16="http://schemas.microsoft.com/office/drawing/2014/main" id="{71128438-D796-2FAC-4A99-ADCDCC9FCB20}"/>
                </a:ext>
              </a:extLst>
            </p:cNvPr>
            <p:cNvSpPr txBox="1"/>
            <p:nvPr/>
          </p:nvSpPr>
          <p:spPr>
            <a:xfrm>
              <a:off x="2576459" y="6182403"/>
              <a:ext cx="635414" cy="323165"/>
            </a:xfrm>
            <a:prstGeom prst="rect">
              <a:avLst/>
            </a:prstGeom>
            <a:noFill/>
          </p:spPr>
          <p:txBody>
            <a:bodyPr wrap="square" rtlCol="0">
              <a:spAutoFit/>
            </a:bodyPr>
            <a:lstStyle/>
            <a:p>
              <a:pPr algn="ctr"/>
              <a:r>
                <a:rPr lang="en-US" sz="1500"/>
                <a:t> 2013     </a:t>
              </a:r>
            </a:p>
          </p:txBody>
        </p:sp>
        <p:sp>
          <p:nvSpPr>
            <p:cNvPr id="788" name="TextBox 787">
              <a:extLst>
                <a:ext uri="{FF2B5EF4-FFF2-40B4-BE49-F238E27FC236}">
                  <a16:creationId xmlns:a16="http://schemas.microsoft.com/office/drawing/2014/main" id="{843507CB-C4B9-9F04-C70F-8A014D64D347}"/>
                </a:ext>
              </a:extLst>
            </p:cNvPr>
            <p:cNvSpPr txBox="1"/>
            <p:nvPr/>
          </p:nvSpPr>
          <p:spPr>
            <a:xfrm>
              <a:off x="3033734" y="6182403"/>
              <a:ext cx="635414" cy="323165"/>
            </a:xfrm>
            <a:prstGeom prst="rect">
              <a:avLst/>
            </a:prstGeom>
            <a:noFill/>
          </p:spPr>
          <p:txBody>
            <a:bodyPr wrap="square" rtlCol="0">
              <a:spAutoFit/>
            </a:bodyPr>
            <a:lstStyle/>
            <a:p>
              <a:pPr algn="ctr"/>
              <a:r>
                <a:rPr lang="en-US" sz="1500"/>
                <a:t> 2014     </a:t>
              </a:r>
            </a:p>
          </p:txBody>
        </p:sp>
        <p:sp>
          <p:nvSpPr>
            <p:cNvPr id="789" name="TextBox 788">
              <a:extLst>
                <a:ext uri="{FF2B5EF4-FFF2-40B4-BE49-F238E27FC236}">
                  <a16:creationId xmlns:a16="http://schemas.microsoft.com/office/drawing/2014/main" id="{08904D2C-8C3F-0DE9-2829-FE1756DFA47E}"/>
                </a:ext>
              </a:extLst>
            </p:cNvPr>
            <p:cNvSpPr txBox="1"/>
            <p:nvPr/>
          </p:nvSpPr>
          <p:spPr>
            <a:xfrm>
              <a:off x="3491009" y="6182403"/>
              <a:ext cx="635414" cy="323165"/>
            </a:xfrm>
            <a:prstGeom prst="rect">
              <a:avLst/>
            </a:prstGeom>
            <a:noFill/>
          </p:spPr>
          <p:txBody>
            <a:bodyPr wrap="square" rtlCol="0">
              <a:spAutoFit/>
            </a:bodyPr>
            <a:lstStyle/>
            <a:p>
              <a:pPr algn="ctr"/>
              <a:r>
                <a:rPr lang="en-US" sz="1500"/>
                <a:t> 2015     </a:t>
              </a:r>
            </a:p>
          </p:txBody>
        </p:sp>
        <p:sp>
          <p:nvSpPr>
            <p:cNvPr id="790" name="TextBox 789">
              <a:extLst>
                <a:ext uri="{FF2B5EF4-FFF2-40B4-BE49-F238E27FC236}">
                  <a16:creationId xmlns:a16="http://schemas.microsoft.com/office/drawing/2014/main" id="{2CF4418E-3FB2-1BCA-FE20-33B49CBF08BB}"/>
                </a:ext>
              </a:extLst>
            </p:cNvPr>
            <p:cNvSpPr txBox="1"/>
            <p:nvPr/>
          </p:nvSpPr>
          <p:spPr>
            <a:xfrm>
              <a:off x="3948284" y="6182403"/>
              <a:ext cx="635414" cy="323165"/>
            </a:xfrm>
            <a:prstGeom prst="rect">
              <a:avLst/>
            </a:prstGeom>
            <a:noFill/>
          </p:spPr>
          <p:txBody>
            <a:bodyPr wrap="square" rtlCol="0">
              <a:spAutoFit/>
            </a:bodyPr>
            <a:lstStyle/>
            <a:p>
              <a:pPr algn="ctr"/>
              <a:r>
                <a:rPr lang="en-US" sz="1500"/>
                <a:t> 2016     </a:t>
              </a:r>
            </a:p>
          </p:txBody>
        </p:sp>
        <p:sp>
          <p:nvSpPr>
            <p:cNvPr id="791" name="TextBox 790">
              <a:extLst>
                <a:ext uri="{FF2B5EF4-FFF2-40B4-BE49-F238E27FC236}">
                  <a16:creationId xmlns:a16="http://schemas.microsoft.com/office/drawing/2014/main" id="{1EB04652-FEB3-08AA-2185-1B61A7E6D05B}"/>
                </a:ext>
              </a:extLst>
            </p:cNvPr>
            <p:cNvSpPr txBox="1"/>
            <p:nvPr/>
          </p:nvSpPr>
          <p:spPr>
            <a:xfrm>
              <a:off x="4405559" y="6182403"/>
              <a:ext cx="635414" cy="323165"/>
            </a:xfrm>
            <a:prstGeom prst="rect">
              <a:avLst/>
            </a:prstGeom>
            <a:noFill/>
          </p:spPr>
          <p:txBody>
            <a:bodyPr wrap="square" rtlCol="0">
              <a:spAutoFit/>
            </a:bodyPr>
            <a:lstStyle/>
            <a:p>
              <a:pPr algn="ctr"/>
              <a:r>
                <a:rPr lang="en-US" sz="1500"/>
                <a:t> 2017     </a:t>
              </a:r>
            </a:p>
          </p:txBody>
        </p:sp>
        <p:sp>
          <p:nvSpPr>
            <p:cNvPr id="792" name="TextBox 791">
              <a:extLst>
                <a:ext uri="{FF2B5EF4-FFF2-40B4-BE49-F238E27FC236}">
                  <a16:creationId xmlns:a16="http://schemas.microsoft.com/office/drawing/2014/main" id="{A81017FF-110A-5AAB-E614-7B84B79F1BBA}"/>
                </a:ext>
              </a:extLst>
            </p:cNvPr>
            <p:cNvSpPr txBox="1"/>
            <p:nvPr/>
          </p:nvSpPr>
          <p:spPr>
            <a:xfrm>
              <a:off x="4862834" y="6182403"/>
              <a:ext cx="635414" cy="323165"/>
            </a:xfrm>
            <a:prstGeom prst="rect">
              <a:avLst/>
            </a:prstGeom>
            <a:noFill/>
          </p:spPr>
          <p:txBody>
            <a:bodyPr wrap="square" rtlCol="0">
              <a:spAutoFit/>
            </a:bodyPr>
            <a:lstStyle/>
            <a:p>
              <a:pPr algn="ctr"/>
              <a:r>
                <a:rPr lang="en-US" sz="1500"/>
                <a:t>2018     </a:t>
              </a:r>
            </a:p>
          </p:txBody>
        </p:sp>
        <p:sp>
          <p:nvSpPr>
            <p:cNvPr id="793" name="TextBox 792">
              <a:extLst>
                <a:ext uri="{FF2B5EF4-FFF2-40B4-BE49-F238E27FC236}">
                  <a16:creationId xmlns:a16="http://schemas.microsoft.com/office/drawing/2014/main" id="{6C96A56A-562B-4155-9EC4-1167782B142E}"/>
                </a:ext>
              </a:extLst>
            </p:cNvPr>
            <p:cNvSpPr txBox="1"/>
            <p:nvPr/>
          </p:nvSpPr>
          <p:spPr>
            <a:xfrm>
              <a:off x="5320109" y="6182403"/>
              <a:ext cx="635414" cy="323165"/>
            </a:xfrm>
            <a:prstGeom prst="rect">
              <a:avLst/>
            </a:prstGeom>
            <a:noFill/>
          </p:spPr>
          <p:txBody>
            <a:bodyPr wrap="square" rtlCol="0">
              <a:spAutoFit/>
            </a:bodyPr>
            <a:lstStyle/>
            <a:p>
              <a:pPr algn="ctr"/>
              <a:r>
                <a:rPr lang="en-US" sz="1500"/>
                <a:t>2019     </a:t>
              </a:r>
            </a:p>
          </p:txBody>
        </p:sp>
        <p:sp>
          <p:nvSpPr>
            <p:cNvPr id="794" name="TextBox 793">
              <a:extLst>
                <a:ext uri="{FF2B5EF4-FFF2-40B4-BE49-F238E27FC236}">
                  <a16:creationId xmlns:a16="http://schemas.microsoft.com/office/drawing/2014/main" id="{5CF7A0B8-B9C3-2015-60EE-A828737B0EBA}"/>
                </a:ext>
              </a:extLst>
            </p:cNvPr>
            <p:cNvSpPr txBox="1"/>
            <p:nvPr/>
          </p:nvSpPr>
          <p:spPr>
            <a:xfrm>
              <a:off x="5777384" y="6182403"/>
              <a:ext cx="635414" cy="323165"/>
            </a:xfrm>
            <a:prstGeom prst="rect">
              <a:avLst/>
            </a:prstGeom>
            <a:noFill/>
          </p:spPr>
          <p:txBody>
            <a:bodyPr wrap="square" rtlCol="0">
              <a:spAutoFit/>
            </a:bodyPr>
            <a:lstStyle/>
            <a:p>
              <a:pPr algn="ctr"/>
              <a:r>
                <a:rPr lang="en-US" sz="1500"/>
                <a:t>2020     </a:t>
              </a:r>
            </a:p>
          </p:txBody>
        </p:sp>
        <p:sp>
          <p:nvSpPr>
            <p:cNvPr id="795" name="TextBox 794">
              <a:extLst>
                <a:ext uri="{FF2B5EF4-FFF2-40B4-BE49-F238E27FC236}">
                  <a16:creationId xmlns:a16="http://schemas.microsoft.com/office/drawing/2014/main" id="{74345A6C-F1B9-792B-257B-A3810FE38D0D}"/>
                </a:ext>
              </a:extLst>
            </p:cNvPr>
            <p:cNvSpPr txBox="1"/>
            <p:nvPr/>
          </p:nvSpPr>
          <p:spPr>
            <a:xfrm>
              <a:off x="6234659" y="6182403"/>
              <a:ext cx="635414" cy="323165"/>
            </a:xfrm>
            <a:prstGeom prst="rect">
              <a:avLst/>
            </a:prstGeom>
            <a:noFill/>
          </p:spPr>
          <p:txBody>
            <a:bodyPr wrap="square" rtlCol="0">
              <a:spAutoFit/>
            </a:bodyPr>
            <a:lstStyle/>
            <a:p>
              <a:pPr algn="ctr"/>
              <a:r>
                <a:rPr lang="en-US" sz="1500"/>
                <a:t>2021     </a:t>
              </a:r>
            </a:p>
          </p:txBody>
        </p:sp>
        <p:sp>
          <p:nvSpPr>
            <p:cNvPr id="796" name="TextBox 795">
              <a:extLst>
                <a:ext uri="{FF2B5EF4-FFF2-40B4-BE49-F238E27FC236}">
                  <a16:creationId xmlns:a16="http://schemas.microsoft.com/office/drawing/2014/main" id="{DF065D23-FD9E-28F2-822C-A3B39EF6E63C}"/>
                </a:ext>
              </a:extLst>
            </p:cNvPr>
            <p:cNvSpPr txBox="1"/>
            <p:nvPr/>
          </p:nvSpPr>
          <p:spPr>
            <a:xfrm>
              <a:off x="6691934" y="6182403"/>
              <a:ext cx="635414" cy="323165"/>
            </a:xfrm>
            <a:prstGeom prst="rect">
              <a:avLst/>
            </a:prstGeom>
            <a:noFill/>
          </p:spPr>
          <p:txBody>
            <a:bodyPr wrap="square" rtlCol="0">
              <a:spAutoFit/>
            </a:bodyPr>
            <a:lstStyle/>
            <a:p>
              <a:pPr algn="ctr"/>
              <a:r>
                <a:rPr lang="en-US" sz="1500"/>
                <a:t>2022     </a:t>
              </a:r>
            </a:p>
          </p:txBody>
        </p:sp>
        <p:sp>
          <p:nvSpPr>
            <p:cNvPr id="797" name="TextBox 796">
              <a:extLst>
                <a:ext uri="{FF2B5EF4-FFF2-40B4-BE49-F238E27FC236}">
                  <a16:creationId xmlns:a16="http://schemas.microsoft.com/office/drawing/2014/main" id="{D8856A4F-B8C6-01CF-BA3D-F0AD2A3FFEBE}"/>
                </a:ext>
              </a:extLst>
            </p:cNvPr>
            <p:cNvSpPr txBox="1"/>
            <p:nvPr/>
          </p:nvSpPr>
          <p:spPr>
            <a:xfrm>
              <a:off x="7149209" y="6182403"/>
              <a:ext cx="635414" cy="323165"/>
            </a:xfrm>
            <a:prstGeom prst="rect">
              <a:avLst/>
            </a:prstGeom>
            <a:noFill/>
          </p:spPr>
          <p:txBody>
            <a:bodyPr wrap="square" rtlCol="0">
              <a:spAutoFit/>
            </a:bodyPr>
            <a:lstStyle/>
            <a:p>
              <a:pPr algn="ctr"/>
              <a:r>
                <a:rPr lang="en-US" sz="1500"/>
                <a:t>2023     </a:t>
              </a:r>
            </a:p>
          </p:txBody>
        </p:sp>
        <p:sp>
          <p:nvSpPr>
            <p:cNvPr id="798" name="TextBox 797">
              <a:extLst>
                <a:ext uri="{FF2B5EF4-FFF2-40B4-BE49-F238E27FC236}">
                  <a16:creationId xmlns:a16="http://schemas.microsoft.com/office/drawing/2014/main" id="{F2A485AF-7068-642F-99DF-ABF0A5EA8CDA}"/>
                </a:ext>
              </a:extLst>
            </p:cNvPr>
            <p:cNvSpPr txBox="1"/>
            <p:nvPr/>
          </p:nvSpPr>
          <p:spPr>
            <a:xfrm>
              <a:off x="7606484" y="6182403"/>
              <a:ext cx="635414" cy="323165"/>
            </a:xfrm>
            <a:prstGeom prst="rect">
              <a:avLst/>
            </a:prstGeom>
            <a:noFill/>
          </p:spPr>
          <p:txBody>
            <a:bodyPr wrap="square" rtlCol="0">
              <a:spAutoFit/>
            </a:bodyPr>
            <a:lstStyle/>
            <a:p>
              <a:pPr algn="ctr"/>
              <a:r>
                <a:rPr lang="en-US" sz="1500"/>
                <a:t>2024     </a:t>
              </a:r>
            </a:p>
          </p:txBody>
        </p:sp>
        <p:sp>
          <p:nvSpPr>
            <p:cNvPr id="799" name="TextBox 798">
              <a:extLst>
                <a:ext uri="{FF2B5EF4-FFF2-40B4-BE49-F238E27FC236}">
                  <a16:creationId xmlns:a16="http://schemas.microsoft.com/office/drawing/2014/main" id="{E5FA872D-1DC9-68F2-7536-4AC7C3BFB04A}"/>
                </a:ext>
              </a:extLst>
            </p:cNvPr>
            <p:cNvSpPr txBox="1"/>
            <p:nvPr/>
          </p:nvSpPr>
          <p:spPr>
            <a:xfrm>
              <a:off x="8063759" y="6182403"/>
              <a:ext cx="635414" cy="323165"/>
            </a:xfrm>
            <a:prstGeom prst="rect">
              <a:avLst/>
            </a:prstGeom>
            <a:noFill/>
          </p:spPr>
          <p:txBody>
            <a:bodyPr wrap="square" rtlCol="0">
              <a:spAutoFit/>
            </a:bodyPr>
            <a:lstStyle/>
            <a:p>
              <a:pPr algn="ctr"/>
              <a:r>
                <a:rPr lang="en-US" sz="1500"/>
                <a:t>2025     </a:t>
              </a:r>
            </a:p>
          </p:txBody>
        </p:sp>
        <p:sp>
          <p:nvSpPr>
            <p:cNvPr id="800" name="TextBox 799">
              <a:extLst>
                <a:ext uri="{FF2B5EF4-FFF2-40B4-BE49-F238E27FC236}">
                  <a16:creationId xmlns:a16="http://schemas.microsoft.com/office/drawing/2014/main" id="{65EF8F7A-AB07-2A14-C8D3-483601A8E566}"/>
                </a:ext>
              </a:extLst>
            </p:cNvPr>
            <p:cNvSpPr txBox="1"/>
            <p:nvPr/>
          </p:nvSpPr>
          <p:spPr>
            <a:xfrm>
              <a:off x="8521034" y="6182403"/>
              <a:ext cx="635414" cy="323165"/>
            </a:xfrm>
            <a:prstGeom prst="rect">
              <a:avLst/>
            </a:prstGeom>
            <a:noFill/>
          </p:spPr>
          <p:txBody>
            <a:bodyPr wrap="square" rtlCol="0">
              <a:spAutoFit/>
            </a:bodyPr>
            <a:lstStyle/>
            <a:p>
              <a:pPr algn="ctr"/>
              <a:r>
                <a:rPr lang="en-US" sz="1500"/>
                <a:t>2026     </a:t>
              </a:r>
            </a:p>
          </p:txBody>
        </p:sp>
        <p:sp>
          <p:nvSpPr>
            <p:cNvPr id="801" name="TextBox 800">
              <a:extLst>
                <a:ext uri="{FF2B5EF4-FFF2-40B4-BE49-F238E27FC236}">
                  <a16:creationId xmlns:a16="http://schemas.microsoft.com/office/drawing/2014/main" id="{9BAA0F4D-E7F7-508B-03C5-BA7C5B32BA55}"/>
                </a:ext>
              </a:extLst>
            </p:cNvPr>
            <p:cNvSpPr txBox="1"/>
            <p:nvPr/>
          </p:nvSpPr>
          <p:spPr>
            <a:xfrm>
              <a:off x="8978309" y="6182403"/>
              <a:ext cx="635414" cy="323165"/>
            </a:xfrm>
            <a:prstGeom prst="rect">
              <a:avLst/>
            </a:prstGeom>
            <a:noFill/>
          </p:spPr>
          <p:txBody>
            <a:bodyPr wrap="square" rtlCol="0">
              <a:spAutoFit/>
            </a:bodyPr>
            <a:lstStyle/>
            <a:p>
              <a:pPr algn="ctr"/>
              <a:r>
                <a:rPr lang="en-US" sz="1500"/>
                <a:t>2027     </a:t>
              </a:r>
            </a:p>
          </p:txBody>
        </p:sp>
        <p:sp>
          <p:nvSpPr>
            <p:cNvPr id="802" name="TextBox 801">
              <a:extLst>
                <a:ext uri="{FF2B5EF4-FFF2-40B4-BE49-F238E27FC236}">
                  <a16:creationId xmlns:a16="http://schemas.microsoft.com/office/drawing/2014/main" id="{0648B4CC-45FB-5E97-8F03-1A265ADA0341}"/>
                </a:ext>
              </a:extLst>
            </p:cNvPr>
            <p:cNvSpPr txBox="1"/>
            <p:nvPr/>
          </p:nvSpPr>
          <p:spPr>
            <a:xfrm>
              <a:off x="9435584" y="6182403"/>
              <a:ext cx="635414" cy="323165"/>
            </a:xfrm>
            <a:prstGeom prst="rect">
              <a:avLst/>
            </a:prstGeom>
            <a:noFill/>
          </p:spPr>
          <p:txBody>
            <a:bodyPr wrap="square" rtlCol="0">
              <a:spAutoFit/>
            </a:bodyPr>
            <a:lstStyle/>
            <a:p>
              <a:pPr algn="ctr"/>
              <a:r>
                <a:rPr lang="en-US" sz="1500"/>
                <a:t>2028     </a:t>
              </a:r>
            </a:p>
          </p:txBody>
        </p:sp>
        <p:sp>
          <p:nvSpPr>
            <p:cNvPr id="803" name="TextBox 802">
              <a:extLst>
                <a:ext uri="{FF2B5EF4-FFF2-40B4-BE49-F238E27FC236}">
                  <a16:creationId xmlns:a16="http://schemas.microsoft.com/office/drawing/2014/main" id="{41DE9260-7787-ADBB-C3CA-537E7FEA4B53}"/>
                </a:ext>
              </a:extLst>
            </p:cNvPr>
            <p:cNvSpPr txBox="1"/>
            <p:nvPr/>
          </p:nvSpPr>
          <p:spPr>
            <a:xfrm>
              <a:off x="9892859" y="6182403"/>
              <a:ext cx="635414" cy="323165"/>
            </a:xfrm>
            <a:prstGeom prst="rect">
              <a:avLst/>
            </a:prstGeom>
            <a:noFill/>
          </p:spPr>
          <p:txBody>
            <a:bodyPr wrap="square" rtlCol="0">
              <a:spAutoFit/>
            </a:bodyPr>
            <a:lstStyle/>
            <a:p>
              <a:pPr algn="ctr"/>
              <a:r>
                <a:rPr lang="en-US" sz="1500"/>
                <a:t>2029     </a:t>
              </a:r>
            </a:p>
          </p:txBody>
        </p:sp>
        <p:sp>
          <p:nvSpPr>
            <p:cNvPr id="804" name="TextBox 803">
              <a:extLst>
                <a:ext uri="{FF2B5EF4-FFF2-40B4-BE49-F238E27FC236}">
                  <a16:creationId xmlns:a16="http://schemas.microsoft.com/office/drawing/2014/main" id="{663B0DF9-1BF1-092F-3636-236D5D79DDBB}"/>
                </a:ext>
              </a:extLst>
            </p:cNvPr>
            <p:cNvSpPr txBox="1"/>
            <p:nvPr/>
          </p:nvSpPr>
          <p:spPr>
            <a:xfrm>
              <a:off x="10350134" y="6182403"/>
              <a:ext cx="635414" cy="323165"/>
            </a:xfrm>
            <a:prstGeom prst="rect">
              <a:avLst/>
            </a:prstGeom>
            <a:noFill/>
          </p:spPr>
          <p:txBody>
            <a:bodyPr wrap="square" rtlCol="0">
              <a:spAutoFit/>
            </a:bodyPr>
            <a:lstStyle/>
            <a:p>
              <a:pPr algn="ctr"/>
              <a:r>
                <a:rPr lang="en-US" sz="1500"/>
                <a:t>2030     </a:t>
              </a:r>
            </a:p>
          </p:txBody>
        </p:sp>
        <p:sp>
          <p:nvSpPr>
            <p:cNvPr id="805" name="TextBox 804">
              <a:extLst>
                <a:ext uri="{FF2B5EF4-FFF2-40B4-BE49-F238E27FC236}">
                  <a16:creationId xmlns:a16="http://schemas.microsoft.com/office/drawing/2014/main" id="{59B48A39-2463-9AD9-6C31-E2C2B5A12FAC}"/>
                </a:ext>
              </a:extLst>
            </p:cNvPr>
            <p:cNvSpPr txBox="1"/>
            <p:nvPr/>
          </p:nvSpPr>
          <p:spPr>
            <a:xfrm>
              <a:off x="10807409" y="6182403"/>
              <a:ext cx="635414" cy="323165"/>
            </a:xfrm>
            <a:prstGeom prst="rect">
              <a:avLst/>
            </a:prstGeom>
            <a:noFill/>
          </p:spPr>
          <p:txBody>
            <a:bodyPr wrap="square" rtlCol="0">
              <a:spAutoFit/>
            </a:bodyPr>
            <a:lstStyle/>
            <a:p>
              <a:pPr algn="ctr"/>
              <a:r>
                <a:rPr lang="en-US" sz="1500"/>
                <a:t>2031     </a:t>
              </a:r>
            </a:p>
          </p:txBody>
        </p:sp>
        <p:sp>
          <p:nvSpPr>
            <p:cNvPr id="806" name="TextBox 805">
              <a:extLst>
                <a:ext uri="{FF2B5EF4-FFF2-40B4-BE49-F238E27FC236}">
                  <a16:creationId xmlns:a16="http://schemas.microsoft.com/office/drawing/2014/main" id="{D5A71376-640E-341A-3147-D893615FF253}"/>
                </a:ext>
              </a:extLst>
            </p:cNvPr>
            <p:cNvSpPr txBox="1"/>
            <p:nvPr/>
          </p:nvSpPr>
          <p:spPr>
            <a:xfrm>
              <a:off x="11264681" y="6182403"/>
              <a:ext cx="635414" cy="323165"/>
            </a:xfrm>
            <a:prstGeom prst="rect">
              <a:avLst/>
            </a:prstGeom>
            <a:noFill/>
          </p:spPr>
          <p:txBody>
            <a:bodyPr wrap="square" rtlCol="0">
              <a:spAutoFit/>
            </a:bodyPr>
            <a:lstStyle/>
            <a:p>
              <a:pPr algn="ctr"/>
              <a:r>
                <a:rPr lang="en-US" sz="1500"/>
                <a:t>2032     </a:t>
              </a:r>
            </a:p>
          </p:txBody>
        </p:sp>
      </p:grpSp>
      <p:sp>
        <p:nvSpPr>
          <p:cNvPr id="4" name="TextBox 3">
            <a:extLst>
              <a:ext uri="{FF2B5EF4-FFF2-40B4-BE49-F238E27FC236}">
                <a16:creationId xmlns:a16="http://schemas.microsoft.com/office/drawing/2014/main" id="{EB0120EA-F3FD-CC40-2F97-B183ECFDC45B}"/>
              </a:ext>
            </a:extLst>
          </p:cNvPr>
          <p:cNvSpPr txBox="1"/>
          <p:nvPr/>
        </p:nvSpPr>
        <p:spPr>
          <a:xfrm>
            <a:off x="-13449" y="1531509"/>
            <a:ext cx="3697931" cy="461665"/>
          </a:xfrm>
          <a:prstGeom prst="rect">
            <a:avLst/>
          </a:prstGeom>
          <a:noFill/>
        </p:spPr>
        <p:txBody>
          <a:bodyPr wrap="square" rtlCol="0">
            <a:spAutoFit/>
          </a:bodyPr>
          <a:lstStyle/>
          <a:p>
            <a:r>
              <a:rPr lang="en-US" sz="2400"/>
              <a:t>ISO C++ Proposals</a:t>
            </a:r>
          </a:p>
        </p:txBody>
      </p:sp>
      <p:grpSp>
        <p:nvGrpSpPr>
          <p:cNvPr id="6" name="Group 5">
            <a:extLst>
              <a:ext uri="{FF2B5EF4-FFF2-40B4-BE49-F238E27FC236}">
                <a16:creationId xmlns:a16="http://schemas.microsoft.com/office/drawing/2014/main" id="{7CB31E6B-4B40-35C0-D95C-6B7E369F9A82}"/>
              </a:ext>
            </a:extLst>
          </p:cNvPr>
          <p:cNvGrpSpPr/>
          <p:nvPr/>
        </p:nvGrpSpPr>
        <p:grpSpPr>
          <a:xfrm>
            <a:off x="-6" y="1552376"/>
            <a:ext cx="12192001" cy="1"/>
            <a:chOff x="-1" y="3318429"/>
            <a:chExt cx="12192001" cy="1"/>
          </a:xfrm>
        </p:grpSpPr>
        <p:grpSp>
          <p:nvGrpSpPr>
            <p:cNvPr id="7" name="Group 6">
              <a:extLst>
                <a:ext uri="{FF2B5EF4-FFF2-40B4-BE49-F238E27FC236}">
                  <a16:creationId xmlns:a16="http://schemas.microsoft.com/office/drawing/2014/main" id="{25D262F4-68CD-61CE-2C55-71515B0360D5}"/>
                </a:ext>
              </a:extLst>
            </p:cNvPr>
            <p:cNvGrpSpPr/>
            <p:nvPr/>
          </p:nvGrpSpPr>
          <p:grpSpPr>
            <a:xfrm>
              <a:off x="609606" y="3318430"/>
              <a:ext cx="10972788" cy="0"/>
              <a:chOff x="1030929" y="2754400"/>
              <a:chExt cx="10972788" cy="228606"/>
            </a:xfrm>
          </p:grpSpPr>
          <p:grpSp>
            <p:nvGrpSpPr>
              <p:cNvPr id="15" name="Group 14">
                <a:extLst>
                  <a:ext uri="{FF2B5EF4-FFF2-40B4-BE49-F238E27FC236}">
                    <a16:creationId xmlns:a16="http://schemas.microsoft.com/office/drawing/2014/main" id="{EE3B6DEA-566C-895E-B84F-6D3C6905D395}"/>
                  </a:ext>
                </a:extLst>
              </p:cNvPr>
              <p:cNvGrpSpPr/>
              <p:nvPr/>
            </p:nvGrpSpPr>
            <p:grpSpPr>
              <a:xfrm>
                <a:off x="1030929" y="2754403"/>
                <a:ext cx="2743199" cy="228603"/>
                <a:chOff x="1030929" y="2754403"/>
                <a:chExt cx="2743199" cy="228603"/>
              </a:xfrm>
            </p:grpSpPr>
            <p:grpSp>
              <p:nvGrpSpPr>
                <p:cNvPr id="481" name="Group 480">
                  <a:extLst>
                    <a:ext uri="{FF2B5EF4-FFF2-40B4-BE49-F238E27FC236}">
                      <a16:creationId xmlns:a16="http://schemas.microsoft.com/office/drawing/2014/main" id="{577A1041-4FEA-D9CA-11C6-252805EE96BD}"/>
                    </a:ext>
                  </a:extLst>
                </p:cNvPr>
                <p:cNvGrpSpPr/>
                <p:nvPr/>
              </p:nvGrpSpPr>
              <p:grpSpPr>
                <a:xfrm>
                  <a:off x="1030929" y="2754405"/>
                  <a:ext cx="914400" cy="228601"/>
                  <a:chOff x="5145742" y="3112995"/>
                  <a:chExt cx="914400" cy="228601"/>
                </a:xfrm>
              </p:grpSpPr>
              <p:cxnSp>
                <p:nvCxnSpPr>
                  <p:cNvPr id="490" name="Straight Connector 489">
                    <a:extLst>
                      <a:ext uri="{FF2B5EF4-FFF2-40B4-BE49-F238E27FC236}">
                        <a16:creationId xmlns:a16="http://schemas.microsoft.com/office/drawing/2014/main" id="{F706127B-545E-1A0C-FD21-BE789E5A7590}"/>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91" name="Straight Connector 490">
                    <a:extLst>
                      <a:ext uri="{FF2B5EF4-FFF2-40B4-BE49-F238E27FC236}">
                        <a16:creationId xmlns:a16="http://schemas.microsoft.com/office/drawing/2014/main" id="{4893AEFF-CF18-B4B1-C125-C004B5F8F5D6}"/>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92" name="Straight Connector 491">
                    <a:extLst>
                      <a:ext uri="{FF2B5EF4-FFF2-40B4-BE49-F238E27FC236}">
                        <a16:creationId xmlns:a16="http://schemas.microsoft.com/office/drawing/2014/main" id="{EDD5B9F8-07DD-9F7E-E6B4-31085005D3DB}"/>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82" name="Group 481">
                  <a:extLst>
                    <a:ext uri="{FF2B5EF4-FFF2-40B4-BE49-F238E27FC236}">
                      <a16:creationId xmlns:a16="http://schemas.microsoft.com/office/drawing/2014/main" id="{B1DF2984-718F-557D-FA3B-61EBDA999FC7}"/>
                    </a:ext>
                  </a:extLst>
                </p:cNvPr>
                <p:cNvGrpSpPr/>
                <p:nvPr/>
              </p:nvGrpSpPr>
              <p:grpSpPr>
                <a:xfrm>
                  <a:off x="2859728" y="2754403"/>
                  <a:ext cx="914400" cy="228601"/>
                  <a:chOff x="5145742" y="3112995"/>
                  <a:chExt cx="914400" cy="228601"/>
                </a:xfrm>
              </p:grpSpPr>
              <p:cxnSp>
                <p:nvCxnSpPr>
                  <p:cNvPr id="487" name="Straight Connector 486">
                    <a:extLst>
                      <a:ext uri="{FF2B5EF4-FFF2-40B4-BE49-F238E27FC236}">
                        <a16:creationId xmlns:a16="http://schemas.microsoft.com/office/drawing/2014/main" id="{25715CE1-D62D-AA32-BF56-E3FD2FF9A6E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88" name="Straight Connector 487">
                    <a:extLst>
                      <a:ext uri="{FF2B5EF4-FFF2-40B4-BE49-F238E27FC236}">
                        <a16:creationId xmlns:a16="http://schemas.microsoft.com/office/drawing/2014/main" id="{E1785D1D-0332-8095-6273-780E6F140919}"/>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89" name="Straight Connector 488">
                    <a:extLst>
                      <a:ext uri="{FF2B5EF4-FFF2-40B4-BE49-F238E27FC236}">
                        <a16:creationId xmlns:a16="http://schemas.microsoft.com/office/drawing/2014/main" id="{7273DE98-8BC4-7A49-E25B-C5DB8717E069}"/>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83" name="Group 482">
                  <a:extLst>
                    <a:ext uri="{FF2B5EF4-FFF2-40B4-BE49-F238E27FC236}">
                      <a16:creationId xmlns:a16="http://schemas.microsoft.com/office/drawing/2014/main" id="{25E2D4EB-A21D-7E22-63D7-B4AC8E12EAEA}"/>
                    </a:ext>
                  </a:extLst>
                </p:cNvPr>
                <p:cNvGrpSpPr/>
                <p:nvPr/>
              </p:nvGrpSpPr>
              <p:grpSpPr>
                <a:xfrm>
                  <a:off x="1945329" y="2754405"/>
                  <a:ext cx="914400" cy="228601"/>
                  <a:chOff x="5145742" y="3112995"/>
                  <a:chExt cx="914400" cy="228601"/>
                </a:xfrm>
              </p:grpSpPr>
              <p:cxnSp>
                <p:nvCxnSpPr>
                  <p:cNvPr id="484" name="Straight Connector 483">
                    <a:extLst>
                      <a:ext uri="{FF2B5EF4-FFF2-40B4-BE49-F238E27FC236}">
                        <a16:creationId xmlns:a16="http://schemas.microsoft.com/office/drawing/2014/main" id="{C1D0CA95-F662-1EFE-020F-B5C9652CD313}"/>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85" name="Straight Connector 484">
                    <a:extLst>
                      <a:ext uri="{FF2B5EF4-FFF2-40B4-BE49-F238E27FC236}">
                        <a16:creationId xmlns:a16="http://schemas.microsoft.com/office/drawing/2014/main" id="{49D81355-57BD-C19B-233D-D4B2A86F7494}"/>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86" name="Straight Connector 485">
                    <a:extLst>
                      <a:ext uri="{FF2B5EF4-FFF2-40B4-BE49-F238E27FC236}">
                        <a16:creationId xmlns:a16="http://schemas.microsoft.com/office/drawing/2014/main" id="{8995FDF3-AFE7-9C9B-F2E7-2CB759D79904}"/>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19" name="Group 18">
                <a:extLst>
                  <a:ext uri="{FF2B5EF4-FFF2-40B4-BE49-F238E27FC236}">
                    <a16:creationId xmlns:a16="http://schemas.microsoft.com/office/drawing/2014/main" id="{383E8A84-1372-D040-4D82-104CE1993374}"/>
                  </a:ext>
                </a:extLst>
              </p:cNvPr>
              <p:cNvGrpSpPr/>
              <p:nvPr/>
            </p:nvGrpSpPr>
            <p:grpSpPr>
              <a:xfrm>
                <a:off x="3774126" y="2754402"/>
                <a:ext cx="2743199" cy="228603"/>
                <a:chOff x="1030929" y="2754403"/>
                <a:chExt cx="2743199" cy="228603"/>
              </a:xfrm>
            </p:grpSpPr>
            <p:grpSp>
              <p:nvGrpSpPr>
                <p:cNvPr id="469" name="Group 468">
                  <a:extLst>
                    <a:ext uri="{FF2B5EF4-FFF2-40B4-BE49-F238E27FC236}">
                      <a16:creationId xmlns:a16="http://schemas.microsoft.com/office/drawing/2014/main" id="{A2A18C72-6192-6F73-55CE-5CEE1832D604}"/>
                    </a:ext>
                  </a:extLst>
                </p:cNvPr>
                <p:cNvGrpSpPr/>
                <p:nvPr/>
              </p:nvGrpSpPr>
              <p:grpSpPr>
                <a:xfrm>
                  <a:off x="1030929" y="2754405"/>
                  <a:ext cx="914400" cy="228601"/>
                  <a:chOff x="5145742" y="3112995"/>
                  <a:chExt cx="914400" cy="228601"/>
                </a:xfrm>
              </p:grpSpPr>
              <p:cxnSp>
                <p:nvCxnSpPr>
                  <p:cNvPr id="478" name="Straight Connector 477">
                    <a:extLst>
                      <a:ext uri="{FF2B5EF4-FFF2-40B4-BE49-F238E27FC236}">
                        <a16:creationId xmlns:a16="http://schemas.microsoft.com/office/drawing/2014/main" id="{6BCA5BD1-2EF0-81DB-FA60-156AA62EE4EC}"/>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79" name="Straight Connector 478">
                    <a:extLst>
                      <a:ext uri="{FF2B5EF4-FFF2-40B4-BE49-F238E27FC236}">
                        <a16:creationId xmlns:a16="http://schemas.microsoft.com/office/drawing/2014/main" id="{A4F468A0-58F0-038F-59DC-037E1C887D1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80" name="Straight Connector 479">
                    <a:extLst>
                      <a:ext uri="{FF2B5EF4-FFF2-40B4-BE49-F238E27FC236}">
                        <a16:creationId xmlns:a16="http://schemas.microsoft.com/office/drawing/2014/main" id="{E30C2B51-DB19-00A3-0E2D-B1B71633A63A}"/>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70" name="Group 469">
                  <a:extLst>
                    <a:ext uri="{FF2B5EF4-FFF2-40B4-BE49-F238E27FC236}">
                      <a16:creationId xmlns:a16="http://schemas.microsoft.com/office/drawing/2014/main" id="{3A681010-3BFB-B0C7-21DB-15C6CB6761B1}"/>
                    </a:ext>
                  </a:extLst>
                </p:cNvPr>
                <p:cNvGrpSpPr/>
                <p:nvPr/>
              </p:nvGrpSpPr>
              <p:grpSpPr>
                <a:xfrm>
                  <a:off x="2859728" y="2754403"/>
                  <a:ext cx="914400" cy="228601"/>
                  <a:chOff x="5145742" y="3112995"/>
                  <a:chExt cx="914400" cy="228601"/>
                </a:xfrm>
              </p:grpSpPr>
              <p:cxnSp>
                <p:nvCxnSpPr>
                  <p:cNvPr id="475" name="Straight Connector 474">
                    <a:extLst>
                      <a:ext uri="{FF2B5EF4-FFF2-40B4-BE49-F238E27FC236}">
                        <a16:creationId xmlns:a16="http://schemas.microsoft.com/office/drawing/2014/main" id="{38F2CE57-1D21-CFC2-3A81-2921EEF09142}"/>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76" name="Straight Connector 475">
                    <a:extLst>
                      <a:ext uri="{FF2B5EF4-FFF2-40B4-BE49-F238E27FC236}">
                        <a16:creationId xmlns:a16="http://schemas.microsoft.com/office/drawing/2014/main" id="{835732D2-007D-548C-5775-364AB2F12A35}"/>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77" name="Straight Connector 476">
                    <a:extLst>
                      <a:ext uri="{FF2B5EF4-FFF2-40B4-BE49-F238E27FC236}">
                        <a16:creationId xmlns:a16="http://schemas.microsoft.com/office/drawing/2014/main" id="{85DA483F-175D-63C7-6B23-2E99EBB9807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71" name="Group 470">
                  <a:extLst>
                    <a:ext uri="{FF2B5EF4-FFF2-40B4-BE49-F238E27FC236}">
                      <a16:creationId xmlns:a16="http://schemas.microsoft.com/office/drawing/2014/main" id="{2F5801A5-6528-0793-C269-4A61B48CD9F1}"/>
                    </a:ext>
                  </a:extLst>
                </p:cNvPr>
                <p:cNvGrpSpPr/>
                <p:nvPr/>
              </p:nvGrpSpPr>
              <p:grpSpPr>
                <a:xfrm>
                  <a:off x="1945329" y="2754405"/>
                  <a:ext cx="914400" cy="228601"/>
                  <a:chOff x="5145742" y="3112995"/>
                  <a:chExt cx="914400" cy="228601"/>
                </a:xfrm>
              </p:grpSpPr>
              <p:cxnSp>
                <p:nvCxnSpPr>
                  <p:cNvPr id="472" name="Straight Connector 471">
                    <a:extLst>
                      <a:ext uri="{FF2B5EF4-FFF2-40B4-BE49-F238E27FC236}">
                        <a16:creationId xmlns:a16="http://schemas.microsoft.com/office/drawing/2014/main" id="{604C21BD-8DAF-EA64-4329-1BC7C9F4E3AD}"/>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73" name="Straight Connector 472">
                    <a:extLst>
                      <a:ext uri="{FF2B5EF4-FFF2-40B4-BE49-F238E27FC236}">
                        <a16:creationId xmlns:a16="http://schemas.microsoft.com/office/drawing/2014/main" id="{B7256959-4F29-D0B4-D265-14FCA9EDAC50}"/>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74" name="Straight Connector 473">
                    <a:extLst>
                      <a:ext uri="{FF2B5EF4-FFF2-40B4-BE49-F238E27FC236}">
                        <a16:creationId xmlns:a16="http://schemas.microsoft.com/office/drawing/2014/main" id="{8C02D6F5-C707-E4A1-783E-B1DA6165CD47}"/>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0" name="Group 19">
                <a:extLst>
                  <a:ext uri="{FF2B5EF4-FFF2-40B4-BE49-F238E27FC236}">
                    <a16:creationId xmlns:a16="http://schemas.microsoft.com/office/drawing/2014/main" id="{75EB4266-3B60-F98E-E9A9-27879FB9E22F}"/>
                  </a:ext>
                </a:extLst>
              </p:cNvPr>
              <p:cNvGrpSpPr/>
              <p:nvPr/>
            </p:nvGrpSpPr>
            <p:grpSpPr>
              <a:xfrm>
                <a:off x="6517321" y="2754401"/>
                <a:ext cx="2743199" cy="228603"/>
                <a:chOff x="1030929" y="2754403"/>
                <a:chExt cx="2743199" cy="228603"/>
              </a:xfrm>
            </p:grpSpPr>
            <p:grpSp>
              <p:nvGrpSpPr>
                <p:cNvPr id="457" name="Group 456">
                  <a:extLst>
                    <a:ext uri="{FF2B5EF4-FFF2-40B4-BE49-F238E27FC236}">
                      <a16:creationId xmlns:a16="http://schemas.microsoft.com/office/drawing/2014/main" id="{D3BCF09F-030D-1FA4-893D-3121AB1FD5B1}"/>
                    </a:ext>
                  </a:extLst>
                </p:cNvPr>
                <p:cNvGrpSpPr/>
                <p:nvPr/>
              </p:nvGrpSpPr>
              <p:grpSpPr>
                <a:xfrm>
                  <a:off x="1030929" y="2754405"/>
                  <a:ext cx="914400" cy="228601"/>
                  <a:chOff x="5145742" y="3112995"/>
                  <a:chExt cx="914400" cy="228601"/>
                </a:xfrm>
              </p:grpSpPr>
              <p:cxnSp>
                <p:nvCxnSpPr>
                  <p:cNvPr id="466" name="Straight Connector 465">
                    <a:extLst>
                      <a:ext uri="{FF2B5EF4-FFF2-40B4-BE49-F238E27FC236}">
                        <a16:creationId xmlns:a16="http://schemas.microsoft.com/office/drawing/2014/main" id="{9D913904-5669-4DA1-62F3-B643D7C15727}"/>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67" name="Straight Connector 466">
                    <a:extLst>
                      <a:ext uri="{FF2B5EF4-FFF2-40B4-BE49-F238E27FC236}">
                        <a16:creationId xmlns:a16="http://schemas.microsoft.com/office/drawing/2014/main" id="{CAF4A28E-3DE1-7F1F-A96D-AB0AD74226A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68" name="Straight Connector 467">
                    <a:extLst>
                      <a:ext uri="{FF2B5EF4-FFF2-40B4-BE49-F238E27FC236}">
                        <a16:creationId xmlns:a16="http://schemas.microsoft.com/office/drawing/2014/main" id="{D6268133-EDC5-4A88-DBE3-1C2A897B66B6}"/>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58" name="Group 457">
                  <a:extLst>
                    <a:ext uri="{FF2B5EF4-FFF2-40B4-BE49-F238E27FC236}">
                      <a16:creationId xmlns:a16="http://schemas.microsoft.com/office/drawing/2014/main" id="{7B703A1C-74E0-CC44-54BD-6B62968AAF29}"/>
                    </a:ext>
                  </a:extLst>
                </p:cNvPr>
                <p:cNvGrpSpPr/>
                <p:nvPr/>
              </p:nvGrpSpPr>
              <p:grpSpPr>
                <a:xfrm>
                  <a:off x="2859728" y="2754403"/>
                  <a:ext cx="914400" cy="228601"/>
                  <a:chOff x="5145742" y="3112995"/>
                  <a:chExt cx="914400" cy="228601"/>
                </a:xfrm>
              </p:grpSpPr>
              <p:cxnSp>
                <p:nvCxnSpPr>
                  <p:cNvPr id="463" name="Straight Connector 462">
                    <a:extLst>
                      <a:ext uri="{FF2B5EF4-FFF2-40B4-BE49-F238E27FC236}">
                        <a16:creationId xmlns:a16="http://schemas.microsoft.com/office/drawing/2014/main" id="{51F8C111-EDFD-BCF0-6274-9494546BC4D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64" name="Straight Connector 463">
                    <a:extLst>
                      <a:ext uri="{FF2B5EF4-FFF2-40B4-BE49-F238E27FC236}">
                        <a16:creationId xmlns:a16="http://schemas.microsoft.com/office/drawing/2014/main" id="{FA90ACAE-71FE-65FA-E66D-F24837281E1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65" name="Straight Connector 464">
                    <a:extLst>
                      <a:ext uri="{FF2B5EF4-FFF2-40B4-BE49-F238E27FC236}">
                        <a16:creationId xmlns:a16="http://schemas.microsoft.com/office/drawing/2014/main" id="{0916C6C1-0A36-44FB-BAFB-DCA2AAE45E61}"/>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459" name="Group 458">
                  <a:extLst>
                    <a:ext uri="{FF2B5EF4-FFF2-40B4-BE49-F238E27FC236}">
                      <a16:creationId xmlns:a16="http://schemas.microsoft.com/office/drawing/2014/main" id="{ACF0D872-4407-06C7-4179-340720C429A1}"/>
                    </a:ext>
                  </a:extLst>
                </p:cNvPr>
                <p:cNvGrpSpPr/>
                <p:nvPr/>
              </p:nvGrpSpPr>
              <p:grpSpPr>
                <a:xfrm>
                  <a:off x="1945329" y="2754405"/>
                  <a:ext cx="914400" cy="228601"/>
                  <a:chOff x="5145742" y="3112995"/>
                  <a:chExt cx="914400" cy="228601"/>
                </a:xfrm>
              </p:grpSpPr>
              <p:cxnSp>
                <p:nvCxnSpPr>
                  <p:cNvPr id="460" name="Straight Connector 459">
                    <a:extLst>
                      <a:ext uri="{FF2B5EF4-FFF2-40B4-BE49-F238E27FC236}">
                        <a16:creationId xmlns:a16="http://schemas.microsoft.com/office/drawing/2014/main" id="{28FCBBBA-9254-8841-D34C-AEBDA6ED1C49}"/>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61" name="Straight Connector 460">
                    <a:extLst>
                      <a:ext uri="{FF2B5EF4-FFF2-40B4-BE49-F238E27FC236}">
                        <a16:creationId xmlns:a16="http://schemas.microsoft.com/office/drawing/2014/main" id="{E5A9F7D2-EEF5-3A1F-8114-EBBE3124A913}"/>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62" name="Straight Connector 461">
                    <a:extLst>
                      <a:ext uri="{FF2B5EF4-FFF2-40B4-BE49-F238E27FC236}">
                        <a16:creationId xmlns:a16="http://schemas.microsoft.com/office/drawing/2014/main" id="{12CB3E64-8DA7-6FF6-6A72-62638CFEBF8C}"/>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nvGrpSpPr>
              <p:cNvPr id="21" name="Group 20">
                <a:extLst>
                  <a:ext uri="{FF2B5EF4-FFF2-40B4-BE49-F238E27FC236}">
                    <a16:creationId xmlns:a16="http://schemas.microsoft.com/office/drawing/2014/main" id="{87723A17-9470-4E23-B4BD-26661344A838}"/>
                  </a:ext>
                </a:extLst>
              </p:cNvPr>
              <p:cNvGrpSpPr/>
              <p:nvPr/>
            </p:nvGrpSpPr>
            <p:grpSpPr>
              <a:xfrm>
                <a:off x="9260518" y="2754400"/>
                <a:ext cx="2743199" cy="228603"/>
                <a:chOff x="1030929" y="2754403"/>
                <a:chExt cx="2743199" cy="228603"/>
              </a:xfrm>
            </p:grpSpPr>
            <p:grpSp>
              <p:nvGrpSpPr>
                <p:cNvPr id="35" name="Group 34">
                  <a:extLst>
                    <a:ext uri="{FF2B5EF4-FFF2-40B4-BE49-F238E27FC236}">
                      <a16:creationId xmlns:a16="http://schemas.microsoft.com/office/drawing/2014/main" id="{3D7B8A09-57E8-D42E-4A3E-0B7AC9BC4CF0}"/>
                    </a:ext>
                  </a:extLst>
                </p:cNvPr>
                <p:cNvGrpSpPr/>
                <p:nvPr/>
              </p:nvGrpSpPr>
              <p:grpSpPr>
                <a:xfrm>
                  <a:off x="1030929" y="2754405"/>
                  <a:ext cx="914400" cy="228601"/>
                  <a:chOff x="5145742" y="3112995"/>
                  <a:chExt cx="914400" cy="228601"/>
                </a:xfrm>
              </p:grpSpPr>
              <p:cxnSp>
                <p:nvCxnSpPr>
                  <p:cNvPr id="454" name="Straight Connector 453">
                    <a:extLst>
                      <a:ext uri="{FF2B5EF4-FFF2-40B4-BE49-F238E27FC236}">
                        <a16:creationId xmlns:a16="http://schemas.microsoft.com/office/drawing/2014/main" id="{B6CCDCDF-43A9-631F-171E-CA124056C1A1}"/>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55" name="Straight Connector 454">
                    <a:extLst>
                      <a:ext uri="{FF2B5EF4-FFF2-40B4-BE49-F238E27FC236}">
                        <a16:creationId xmlns:a16="http://schemas.microsoft.com/office/drawing/2014/main" id="{D18CF9DB-DEF0-C93C-DAEB-F411C8A8B564}"/>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56" name="Straight Connector 455">
                    <a:extLst>
                      <a:ext uri="{FF2B5EF4-FFF2-40B4-BE49-F238E27FC236}">
                        <a16:creationId xmlns:a16="http://schemas.microsoft.com/office/drawing/2014/main" id="{BE8DC8F6-D356-CAF7-BEC9-B96953D17543}"/>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38" name="Group 37">
                  <a:extLst>
                    <a:ext uri="{FF2B5EF4-FFF2-40B4-BE49-F238E27FC236}">
                      <a16:creationId xmlns:a16="http://schemas.microsoft.com/office/drawing/2014/main" id="{13AC2376-C0B2-1BFA-A35A-F1BE6CD7890A}"/>
                    </a:ext>
                  </a:extLst>
                </p:cNvPr>
                <p:cNvGrpSpPr/>
                <p:nvPr/>
              </p:nvGrpSpPr>
              <p:grpSpPr>
                <a:xfrm>
                  <a:off x="2859728" y="2754403"/>
                  <a:ext cx="914400" cy="228601"/>
                  <a:chOff x="5145742" y="3112995"/>
                  <a:chExt cx="914400" cy="228601"/>
                </a:xfrm>
              </p:grpSpPr>
              <p:cxnSp>
                <p:nvCxnSpPr>
                  <p:cNvPr id="451" name="Straight Connector 450">
                    <a:extLst>
                      <a:ext uri="{FF2B5EF4-FFF2-40B4-BE49-F238E27FC236}">
                        <a16:creationId xmlns:a16="http://schemas.microsoft.com/office/drawing/2014/main" id="{5648A84E-8BB0-B992-9FB0-A9A8C859048B}"/>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52" name="Straight Connector 451">
                    <a:extLst>
                      <a:ext uri="{FF2B5EF4-FFF2-40B4-BE49-F238E27FC236}">
                        <a16:creationId xmlns:a16="http://schemas.microsoft.com/office/drawing/2014/main" id="{074B4B4C-2120-F882-A760-95DF264D91FA}"/>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53" name="Straight Connector 452">
                    <a:extLst>
                      <a:ext uri="{FF2B5EF4-FFF2-40B4-BE49-F238E27FC236}">
                        <a16:creationId xmlns:a16="http://schemas.microsoft.com/office/drawing/2014/main" id="{4A923727-179E-38B8-5D44-2EEFF5E66B78}"/>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nvGrpSpPr>
                <p:cNvPr id="57" name="Group 56">
                  <a:extLst>
                    <a:ext uri="{FF2B5EF4-FFF2-40B4-BE49-F238E27FC236}">
                      <a16:creationId xmlns:a16="http://schemas.microsoft.com/office/drawing/2014/main" id="{08C64066-42FD-C2A4-0083-A7179C16BEBC}"/>
                    </a:ext>
                  </a:extLst>
                </p:cNvPr>
                <p:cNvGrpSpPr/>
                <p:nvPr/>
              </p:nvGrpSpPr>
              <p:grpSpPr>
                <a:xfrm>
                  <a:off x="1945329" y="2754405"/>
                  <a:ext cx="914400" cy="228601"/>
                  <a:chOff x="5145742" y="3112995"/>
                  <a:chExt cx="914400" cy="228601"/>
                </a:xfrm>
              </p:grpSpPr>
              <p:cxnSp>
                <p:nvCxnSpPr>
                  <p:cNvPr id="448" name="Straight Connector 447">
                    <a:extLst>
                      <a:ext uri="{FF2B5EF4-FFF2-40B4-BE49-F238E27FC236}">
                        <a16:creationId xmlns:a16="http://schemas.microsoft.com/office/drawing/2014/main" id="{560C5E04-20E9-44AF-956D-1B32C6A64C2A}"/>
                      </a:ext>
                    </a:extLst>
                  </p:cNvPr>
                  <p:cNvCxnSpPr>
                    <a:cxnSpLocks/>
                  </p:cNvCxnSpPr>
                  <p:nvPr/>
                </p:nvCxnSpPr>
                <p:spPr>
                  <a:xfrm rot="16200000">
                    <a:off x="5945842" y="3227296"/>
                    <a:ext cx="228600" cy="0"/>
                  </a:xfrm>
                  <a:prstGeom prst="line">
                    <a:avLst/>
                  </a:prstGeom>
                  <a:ln w="28575"/>
                </p:spPr>
                <p:style>
                  <a:lnRef idx="3">
                    <a:schemeClr val="dk1"/>
                  </a:lnRef>
                  <a:fillRef idx="0">
                    <a:schemeClr val="dk1"/>
                  </a:fillRef>
                  <a:effectRef idx="2">
                    <a:schemeClr val="dk1"/>
                  </a:effectRef>
                  <a:fontRef idx="minor">
                    <a:schemeClr val="tx1"/>
                  </a:fontRef>
                </p:style>
              </p:cxnSp>
              <p:cxnSp>
                <p:nvCxnSpPr>
                  <p:cNvPr id="449" name="Straight Connector 448">
                    <a:extLst>
                      <a:ext uri="{FF2B5EF4-FFF2-40B4-BE49-F238E27FC236}">
                        <a16:creationId xmlns:a16="http://schemas.microsoft.com/office/drawing/2014/main" id="{0DF00C62-8147-1702-3F65-84C55CAC191F}"/>
                      </a:ext>
                    </a:extLst>
                  </p:cNvPr>
                  <p:cNvCxnSpPr>
                    <a:cxnSpLocks/>
                  </p:cNvCxnSpPr>
                  <p:nvPr/>
                </p:nvCxnSpPr>
                <p:spPr>
                  <a:xfrm>
                    <a:off x="5145742" y="3227295"/>
                    <a:ext cx="914400"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450" name="Straight Connector 449">
                    <a:extLst>
                      <a:ext uri="{FF2B5EF4-FFF2-40B4-BE49-F238E27FC236}">
                        <a16:creationId xmlns:a16="http://schemas.microsoft.com/office/drawing/2014/main" id="{12A12DE0-E2CC-7DFE-66B1-63E2791C2A95}"/>
                      </a:ext>
                    </a:extLst>
                  </p:cNvPr>
                  <p:cNvCxnSpPr>
                    <a:cxnSpLocks/>
                  </p:cNvCxnSpPr>
                  <p:nvPr/>
                </p:nvCxnSpPr>
                <p:spPr>
                  <a:xfrm rot="16200000">
                    <a:off x="5031442" y="3227295"/>
                    <a:ext cx="228600" cy="0"/>
                  </a:xfrm>
                  <a:prstGeom prst="line">
                    <a:avLst/>
                  </a:prstGeom>
                  <a:ln w="28575"/>
                </p:spPr>
                <p:style>
                  <a:lnRef idx="3">
                    <a:schemeClr val="dk1"/>
                  </a:lnRef>
                  <a:fillRef idx="0">
                    <a:schemeClr val="dk1"/>
                  </a:fillRef>
                  <a:effectRef idx="2">
                    <a:schemeClr val="dk1"/>
                  </a:effectRef>
                  <a:fontRef idx="minor">
                    <a:schemeClr val="tx1"/>
                  </a:fontRef>
                </p:style>
              </p:cxnSp>
            </p:grpSp>
          </p:grpSp>
        </p:grpSp>
        <p:cxnSp>
          <p:nvCxnSpPr>
            <p:cNvPr id="8" name="Straight Connector 7">
              <a:extLst>
                <a:ext uri="{FF2B5EF4-FFF2-40B4-BE49-F238E27FC236}">
                  <a16:creationId xmlns:a16="http://schemas.microsoft.com/office/drawing/2014/main" id="{62D310E4-B764-79FA-A66B-7EE7C79C052B}"/>
                </a:ext>
              </a:extLst>
            </p:cNvPr>
            <p:cNvCxnSpPr>
              <a:cxnSpLocks/>
            </p:cNvCxnSpPr>
            <p:nvPr/>
          </p:nvCxnSpPr>
          <p:spPr>
            <a:xfrm>
              <a:off x="-1" y="3318429"/>
              <a:ext cx="1371603" cy="0"/>
            </a:xfrm>
            <a:prstGeom prst="line">
              <a:avLst/>
            </a:prstGeom>
            <a:ln w="57150"/>
          </p:spPr>
          <p:style>
            <a:lnRef idx="3">
              <a:schemeClr val="dk1"/>
            </a:lnRef>
            <a:fillRef idx="0">
              <a:schemeClr val="dk1"/>
            </a:fillRef>
            <a:effectRef idx="2">
              <a:schemeClr val="dk1"/>
            </a:effectRef>
            <a:fontRef idx="minor">
              <a:schemeClr val="tx1"/>
            </a:fontRef>
          </p:style>
        </p:cxnSp>
        <p:cxnSp>
          <p:nvCxnSpPr>
            <p:cNvPr id="14" name="Straight Connector 13">
              <a:extLst>
                <a:ext uri="{FF2B5EF4-FFF2-40B4-BE49-F238E27FC236}">
                  <a16:creationId xmlns:a16="http://schemas.microsoft.com/office/drawing/2014/main" id="{F1871A16-EFD1-B27B-2A2B-7308ED69CDCC}"/>
                </a:ext>
              </a:extLst>
            </p:cNvPr>
            <p:cNvCxnSpPr>
              <a:cxnSpLocks/>
            </p:cNvCxnSpPr>
            <p:nvPr/>
          </p:nvCxnSpPr>
          <p:spPr>
            <a:xfrm>
              <a:off x="10820397" y="3318429"/>
              <a:ext cx="1371603" cy="0"/>
            </a:xfrm>
            <a:prstGeom prst="line">
              <a:avLst/>
            </a:prstGeom>
            <a:ln w="57150"/>
          </p:spPr>
          <p:style>
            <a:lnRef idx="3">
              <a:schemeClr val="dk1"/>
            </a:lnRef>
            <a:fillRef idx="0">
              <a:schemeClr val="dk1"/>
            </a:fillRef>
            <a:effectRef idx="2">
              <a:schemeClr val="dk1"/>
            </a:effectRef>
            <a:fontRef idx="minor">
              <a:schemeClr val="tx1"/>
            </a:fontRef>
          </p:style>
        </p:cxnSp>
      </p:grpSp>
      <p:sp>
        <p:nvSpPr>
          <p:cNvPr id="495" name="TextBox 494">
            <a:extLst>
              <a:ext uri="{FF2B5EF4-FFF2-40B4-BE49-F238E27FC236}">
                <a16:creationId xmlns:a16="http://schemas.microsoft.com/office/drawing/2014/main" id="{685FE39F-4951-E08E-CD58-222ECAA86197}"/>
              </a:ext>
            </a:extLst>
          </p:cNvPr>
          <p:cNvSpPr txBox="1"/>
          <p:nvPr/>
        </p:nvSpPr>
        <p:spPr>
          <a:xfrm>
            <a:off x="0" y="388196"/>
            <a:ext cx="3697931" cy="461665"/>
          </a:xfrm>
          <a:prstGeom prst="rect">
            <a:avLst/>
          </a:prstGeom>
          <a:noFill/>
        </p:spPr>
        <p:txBody>
          <a:bodyPr wrap="square" rtlCol="0">
            <a:spAutoFit/>
          </a:bodyPr>
          <a:lstStyle/>
          <a:p>
            <a:r>
              <a:rPr lang="en-US" sz="2400"/>
              <a:t>Creative Thinking </a:t>
            </a:r>
          </a:p>
        </p:txBody>
      </p:sp>
      <p:grpSp>
        <p:nvGrpSpPr>
          <p:cNvPr id="86" name="Group 85">
            <a:extLst>
              <a:ext uri="{FF2B5EF4-FFF2-40B4-BE49-F238E27FC236}">
                <a16:creationId xmlns:a16="http://schemas.microsoft.com/office/drawing/2014/main" id="{D100BAF8-BB44-0623-AF6D-DED4D7D90D98}"/>
              </a:ext>
            </a:extLst>
          </p:cNvPr>
          <p:cNvGrpSpPr/>
          <p:nvPr/>
        </p:nvGrpSpPr>
        <p:grpSpPr>
          <a:xfrm>
            <a:off x="-12700" y="431018"/>
            <a:ext cx="7492998" cy="1979026"/>
            <a:chOff x="-12700" y="431018"/>
            <a:chExt cx="7492998" cy="1979026"/>
          </a:xfrm>
        </p:grpSpPr>
        <p:cxnSp>
          <p:nvCxnSpPr>
            <p:cNvPr id="500" name="Straight Connector 499">
              <a:extLst>
                <a:ext uri="{FF2B5EF4-FFF2-40B4-BE49-F238E27FC236}">
                  <a16:creationId xmlns:a16="http://schemas.microsoft.com/office/drawing/2014/main" id="{95B0B15E-0167-CFE2-790F-79BE21B647F4}"/>
                </a:ext>
              </a:extLst>
            </p:cNvPr>
            <p:cNvCxnSpPr>
              <a:cxnSpLocks/>
            </p:cNvCxnSpPr>
            <p:nvPr/>
          </p:nvCxnSpPr>
          <p:spPr>
            <a:xfrm>
              <a:off x="-12700" y="431018"/>
              <a:ext cx="6766560" cy="0"/>
            </a:xfrm>
            <a:prstGeom prst="line">
              <a:avLst/>
            </a:prstGeom>
            <a:ln w="76200">
              <a:solidFill>
                <a:srgbClr val="FFFF00"/>
              </a:solidFill>
            </a:ln>
          </p:spPr>
          <p:style>
            <a:lnRef idx="3">
              <a:schemeClr val="dk1"/>
            </a:lnRef>
            <a:fillRef idx="0">
              <a:schemeClr val="dk1"/>
            </a:fillRef>
            <a:effectRef idx="2">
              <a:schemeClr val="dk1"/>
            </a:effectRef>
            <a:fontRef idx="minor">
              <a:schemeClr val="tx1"/>
            </a:fontRef>
          </p:style>
        </p:cxnSp>
        <p:sp>
          <p:nvSpPr>
            <p:cNvPr id="505" name="Arc 504">
              <a:extLst>
                <a:ext uri="{FF2B5EF4-FFF2-40B4-BE49-F238E27FC236}">
                  <a16:creationId xmlns:a16="http://schemas.microsoft.com/office/drawing/2014/main" id="{0DA39DCC-13A4-832A-C91A-A758D47400AD}"/>
                </a:ext>
              </a:extLst>
            </p:cNvPr>
            <p:cNvSpPr/>
            <p:nvPr/>
          </p:nvSpPr>
          <p:spPr>
            <a:xfrm>
              <a:off x="5904516" y="431229"/>
              <a:ext cx="1575782" cy="1978815"/>
            </a:xfrm>
            <a:custGeom>
              <a:avLst/>
              <a:gdLst>
                <a:gd name="connsiteX0" fmla="*/ 787891 w 1575782"/>
                <a:gd name="connsiteY0" fmla="*/ 0 h 1978815"/>
                <a:gd name="connsiteX1" fmla="*/ 1575782 w 1575782"/>
                <a:gd name="connsiteY1" fmla="*/ 989408 h 1978815"/>
                <a:gd name="connsiteX2" fmla="*/ 1181837 w 1575782"/>
                <a:gd name="connsiteY2" fmla="*/ 989408 h 1978815"/>
                <a:gd name="connsiteX3" fmla="*/ 787891 w 1575782"/>
                <a:gd name="connsiteY3" fmla="*/ 989408 h 1978815"/>
                <a:gd name="connsiteX4" fmla="*/ 787891 w 1575782"/>
                <a:gd name="connsiteY4" fmla="*/ 474916 h 1978815"/>
                <a:gd name="connsiteX5" fmla="*/ 787891 w 1575782"/>
                <a:gd name="connsiteY5" fmla="*/ 0 h 1978815"/>
                <a:gd name="connsiteX0" fmla="*/ 787891 w 1575782"/>
                <a:gd name="connsiteY0" fmla="*/ 0 h 1978815"/>
                <a:gd name="connsiteX1" fmla="*/ 1575782 w 1575782"/>
                <a:gd name="connsiteY1" fmla="*/ 989408 h 1978815"/>
              </a:gdLst>
              <a:ahLst/>
              <a:cxnLst>
                <a:cxn ang="0">
                  <a:pos x="connsiteX0" y="connsiteY0"/>
                </a:cxn>
                <a:cxn ang="0">
                  <a:pos x="connsiteX1" y="connsiteY1"/>
                </a:cxn>
              </a:cxnLst>
              <a:rect l="l" t="t" r="r" b="b"/>
              <a:pathLst>
                <a:path w="1575782" h="1978815" stroke="0" extrusionOk="0">
                  <a:moveTo>
                    <a:pt x="787891" y="0"/>
                  </a:moveTo>
                  <a:cubicBezTo>
                    <a:pt x="1247743" y="-67085"/>
                    <a:pt x="1551581" y="436980"/>
                    <a:pt x="1575782" y="989408"/>
                  </a:cubicBezTo>
                  <a:cubicBezTo>
                    <a:pt x="1445719" y="999628"/>
                    <a:pt x="1364124" y="1001328"/>
                    <a:pt x="1181837" y="989408"/>
                  </a:cubicBezTo>
                  <a:cubicBezTo>
                    <a:pt x="999550" y="977488"/>
                    <a:pt x="974309" y="979888"/>
                    <a:pt x="787891" y="989408"/>
                  </a:cubicBezTo>
                  <a:cubicBezTo>
                    <a:pt x="782644" y="862437"/>
                    <a:pt x="783017" y="650013"/>
                    <a:pt x="787891" y="474916"/>
                  </a:cubicBezTo>
                  <a:cubicBezTo>
                    <a:pt x="792765" y="299819"/>
                    <a:pt x="784782" y="100571"/>
                    <a:pt x="787891" y="0"/>
                  </a:cubicBezTo>
                  <a:close/>
                </a:path>
                <a:path w="1575782" h="1978815" fill="none" extrusionOk="0">
                  <a:moveTo>
                    <a:pt x="787891" y="0"/>
                  </a:moveTo>
                  <a:cubicBezTo>
                    <a:pt x="1217933" y="19072"/>
                    <a:pt x="1538740" y="369088"/>
                    <a:pt x="1575782" y="989408"/>
                  </a:cubicBezTo>
                </a:path>
                <a:path w="1575782" h="1978815" fill="none" stroke="0" extrusionOk="0">
                  <a:moveTo>
                    <a:pt x="787891" y="0"/>
                  </a:moveTo>
                  <a:cubicBezTo>
                    <a:pt x="1176467" y="40309"/>
                    <a:pt x="1561196" y="449565"/>
                    <a:pt x="1575782" y="989408"/>
                  </a:cubicBezTo>
                </a:path>
              </a:pathLst>
            </a:custGeom>
            <a:ln w="76200">
              <a:solidFill>
                <a:srgbClr val="FFFF00"/>
              </a:solidFill>
              <a:headEnd type="none" w="med" len="med"/>
              <a:tailEnd type="triangle" w="lg" len="lg"/>
              <a:extLst>
                <a:ext uri="{C807C97D-BFC1-408E-A445-0C87EB9F89A2}">
                  <ask:lineSketchStyleProps xmlns:ask="http://schemas.microsoft.com/office/drawing/2018/sketchyshapes" sd="2834375569">
                    <a:prstGeom prst="arc">
                      <a:avLst/>
                    </a:prstGeom>
                    <ask:type>
                      <ask:lineSketchFreehan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00B050"/>
                </a:solidFill>
              </a:endParaRPr>
            </a:p>
          </p:txBody>
        </p:sp>
      </p:grpSp>
      <p:cxnSp>
        <p:nvCxnSpPr>
          <p:cNvPr id="88" name="Straight Connector 87">
            <a:extLst>
              <a:ext uri="{FF2B5EF4-FFF2-40B4-BE49-F238E27FC236}">
                <a16:creationId xmlns:a16="http://schemas.microsoft.com/office/drawing/2014/main" id="{FF4B1542-C224-B64C-1F1A-C623A8D875D3}"/>
              </a:ext>
            </a:extLst>
          </p:cNvPr>
          <p:cNvCxnSpPr>
            <a:cxnSpLocks/>
          </p:cNvCxnSpPr>
          <p:nvPr/>
        </p:nvCxnSpPr>
        <p:spPr>
          <a:xfrm>
            <a:off x="8384295" y="3687264"/>
            <a:ext cx="3807705" cy="0"/>
          </a:xfrm>
          <a:prstGeom prst="line">
            <a:avLst/>
          </a:prstGeom>
          <a:ln w="152400">
            <a:solidFill>
              <a:srgbClr val="4472C4"/>
            </a:solidFill>
            <a:headEnd type="oval" w="sm" len="sm"/>
            <a:tailEnd type="none" w="sm" len="sm"/>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54B4EBA0-4CFF-A26C-8FAF-4F1BE4C2F5E3}"/>
              </a:ext>
            </a:extLst>
          </p:cNvPr>
          <p:cNvCxnSpPr>
            <a:cxnSpLocks/>
          </p:cNvCxnSpPr>
          <p:nvPr/>
        </p:nvCxnSpPr>
        <p:spPr>
          <a:xfrm>
            <a:off x="8866895" y="4913194"/>
            <a:ext cx="3325105" cy="0"/>
          </a:xfrm>
          <a:prstGeom prst="line">
            <a:avLst/>
          </a:prstGeom>
          <a:ln w="152400">
            <a:solidFill>
              <a:srgbClr val="7030A0"/>
            </a:solidFill>
            <a:headEnd type="oval" w="sm" len="sm"/>
            <a:tailEnd type="none" w="sm" len="sm"/>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DF6A29A-B9A3-BA63-B3B7-25A9C7360B70}"/>
              </a:ext>
            </a:extLst>
          </p:cNvPr>
          <p:cNvCxnSpPr>
            <a:cxnSpLocks/>
          </p:cNvCxnSpPr>
          <p:nvPr/>
        </p:nvCxnSpPr>
        <p:spPr>
          <a:xfrm flipV="1">
            <a:off x="7459279" y="1532261"/>
            <a:ext cx="899616" cy="17915"/>
          </a:xfrm>
          <a:prstGeom prst="line">
            <a:avLst/>
          </a:prstGeom>
          <a:ln w="152400">
            <a:solidFill>
              <a:schemeClr val="accent2">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CB7B347F-1139-86C9-C4C1-9B874F54FB08}"/>
              </a:ext>
            </a:extLst>
          </p:cNvPr>
          <p:cNvCxnSpPr>
            <a:cxnSpLocks/>
          </p:cNvCxnSpPr>
          <p:nvPr/>
        </p:nvCxnSpPr>
        <p:spPr>
          <a:xfrm>
            <a:off x="7518400" y="2570257"/>
            <a:ext cx="865895" cy="0"/>
          </a:xfrm>
          <a:prstGeom prst="straightConnector1">
            <a:avLst/>
          </a:prstGeom>
          <a:ln w="152400">
            <a:solidFill>
              <a:schemeClr val="accent2">
                <a:lumMod val="5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314950B3-20F2-C2CD-0559-62B4EFEE02CD}"/>
              </a:ext>
            </a:extLst>
          </p:cNvPr>
          <p:cNvCxnSpPr>
            <a:cxnSpLocks/>
          </p:cNvCxnSpPr>
          <p:nvPr/>
        </p:nvCxnSpPr>
        <p:spPr>
          <a:xfrm>
            <a:off x="7518400" y="1633905"/>
            <a:ext cx="0" cy="841178"/>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6C11D951-1D92-FBAC-7C9B-DFC03E308AF7}"/>
              </a:ext>
            </a:extLst>
          </p:cNvPr>
          <p:cNvCxnSpPr>
            <a:cxnSpLocks/>
          </p:cNvCxnSpPr>
          <p:nvPr/>
        </p:nvCxnSpPr>
        <p:spPr>
          <a:xfrm flipV="1">
            <a:off x="7634741" y="1583828"/>
            <a:ext cx="0" cy="952267"/>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9751A602-C7A6-77F8-C1DF-A471A92A06B4}"/>
              </a:ext>
            </a:extLst>
          </p:cNvPr>
          <p:cNvCxnSpPr>
            <a:cxnSpLocks/>
          </p:cNvCxnSpPr>
          <p:nvPr/>
        </p:nvCxnSpPr>
        <p:spPr>
          <a:xfrm>
            <a:off x="7980123" y="1639372"/>
            <a:ext cx="0" cy="841178"/>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5BB7F5FB-431D-9F8F-D64F-A83B2475A698}"/>
              </a:ext>
            </a:extLst>
          </p:cNvPr>
          <p:cNvCxnSpPr>
            <a:cxnSpLocks/>
          </p:cNvCxnSpPr>
          <p:nvPr/>
        </p:nvCxnSpPr>
        <p:spPr>
          <a:xfrm flipV="1">
            <a:off x="8094423" y="1583828"/>
            <a:ext cx="0" cy="952267"/>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E1182368-CF82-0322-B0E1-DE6331073FFE}"/>
              </a:ext>
            </a:extLst>
          </p:cNvPr>
          <p:cNvCxnSpPr>
            <a:cxnSpLocks/>
          </p:cNvCxnSpPr>
          <p:nvPr/>
        </p:nvCxnSpPr>
        <p:spPr>
          <a:xfrm>
            <a:off x="7750282" y="1639372"/>
            <a:ext cx="0" cy="841178"/>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E3DE62C1-816A-7005-1D33-D50FC00BE796}"/>
              </a:ext>
            </a:extLst>
          </p:cNvPr>
          <p:cNvCxnSpPr>
            <a:cxnSpLocks/>
          </p:cNvCxnSpPr>
          <p:nvPr/>
        </p:nvCxnSpPr>
        <p:spPr>
          <a:xfrm flipV="1">
            <a:off x="7864582" y="1583828"/>
            <a:ext cx="0" cy="952267"/>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8BDD9EC4-0566-DD7A-5B66-5A774EF5C2DD}"/>
              </a:ext>
            </a:extLst>
          </p:cNvPr>
          <p:cNvCxnSpPr>
            <a:cxnSpLocks/>
          </p:cNvCxnSpPr>
          <p:nvPr/>
        </p:nvCxnSpPr>
        <p:spPr>
          <a:xfrm>
            <a:off x="8209964" y="1639372"/>
            <a:ext cx="0" cy="841178"/>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2D0E1F38-09B8-2448-E1CA-C612775E6E06}"/>
              </a:ext>
            </a:extLst>
          </p:cNvPr>
          <p:cNvCxnSpPr>
            <a:cxnSpLocks/>
          </p:cNvCxnSpPr>
          <p:nvPr/>
        </p:nvCxnSpPr>
        <p:spPr>
          <a:xfrm flipV="1">
            <a:off x="8324264" y="1583828"/>
            <a:ext cx="0" cy="952267"/>
          </a:xfrm>
          <a:prstGeom prst="straightConnector1">
            <a:avLst/>
          </a:prstGeom>
          <a:ln w="38100">
            <a:solidFill>
              <a:schemeClr val="accent2">
                <a:lumMod val="50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82" name="Straight Connector 681">
            <a:extLst>
              <a:ext uri="{FF2B5EF4-FFF2-40B4-BE49-F238E27FC236}">
                <a16:creationId xmlns:a16="http://schemas.microsoft.com/office/drawing/2014/main" id="{C859642D-C0D3-8CB2-F803-C96A76B18C9C}"/>
              </a:ext>
            </a:extLst>
          </p:cNvPr>
          <p:cNvCxnSpPr>
            <a:cxnSpLocks/>
          </p:cNvCxnSpPr>
          <p:nvPr/>
        </p:nvCxnSpPr>
        <p:spPr>
          <a:xfrm>
            <a:off x="8394689" y="6159573"/>
            <a:ext cx="365760" cy="0"/>
          </a:xfrm>
          <a:prstGeom prst="line">
            <a:avLst/>
          </a:prstGeom>
          <a:ln w="114300">
            <a:solidFill>
              <a:srgbClr val="00B050"/>
            </a:solidFill>
            <a:prstDash val="sysDot"/>
            <a:headEnd type="oval"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683" name="Straight Connector 682">
            <a:extLst>
              <a:ext uri="{FF2B5EF4-FFF2-40B4-BE49-F238E27FC236}">
                <a16:creationId xmlns:a16="http://schemas.microsoft.com/office/drawing/2014/main" id="{F4FC87B2-BC22-7EBF-1BC0-72744C32B6F4}"/>
              </a:ext>
            </a:extLst>
          </p:cNvPr>
          <p:cNvCxnSpPr>
            <a:cxnSpLocks/>
          </p:cNvCxnSpPr>
          <p:nvPr/>
        </p:nvCxnSpPr>
        <p:spPr>
          <a:xfrm flipH="1" flipV="1">
            <a:off x="7459279" y="1550176"/>
            <a:ext cx="10411" cy="5307824"/>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685" name="TextBox 684">
            <a:extLst>
              <a:ext uri="{FF2B5EF4-FFF2-40B4-BE49-F238E27FC236}">
                <a16:creationId xmlns:a16="http://schemas.microsoft.com/office/drawing/2014/main" id="{7709B000-8208-CF83-CA6A-DF3DE296519F}"/>
              </a:ext>
            </a:extLst>
          </p:cNvPr>
          <p:cNvSpPr txBox="1"/>
          <p:nvPr/>
        </p:nvSpPr>
        <p:spPr>
          <a:xfrm rot="902561">
            <a:off x="10503120" y="344483"/>
            <a:ext cx="1200970" cy="707886"/>
          </a:xfrm>
          <a:prstGeom prst="rect">
            <a:avLst/>
          </a:prstGeom>
          <a:solidFill>
            <a:srgbClr val="FFFF00"/>
          </a:solidFill>
          <a:ln w="38100">
            <a:solidFill>
              <a:srgbClr val="C00000"/>
            </a:solidFill>
          </a:ln>
        </p:spPr>
        <p:txBody>
          <a:bodyPr wrap="none" rtlCol="0">
            <a:spAutoFit/>
          </a:bodyPr>
          <a:lstStyle/>
          <a:p>
            <a:r>
              <a:rPr lang="en-US" sz="4000">
                <a:solidFill>
                  <a:srgbClr val="C00000"/>
                </a:solidFill>
                <a:effectLst>
                  <a:outerShdw blurRad="38100" dist="38100" dir="2700000" algn="tl">
                    <a:srgbClr val="000000">
                      <a:alpha val="43137"/>
                    </a:srgbClr>
                  </a:outerShdw>
                </a:effectLst>
              </a:rPr>
              <a:t>Ideal</a:t>
            </a:r>
          </a:p>
        </p:txBody>
      </p:sp>
      <p:cxnSp>
        <p:nvCxnSpPr>
          <p:cNvPr id="688" name="Straight Connector 687">
            <a:extLst>
              <a:ext uri="{FF2B5EF4-FFF2-40B4-BE49-F238E27FC236}">
                <a16:creationId xmlns:a16="http://schemas.microsoft.com/office/drawing/2014/main" id="{16950722-872C-B5C8-A0C5-38CD59679D9F}"/>
              </a:ext>
            </a:extLst>
          </p:cNvPr>
          <p:cNvCxnSpPr>
            <a:cxnSpLocks/>
          </p:cNvCxnSpPr>
          <p:nvPr/>
        </p:nvCxnSpPr>
        <p:spPr>
          <a:xfrm flipH="1" flipV="1">
            <a:off x="8855382" y="1534784"/>
            <a:ext cx="10411" cy="5307824"/>
          </a:xfrm>
          <a:prstGeom prst="line">
            <a:avLst/>
          </a:prstGeom>
          <a:ln w="28575"/>
        </p:spPr>
        <p:style>
          <a:lnRef idx="1">
            <a:schemeClr val="accent2"/>
          </a:lnRef>
          <a:fillRef idx="0">
            <a:schemeClr val="accent2"/>
          </a:fillRef>
          <a:effectRef idx="0">
            <a:schemeClr val="accent2"/>
          </a:effectRef>
          <a:fontRef idx="minor">
            <a:schemeClr val="tx1"/>
          </a:fontRef>
        </p:style>
      </p:cxnSp>
      <p:grpSp>
        <p:nvGrpSpPr>
          <p:cNvPr id="693" name="Group 692">
            <a:extLst>
              <a:ext uri="{FF2B5EF4-FFF2-40B4-BE49-F238E27FC236}">
                <a16:creationId xmlns:a16="http://schemas.microsoft.com/office/drawing/2014/main" id="{DFED4081-391D-D023-8292-ABA2286F7C4D}"/>
              </a:ext>
            </a:extLst>
          </p:cNvPr>
          <p:cNvGrpSpPr/>
          <p:nvPr/>
        </p:nvGrpSpPr>
        <p:grpSpPr>
          <a:xfrm>
            <a:off x="8217777" y="3906298"/>
            <a:ext cx="786815" cy="372256"/>
            <a:chOff x="9696250" y="4056220"/>
            <a:chExt cx="876300" cy="369332"/>
          </a:xfrm>
        </p:grpSpPr>
        <p:sp>
          <p:nvSpPr>
            <p:cNvPr id="694" name="TextBox 693">
              <a:extLst>
                <a:ext uri="{FF2B5EF4-FFF2-40B4-BE49-F238E27FC236}">
                  <a16:creationId xmlns:a16="http://schemas.microsoft.com/office/drawing/2014/main" id="{37A39DCE-9A2C-D8BD-2BB2-E7212082003C}"/>
                </a:ext>
              </a:extLst>
            </p:cNvPr>
            <p:cNvSpPr txBox="1"/>
            <p:nvPr/>
          </p:nvSpPr>
          <p:spPr>
            <a:xfrm>
              <a:off x="9696250" y="4056220"/>
              <a:ext cx="876300" cy="369332"/>
            </a:xfrm>
            <a:prstGeom prst="rect">
              <a:avLst/>
            </a:prstGeom>
            <a:noFill/>
          </p:spPr>
          <p:txBody>
            <a:bodyPr wrap="square" rtlCol="0">
              <a:spAutoFit/>
            </a:bodyPr>
            <a:lstStyle/>
            <a:p>
              <a:pPr algn="ctr"/>
              <a:r>
                <a:rPr lang="en-US">
                  <a:solidFill>
                    <a:srgbClr val="FF0000"/>
                  </a:solidFill>
                </a:rPr>
                <a:t>1 yr</a:t>
              </a:r>
            </a:p>
          </p:txBody>
        </p:sp>
        <p:cxnSp>
          <p:nvCxnSpPr>
            <p:cNvPr id="695" name="Straight Arrow Connector 694">
              <a:extLst>
                <a:ext uri="{FF2B5EF4-FFF2-40B4-BE49-F238E27FC236}">
                  <a16:creationId xmlns:a16="http://schemas.microsoft.com/office/drawing/2014/main" id="{0ACEA308-D9D5-2EC8-94C5-19F425F963CD}"/>
                </a:ext>
              </a:extLst>
            </p:cNvPr>
            <p:cNvCxnSpPr>
              <a:cxnSpLocks/>
            </p:cNvCxnSpPr>
            <p:nvPr/>
          </p:nvCxnSpPr>
          <p:spPr>
            <a:xfrm flipH="1">
              <a:off x="9905800" y="4107031"/>
              <a:ext cx="457200" cy="0"/>
            </a:xfrm>
            <a:prstGeom prst="straightConnector1">
              <a:avLst/>
            </a:prstGeom>
            <a:ln>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506" name="Group 505">
            <a:extLst>
              <a:ext uri="{FF2B5EF4-FFF2-40B4-BE49-F238E27FC236}">
                <a16:creationId xmlns:a16="http://schemas.microsoft.com/office/drawing/2014/main" id="{220121BD-D89A-0C2E-1CF5-48B3DC42CFF6}"/>
              </a:ext>
            </a:extLst>
          </p:cNvPr>
          <p:cNvGrpSpPr/>
          <p:nvPr/>
        </p:nvGrpSpPr>
        <p:grpSpPr>
          <a:xfrm>
            <a:off x="7490048" y="6369403"/>
            <a:ext cx="1354902" cy="369332"/>
            <a:chOff x="7490048" y="6369403"/>
            <a:chExt cx="1354902" cy="369332"/>
          </a:xfrm>
        </p:grpSpPr>
        <p:sp>
          <p:nvSpPr>
            <p:cNvPr id="697" name="TextBox 696">
              <a:extLst>
                <a:ext uri="{FF2B5EF4-FFF2-40B4-BE49-F238E27FC236}">
                  <a16:creationId xmlns:a16="http://schemas.microsoft.com/office/drawing/2014/main" id="{812D64F1-810F-6D05-7325-3D0F1C293C7C}"/>
                </a:ext>
              </a:extLst>
            </p:cNvPr>
            <p:cNvSpPr txBox="1"/>
            <p:nvPr/>
          </p:nvSpPr>
          <p:spPr>
            <a:xfrm>
              <a:off x="7744932" y="6369403"/>
              <a:ext cx="845135" cy="369332"/>
            </a:xfrm>
            <a:prstGeom prst="rect">
              <a:avLst/>
            </a:prstGeom>
            <a:noFill/>
          </p:spPr>
          <p:txBody>
            <a:bodyPr wrap="square" rtlCol="0">
              <a:spAutoFit/>
            </a:bodyPr>
            <a:lstStyle/>
            <a:p>
              <a:pPr algn="ctr"/>
              <a:r>
                <a:rPr lang="en-US">
                  <a:solidFill>
                    <a:srgbClr val="FF0000"/>
                  </a:solidFill>
                </a:rPr>
                <a:t>3 years</a:t>
              </a:r>
            </a:p>
          </p:txBody>
        </p:sp>
        <p:cxnSp>
          <p:nvCxnSpPr>
            <p:cNvPr id="698" name="Straight Arrow Connector 697">
              <a:extLst>
                <a:ext uri="{FF2B5EF4-FFF2-40B4-BE49-F238E27FC236}">
                  <a16:creationId xmlns:a16="http://schemas.microsoft.com/office/drawing/2014/main" id="{7DBBC84F-36F8-D439-7649-1B0B47234435}"/>
                </a:ext>
              </a:extLst>
            </p:cNvPr>
            <p:cNvCxnSpPr>
              <a:cxnSpLocks/>
            </p:cNvCxnSpPr>
            <p:nvPr/>
          </p:nvCxnSpPr>
          <p:spPr>
            <a:xfrm flipH="1">
              <a:off x="7490048" y="6554069"/>
              <a:ext cx="32004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99" name="Straight Arrow Connector 698">
              <a:extLst>
                <a:ext uri="{FF2B5EF4-FFF2-40B4-BE49-F238E27FC236}">
                  <a16:creationId xmlns:a16="http://schemas.microsoft.com/office/drawing/2014/main" id="{1A92EC78-4B2B-6D68-6EDE-C414519B7B06}"/>
                </a:ext>
              </a:extLst>
            </p:cNvPr>
            <p:cNvCxnSpPr>
              <a:cxnSpLocks/>
            </p:cNvCxnSpPr>
            <p:nvPr/>
          </p:nvCxnSpPr>
          <p:spPr>
            <a:xfrm>
              <a:off x="8524910" y="6551760"/>
              <a:ext cx="320040" cy="461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96" name="Straight Connector 95">
            <a:extLst>
              <a:ext uri="{FF2B5EF4-FFF2-40B4-BE49-F238E27FC236}">
                <a16:creationId xmlns:a16="http://schemas.microsoft.com/office/drawing/2014/main" id="{5610E170-3873-99E4-788D-1D7366F0432C}"/>
              </a:ext>
            </a:extLst>
          </p:cNvPr>
          <p:cNvCxnSpPr>
            <a:cxnSpLocks/>
          </p:cNvCxnSpPr>
          <p:nvPr/>
        </p:nvCxnSpPr>
        <p:spPr>
          <a:xfrm>
            <a:off x="8866895" y="6159573"/>
            <a:ext cx="3338955" cy="0"/>
          </a:xfrm>
          <a:prstGeom prst="line">
            <a:avLst/>
          </a:prstGeom>
          <a:ln w="152400">
            <a:solidFill>
              <a:srgbClr val="00B050"/>
            </a:solidFill>
            <a:headEnd type="oval" w="sm" len="sm"/>
            <a:tailEnd type="none" w="sm" len="sm"/>
          </a:ln>
        </p:spPr>
        <p:style>
          <a:lnRef idx="1">
            <a:schemeClr val="accent1"/>
          </a:lnRef>
          <a:fillRef idx="0">
            <a:schemeClr val="accent1"/>
          </a:fillRef>
          <a:effectRef idx="0">
            <a:schemeClr val="accent1"/>
          </a:effectRef>
          <a:fontRef idx="minor">
            <a:schemeClr val="tx1"/>
          </a:fontRef>
        </p:style>
      </p:cxnSp>
      <p:sp>
        <p:nvSpPr>
          <p:cNvPr id="496" name="Slide Number Placeholder 495">
            <a:extLst>
              <a:ext uri="{FF2B5EF4-FFF2-40B4-BE49-F238E27FC236}">
                <a16:creationId xmlns:a16="http://schemas.microsoft.com/office/drawing/2014/main" id="{43766E3F-3671-4E1B-1A79-EACE9EB8DE5B}"/>
              </a:ext>
            </a:extLst>
          </p:cNvPr>
          <p:cNvSpPr>
            <a:spLocks noGrp="1"/>
          </p:cNvSpPr>
          <p:nvPr>
            <p:ph type="sldNum" sz="quarter" idx="12"/>
          </p:nvPr>
        </p:nvSpPr>
        <p:spPr/>
        <p:txBody>
          <a:bodyPr/>
          <a:lstStyle/>
          <a:p>
            <a:fld id="{0BDE28F9-DF4C-4421-9B70-DBE64F175828}" type="slidenum">
              <a:rPr lang="en-US" smtClean="0"/>
              <a:t>18</a:t>
            </a:fld>
            <a:endParaRPr lang="en-US"/>
          </a:p>
        </p:txBody>
      </p:sp>
      <p:sp>
        <p:nvSpPr>
          <p:cNvPr id="504" name="TextBox 503">
            <a:extLst>
              <a:ext uri="{FF2B5EF4-FFF2-40B4-BE49-F238E27FC236}">
                <a16:creationId xmlns:a16="http://schemas.microsoft.com/office/drawing/2014/main" id="{E3968310-BECA-F20E-8904-34DFBBD97DAE}"/>
              </a:ext>
            </a:extLst>
          </p:cNvPr>
          <p:cNvSpPr txBox="1"/>
          <p:nvPr/>
        </p:nvSpPr>
        <p:spPr>
          <a:xfrm>
            <a:off x="7484599" y="2791930"/>
            <a:ext cx="852230" cy="376833"/>
          </a:xfrm>
          <a:prstGeom prst="rect">
            <a:avLst/>
          </a:prstGeom>
          <a:noFill/>
        </p:spPr>
        <p:txBody>
          <a:bodyPr wrap="square" rtlCol="0">
            <a:spAutoFit/>
          </a:bodyPr>
          <a:lstStyle/>
          <a:p>
            <a:pPr algn="ctr"/>
            <a:r>
              <a:rPr lang="en-US">
                <a:solidFill>
                  <a:srgbClr val="FF0000"/>
                </a:solidFill>
              </a:rPr>
              <a:t>2 years</a:t>
            </a:r>
          </a:p>
        </p:txBody>
      </p:sp>
      <p:grpSp>
        <p:nvGrpSpPr>
          <p:cNvPr id="84" name="Group 83">
            <a:extLst>
              <a:ext uri="{FF2B5EF4-FFF2-40B4-BE49-F238E27FC236}">
                <a16:creationId xmlns:a16="http://schemas.microsoft.com/office/drawing/2014/main" id="{BDAA9B6A-EAD1-7FFE-2E0F-723726FEBB2E}"/>
              </a:ext>
            </a:extLst>
          </p:cNvPr>
          <p:cNvGrpSpPr/>
          <p:nvPr/>
        </p:nvGrpSpPr>
        <p:grpSpPr>
          <a:xfrm>
            <a:off x="7477642" y="2791930"/>
            <a:ext cx="862510" cy="376833"/>
            <a:chOff x="7469690" y="2791930"/>
            <a:chExt cx="889205" cy="376833"/>
          </a:xfrm>
        </p:grpSpPr>
        <p:sp>
          <p:nvSpPr>
            <p:cNvPr id="87" name="TextBox 86">
              <a:extLst>
                <a:ext uri="{FF2B5EF4-FFF2-40B4-BE49-F238E27FC236}">
                  <a16:creationId xmlns:a16="http://schemas.microsoft.com/office/drawing/2014/main" id="{03E608AE-E84B-0173-97A2-1D24BC414CAE}"/>
                </a:ext>
              </a:extLst>
            </p:cNvPr>
            <p:cNvSpPr txBox="1"/>
            <p:nvPr/>
          </p:nvSpPr>
          <p:spPr>
            <a:xfrm>
              <a:off x="7476862" y="2791930"/>
              <a:ext cx="878607" cy="376833"/>
            </a:xfrm>
            <a:prstGeom prst="rect">
              <a:avLst/>
            </a:prstGeom>
            <a:noFill/>
          </p:spPr>
          <p:txBody>
            <a:bodyPr wrap="square" rtlCol="0">
              <a:spAutoFit/>
            </a:bodyPr>
            <a:lstStyle/>
            <a:p>
              <a:pPr algn="ctr"/>
              <a:r>
                <a:rPr lang="en-US">
                  <a:solidFill>
                    <a:srgbClr val="FF0000"/>
                  </a:solidFill>
                </a:rPr>
                <a:t>2 years</a:t>
              </a:r>
            </a:p>
          </p:txBody>
        </p:sp>
        <p:cxnSp>
          <p:nvCxnSpPr>
            <p:cNvPr id="90" name="Straight Arrow Connector 89">
              <a:extLst>
                <a:ext uri="{FF2B5EF4-FFF2-40B4-BE49-F238E27FC236}">
                  <a16:creationId xmlns:a16="http://schemas.microsoft.com/office/drawing/2014/main" id="{1B081BB5-5B11-81E4-AC5E-3C123E0E5790}"/>
                </a:ext>
              </a:extLst>
            </p:cNvPr>
            <p:cNvCxnSpPr>
              <a:cxnSpLocks/>
            </p:cNvCxnSpPr>
            <p:nvPr/>
          </p:nvCxnSpPr>
          <p:spPr>
            <a:xfrm>
              <a:off x="7469690" y="2859360"/>
              <a:ext cx="889205" cy="3021"/>
            </a:xfrm>
            <a:prstGeom prst="straightConnector1">
              <a:avLst/>
            </a:prstGeom>
            <a:ln>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4198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685"/>
                                        </p:tgtEl>
                                        <p:attrNameLst>
                                          <p:attrName>style.visibility</p:attrName>
                                        </p:attrNameLst>
                                      </p:cBhvr>
                                      <p:to>
                                        <p:strVal val="visible"/>
                                      </p:to>
                                    </p:set>
                                    <p:anim calcmode="lin" valueType="num">
                                      <p:cBhvr>
                                        <p:cTn id="7" dur="1000" fill="hold"/>
                                        <p:tgtEl>
                                          <p:spTgt spid="685"/>
                                        </p:tgtEl>
                                        <p:attrNameLst>
                                          <p:attrName>ppt_w</p:attrName>
                                        </p:attrNameLst>
                                      </p:cBhvr>
                                      <p:tavLst>
                                        <p:tav tm="0">
                                          <p:val>
                                            <p:fltVal val="0"/>
                                          </p:val>
                                        </p:tav>
                                        <p:tav tm="100000">
                                          <p:val>
                                            <p:strVal val="#ppt_w"/>
                                          </p:val>
                                        </p:tav>
                                      </p:tavLst>
                                    </p:anim>
                                    <p:anim calcmode="lin" valueType="num">
                                      <p:cBhvr>
                                        <p:cTn id="8" dur="1000" fill="hold"/>
                                        <p:tgtEl>
                                          <p:spTgt spid="685"/>
                                        </p:tgtEl>
                                        <p:attrNameLst>
                                          <p:attrName>ppt_h</p:attrName>
                                        </p:attrNameLst>
                                      </p:cBhvr>
                                      <p:tavLst>
                                        <p:tav tm="0">
                                          <p:val>
                                            <p:fltVal val="0"/>
                                          </p:val>
                                        </p:tav>
                                        <p:tav tm="100000">
                                          <p:val>
                                            <p:strVal val="#ppt_h"/>
                                          </p:val>
                                        </p:tav>
                                      </p:tavLst>
                                    </p:anim>
                                    <p:anim calcmode="lin" valueType="num">
                                      <p:cBhvr>
                                        <p:cTn id="9" dur="1000" fill="hold"/>
                                        <p:tgtEl>
                                          <p:spTgt spid="685"/>
                                        </p:tgtEl>
                                        <p:attrNameLst>
                                          <p:attrName>style.rotation</p:attrName>
                                        </p:attrNameLst>
                                      </p:cBhvr>
                                      <p:tavLst>
                                        <p:tav tm="0">
                                          <p:val>
                                            <p:fltVal val="90"/>
                                          </p:val>
                                        </p:tav>
                                        <p:tav tm="100000">
                                          <p:val>
                                            <p:fltVal val="0"/>
                                          </p:val>
                                        </p:tav>
                                      </p:tavLst>
                                    </p:anim>
                                    <p:animEffect transition="in" filter="fade">
                                      <p:cBhvr>
                                        <p:cTn id="10" dur="1000"/>
                                        <p:tgtEl>
                                          <p:spTgt spid="68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679"/>
                                        </p:tgtEl>
                                        <p:attrNameLst>
                                          <p:attrName>style.visibility</p:attrName>
                                        </p:attrNameLst>
                                      </p:cBhvr>
                                      <p:to>
                                        <p:strVal val="visible"/>
                                      </p:to>
                                    </p:set>
                                    <p:animEffect transition="in" filter="wipe(up)">
                                      <p:cBhvr>
                                        <p:cTn id="15" dur="500"/>
                                        <p:tgtEl>
                                          <p:spTgt spid="679"/>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682"/>
                                        </p:tgtEl>
                                        <p:attrNameLst>
                                          <p:attrName>style.visibility</p:attrName>
                                        </p:attrNameLst>
                                      </p:cBhvr>
                                      <p:to>
                                        <p:strVal val="visible"/>
                                      </p:to>
                                    </p:set>
                                    <p:animEffect transition="in" filter="wipe(left)">
                                      <p:cBhvr>
                                        <p:cTn id="20" dur="500"/>
                                        <p:tgtEl>
                                          <p:spTgt spid="682"/>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498"/>
                                        </p:tgtEl>
                                        <p:attrNameLst>
                                          <p:attrName>style.visibility</p:attrName>
                                        </p:attrNameLst>
                                      </p:cBhvr>
                                      <p:to>
                                        <p:strVal val="visible"/>
                                      </p:to>
                                    </p:set>
                                    <p:animEffect transition="in" filter="wipe(up)">
                                      <p:cBhvr>
                                        <p:cTn id="25" dur="500"/>
                                        <p:tgtEl>
                                          <p:spTgt spid="498"/>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96"/>
                                        </p:tgtEl>
                                        <p:attrNameLst>
                                          <p:attrName>style.visibility</p:attrName>
                                        </p:attrNameLst>
                                      </p:cBhvr>
                                      <p:to>
                                        <p:strVal val="visible"/>
                                      </p:to>
                                    </p:set>
                                    <p:animEffect transition="in" filter="wipe(left)">
                                      <p:cBhvr>
                                        <p:cTn id="30" dur="500"/>
                                        <p:tgtEl>
                                          <p:spTgt spid="96"/>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42" fill="hold" nodeType="clickEffect">
                                  <p:stCondLst>
                                    <p:cond delay="0"/>
                                  </p:stCondLst>
                                  <p:childTnLst>
                                    <p:set>
                                      <p:cBhvr>
                                        <p:cTn id="34" dur="1" fill="hold">
                                          <p:stCondLst>
                                            <p:cond delay="0"/>
                                          </p:stCondLst>
                                        </p:cTn>
                                        <p:tgtEl>
                                          <p:spTgt spid="688"/>
                                        </p:tgtEl>
                                        <p:attrNameLst>
                                          <p:attrName>style.visibility</p:attrName>
                                        </p:attrNameLst>
                                      </p:cBhvr>
                                      <p:to>
                                        <p:strVal val="visible"/>
                                      </p:to>
                                    </p:set>
                                    <p:animEffect transition="in" filter="barn(outHorizontal)">
                                      <p:cBhvr>
                                        <p:cTn id="35" dur="500"/>
                                        <p:tgtEl>
                                          <p:spTgt spid="688"/>
                                        </p:tgtEl>
                                      </p:cBhvr>
                                    </p:animEffect>
                                  </p:childTnLst>
                                </p:cTn>
                              </p:par>
                            </p:childTnLst>
                          </p:cTn>
                        </p:par>
                      </p:childTnLst>
                    </p:cTn>
                  </p:par>
                  <p:par>
                    <p:cTn id="36" fill="hold">
                      <p:stCondLst>
                        <p:cond delay="indefinite"/>
                      </p:stCondLst>
                      <p:childTnLst>
                        <p:par>
                          <p:cTn id="37" fill="hold">
                            <p:stCondLst>
                              <p:cond delay="0"/>
                            </p:stCondLst>
                            <p:childTnLst>
                              <p:par>
                                <p:cTn id="38" presetID="16" presetClass="entr" presetSubtype="37" fill="hold" nodeType="clickEffect">
                                  <p:stCondLst>
                                    <p:cond delay="0"/>
                                  </p:stCondLst>
                                  <p:childTnLst>
                                    <p:set>
                                      <p:cBhvr>
                                        <p:cTn id="39" dur="1" fill="hold">
                                          <p:stCondLst>
                                            <p:cond delay="0"/>
                                          </p:stCondLst>
                                        </p:cTn>
                                        <p:tgtEl>
                                          <p:spTgt spid="506"/>
                                        </p:tgtEl>
                                        <p:attrNameLst>
                                          <p:attrName>style.visibility</p:attrName>
                                        </p:attrNameLst>
                                      </p:cBhvr>
                                      <p:to>
                                        <p:strVal val="visible"/>
                                      </p:to>
                                    </p:set>
                                    <p:animEffect transition="in" filter="barn(outVertical)">
                                      <p:cBhvr>
                                        <p:cTn id="40" dur="500"/>
                                        <p:tgtEl>
                                          <p:spTgt spid="5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68579-3BD2-4770-ABAF-B8CA952E27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972AE9-C7BD-CDC2-E79F-5AE1D734C1F9}"/>
              </a:ext>
            </a:extLst>
          </p:cNvPr>
          <p:cNvSpPr>
            <a:spLocks noGrp="1"/>
          </p:cNvSpPr>
          <p:nvPr>
            <p:ph type="title"/>
          </p:nvPr>
        </p:nvSpPr>
        <p:spPr/>
        <p:txBody>
          <a:bodyPr/>
          <a:lstStyle/>
          <a:p>
            <a:pPr algn="ctr"/>
            <a:r>
              <a:rPr lang="en-US"/>
              <a:t>What does it mean to be </a:t>
            </a:r>
            <a:r>
              <a:rPr lang="en-US" i="1"/>
              <a:t>“Safe”</a:t>
            </a:r>
            <a:r>
              <a:rPr lang="en-US"/>
              <a:t>?</a:t>
            </a:r>
            <a:endParaRPr lang="en-US" i="1"/>
          </a:p>
        </p:txBody>
      </p:sp>
      <p:sp>
        <p:nvSpPr>
          <p:cNvPr id="3" name="Content Placeholder 2">
            <a:extLst>
              <a:ext uri="{FF2B5EF4-FFF2-40B4-BE49-F238E27FC236}">
                <a16:creationId xmlns:a16="http://schemas.microsoft.com/office/drawing/2014/main" id="{32FD166B-F954-09AF-4C33-E30AE451B454}"/>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What does </a:t>
            </a:r>
            <a:br>
              <a:rPr lang="en-US" sz="11600"/>
            </a:br>
            <a:r>
              <a:rPr lang="en-US" sz="11600"/>
              <a:t>it mean to </a:t>
            </a:r>
            <a:br>
              <a:rPr lang="en-US" sz="11600"/>
            </a:br>
            <a:r>
              <a:rPr lang="en-US" sz="11600"/>
              <a:t>be </a:t>
            </a:r>
            <a:r>
              <a:rPr lang="en-US" sz="11600" i="1"/>
              <a:t>“Safe”</a:t>
            </a:r>
            <a:r>
              <a:rPr lang="en-US" sz="11600"/>
              <a:t>?</a:t>
            </a:r>
          </a:p>
        </p:txBody>
      </p:sp>
      <p:sp>
        <p:nvSpPr>
          <p:cNvPr id="4" name="Slide Number Placeholder 3">
            <a:extLst>
              <a:ext uri="{FF2B5EF4-FFF2-40B4-BE49-F238E27FC236}">
                <a16:creationId xmlns:a16="http://schemas.microsoft.com/office/drawing/2014/main" id="{CBADA7A6-540E-02CB-ABC7-3C3B5EC353AF}"/>
              </a:ext>
            </a:extLst>
          </p:cNvPr>
          <p:cNvSpPr>
            <a:spLocks noGrp="1"/>
          </p:cNvSpPr>
          <p:nvPr>
            <p:ph type="sldNum" sz="quarter" idx="12"/>
          </p:nvPr>
        </p:nvSpPr>
        <p:spPr/>
        <p:txBody>
          <a:bodyPr/>
          <a:lstStyle/>
          <a:p>
            <a:fld id="{0BDE28F9-DF4C-4421-9B70-DBE64F175828}" type="slidenum">
              <a:rPr lang="en-US" smtClean="0"/>
              <a:t>19</a:t>
            </a:fld>
            <a:endParaRPr lang="en-US"/>
          </a:p>
        </p:txBody>
      </p:sp>
    </p:spTree>
    <p:extLst>
      <p:ext uri="{BB962C8B-B14F-4D97-AF65-F5344CB8AC3E}">
        <p14:creationId xmlns:p14="http://schemas.microsoft.com/office/powerpoint/2010/main" val="525262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FF05BD-8C2B-5569-067E-41DFF382E2D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0E62BA6-D304-ED5D-2BEA-53A60AC62E02}"/>
              </a:ext>
            </a:extLst>
          </p:cNvPr>
          <p:cNvSpPr>
            <a:spLocks noGrp="1"/>
          </p:cNvSpPr>
          <p:nvPr>
            <p:ph type="title"/>
          </p:nvPr>
        </p:nvSpPr>
        <p:spPr>
          <a:xfrm>
            <a:off x="538784" y="378337"/>
            <a:ext cx="9678236" cy="2640909"/>
          </a:xfrm>
        </p:spPr>
        <p:txBody>
          <a:bodyPr>
            <a:normAutofit/>
          </a:bodyPr>
          <a:lstStyle/>
          <a:p>
            <a:r>
              <a:rPr lang="en-US" dirty="0"/>
              <a:t>What C++ Needs to be Safe?</a:t>
            </a:r>
          </a:p>
        </p:txBody>
      </p:sp>
      <p:sp>
        <p:nvSpPr>
          <p:cNvPr id="5" name="Text Placeholder 4">
            <a:extLst>
              <a:ext uri="{FF2B5EF4-FFF2-40B4-BE49-F238E27FC236}">
                <a16:creationId xmlns:a16="http://schemas.microsoft.com/office/drawing/2014/main" id="{BEF7FB89-37A8-68BA-1F6D-22F60CE18352}"/>
              </a:ext>
            </a:extLst>
          </p:cNvPr>
          <p:cNvSpPr>
            <a:spLocks noGrp="1"/>
          </p:cNvSpPr>
          <p:nvPr>
            <p:ph type="body" sz="quarter" idx="13"/>
          </p:nvPr>
        </p:nvSpPr>
        <p:spPr>
          <a:xfrm>
            <a:off x="538785" y="3222444"/>
            <a:ext cx="5063622" cy="2123658"/>
          </a:xfrm>
          <a:solidFill>
            <a:schemeClr val="bg1">
              <a:alpha val="50000"/>
            </a:schemeClr>
          </a:solidFill>
        </p:spPr>
        <p:txBody>
          <a:bodyPr wrap="square" lIns="0" tIns="0" rIns="0" bIns="0">
            <a:spAutoFit/>
          </a:bodyPr>
          <a:lstStyle/>
          <a:p>
            <a:pPr defTabSz="912813" fontAlgn="base">
              <a:spcBef>
                <a:spcPct val="0"/>
              </a:spcBef>
              <a:spcAft>
                <a:spcPct val="0"/>
              </a:spcAft>
            </a:pPr>
            <a:r>
              <a:rPr lang="en-US" altLang="en-US" dirty="0">
                <a:latin typeface="Arial"/>
                <a:cs typeface="Arial"/>
              </a:rPr>
              <a:t>CppCon’25</a:t>
            </a:r>
            <a:br>
              <a:rPr lang="en-US" altLang="en-US" dirty="0">
                <a:latin typeface="Arial"/>
                <a:cs typeface="Arial"/>
              </a:rPr>
            </a:br>
            <a:r>
              <a:rPr lang="en-US" altLang="en-US" dirty="0">
                <a:latin typeface="Arial"/>
                <a:cs typeface="Arial"/>
              </a:rPr>
              <a:t>September 17, 2025</a:t>
            </a:r>
            <a:br>
              <a:rPr lang="en-US" altLang="en-US" dirty="0">
                <a:latin typeface="Arial"/>
                <a:cs typeface="Arial"/>
              </a:rPr>
            </a:br>
            <a:r>
              <a:rPr lang="en-US" altLang="en-US" sz="1800" i="1" dirty="0">
                <a:latin typeface="Arial"/>
                <a:cs typeface="Arial"/>
              </a:rPr>
              <a:t>Modified Monday, September 15</a:t>
            </a:r>
            <a:r>
              <a:rPr lang="en-US" altLang="en-US" sz="1800" i="1" baseline="30000" dirty="0">
                <a:latin typeface="Arial"/>
                <a:cs typeface="Arial"/>
              </a:rPr>
              <a:t>th</a:t>
            </a:r>
            <a:r>
              <a:rPr lang="en-US" altLang="en-US" sz="1800" i="1" dirty="0">
                <a:latin typeface="Arial"/>
                <a:cs typeface="Arial"/>
              </a:rPr>
              <a:t>, 2025.</a:t>
            </a:r>
          </a:p>
          <a:p>
            <a:pPr defTabSz="912813" fontAlgn="base">
              <a:spcBef>
                <a:spcPct val="0"/>
              </a:spcBef>
              <a:spcAft>
                <a:spcPct val="0"/>
              </a:spcAft>
            </a:pPr>
            <a:endParaRPr lang="en-US" altLang="en-US" dirty="0">
              <a:latin typeface="Arial" panose="020B0604020202020204" pitchFamily="34" charset="0"/>
            </a:endParaRPr>
          </a:p>
          <a:p>
            <a:pPr defTabSz="912813" fontAlgn="base">
              <a:spcBef>
                <a:spcPct val="0"/>
              </a:spcBef>
              <a:spcAft>
                <a:spcPct val="0"/>
              </a:spcAft>
            </a:pPr>
            <a:r>
              <a:rPr lang="en-US" altLang="en-US" dirty="0">
                <a:latin typeface="Arial"/>
                <a:cs typeface="Arial"/>
              </a:rPr>
              <a:t>John Lakos</a:t>
            </a:r>
          </a:p>
          <a:p>
            <a:pPr defTabSz="912813" fontAlgn="base">
              <a:spcBef>
                <a:spcPct val="0"/>
              </a:spcBef>
              <a:spcAft>
                <a:spcPct val="0"/>
              </a:spcAft>
            </a:pPr>
            <a:r>
              <a:rPr lang="en-US" altLang="en-US" dirty="0">
                <a:latin typeface="Arial"/>
                <a:cs typeface="Arial"/>
              </a:rPr>
              <a:t>Senior Architect, Office of the CTO</a:t>
            </a:r>
          </a:p>
        </p:txBody>
      </p:sp>
    </p:spTree>
    <p:extLst>
      <p:ext uri="{BB962C8B-B14F-4D97-AF65-F5344CB8AC3E}">
        <p14:creationId xmlns:p14="http://schemas.microsoft.com/office/powerpoint/2010/main" val="25568174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799377-9FD9-C865-46FA-898FE42806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6C16AE-C699-5B1A-D663-D6136DDB866D}"/>
              </a:ext>
            </a:extLst>
          </p:cNvPr>
          <p:cNvSpPr>
            <a:spLocks noGrp="1"/>
          </p:cNvSpPr>
          <p:nvPr>
            <p:ph type="title"/>
          </p:nvPr>
        </p:nvSpPr>
        <p:spPr/>
        <p:txBody>
          <a:bodyPr/>
          <a:lstStyle/>
          <a:p>
            <a:pPr algn="ctr"/>
            <a:r>
              <a:rPr lang="en-US"/>
              <a:t>What does it mean to be </a:t>
            </a:r>
            <a:r>
              <a:rPr lang="en-US" i="1"/>
              <a:t>“Safe”</a:t>
            </a:r>
            <a:r>
              <a:rPr lang="en-US"/>
              <a:t>?</a:t>
            </a:r>
          </a:p>
        </p:txBody>
      </p:sp>
      <p:sp>
        <p:nvSpPr>
          <p:cNvPr id="3" name="Content Placeholder 2">
            <a:extLst>
              <a:ext uri="{FF2B5EF4-FFF2-40B4-BE49-F238E27FC236}">
                <a16:creationId xmlns:a16="http://schemas.microsoft.com/office/drawing/2014/main" id="{1DD413B6-009B-59C4-51EB-C8D48AC88246}"/>
              </a:ext>
            </a:extLst>
          </p:cNvPr>
          <p:cNvSpPr>
            <a:spLocks noGrp="1"/>
          </p:cNvSpPr>
          <p:nvPr>
            <p:ph idx="1"/>
          </p:nvPr>
        </p:nvSpPr>
        <p:spPr>
          <a:xfrm>
            <a:off x="838200" y="1825625"/>
            <a:ext cx="11353800" cy="4351338"/>
          </a:xfrm>
        </p:spPr>
        <p:txBody>
          <a:bodyPr>
            <a:normAutofit/>
          </a:bodyPr>
          <a:lstStyle/>
          <a:p>
            <a:pPr marL="0" indent="0">
              <a:buNone/>
            </a:pPr>
            <a:r>
              <a:rPr lang="en-US" sz="4000" dirty="0"/>
              <a:t>Safety means different things to different people:</a:t>
            </a:r>
          </a:p>
          <a:p>
            <a:pPr>
              <a:buFont typeface="Wingdings" panose="05000000000000000000" pitchFamily="2" charset="2"/>
              <a:buChar char="q"/>
            </a:pPr>
            <a:r>
              <a:rPr lang="en-US" sz="3200" dirty="0"/>
              <a:t> Secure</a:t>
            </a:r>
          </a:p>
          <a:p>
            <a:pPr lvl="1">
              <a:buFont typeface="Calibri" panose="020F0502020204030204" pitchFamily="34" charset="0"/>
              <a:buChar char="—"/>
            </a:pPr>
            <a:r>
              <a:rPr lang="en-US" sz="3200" dirty="0"/>
              <a:t> Doesn’t admit security vulnerabilities.</a:t>
            </a:r>
          </a:p>
          <a:p>
            <a:pPr>
              <a:buFont typeface="Wingdings" panose="05000000000000000000" pitchFamily="2" charset="2"/>
              <a:buChar char="q"/>
            </a:pPr>
            <a:r>
              <a:rPr lang="en-US" sz="3200" dirty="0"/>
              <a:t>  Well-defined</a:t>
            </a:r>
          </a:p>
          <a:p>
            <a:pPr lvl="1">
              <a:buFont typeface="Calibri" panose="020F0502020204030204" pitchFamily="34" charset="0"/>
              <a:buChar char="—"/>
            </a:pPr>
            <a:r>
              <a:rPr lang="en-US" sz="3200" dirty="0"/>
              <a:t> Doesn’t admit undefined behavior.</a:t>
            </a:r>
          </a:p>
          <a:p>
            <a:pPr>
              <a:buFont typeface="Wingdings" panose="05000000000000000000" pitchFamily="2" charset="2"/>
              <a:buChar char="q"/>
            </a:pPr>
            <a:r>
              <a:rPr lang="en-US" sz="3200" dirty="0"/>
              <a:t> Correct Behavior</a:t>
            </a:r>
          </a:p>
          <a:p>
            <a:pPr lvl="1">
              <a:buFont typeface="Calibri" panose="020F0502020204030204" pitchFamily="34" charset="0"/>
              <a:buChar char="—"/>
            </a:pPr>
            <a:r>
              <a:rPr lang="en-US" sz="3200" dirty="0"/>
              <a:t> Does what it is intended to do.</a:t>
            </a:r>
          </a:p>
          <a:p>
            <a:pPr lvl="1">
              <a:buFont typeface="Calibri" panose="020F0502020204030204" pitchFamily="34" charset="0"/>
              <a:buChar char="—"/>
            </a:pPr>
            <a:r>
              <a:rPr lang="en-US" sz="3200" dirty="0">
                <a:solidFill>
                  <a:srgbClr val="FF0000"/>
                </a:solidFill>
              </a:rPr>
              <a:t> </a:t>
            </a:r>
            <a:r>
              <a:rPr lang="en-US" sz="3200" spc="-50" dirty="0">
                <a:solidFill>
                  <a:srgbClr val="FF0000"/>
                </a:solidFill>
              </a:rPr>
              <a:t>Surprisingly, </a:t>
            </a:r>
            <a:r>
              <a:rPr lang="en-US" sz="3200" i="1" spc="-50" dirty="0">
                <a:solidFill>
                  <a:srgbClr val="FF0000"/>
                </a:solidFill>
              </a:rPr>
              <a:t>correctness</a:t>
            </a:r>
            <a:r>
              <a:rPr lang="en-US" sz="3200" spc="-50" dirty="0">
                <a:solidFill>
                  <a:srgbClr val="FF0000"/>
                </a:solidFill>
              </a:rPr>
              <a:t> isn’t typically considered part of </a:t>
            </a:r>
            <a:r>
              <a:rPr lang="en-US" sz="3200" i="1" spc="-50" dirty="0">
                <a:solidFill>
                  <a:srgbClr val="FF0000"/>
                </a:solidFill>
              </a:rPr>
              <a:t>safety.</a:t>
            </a:r>
            <a:endParaRPr lang="en-US" sz="4000" spc="-50" dirty="0">
              <a:solidFill>
                <a:srgbClr val="FF0000"/>
              </a:solidFill>
            </a:endParaRPr>
          </a:p>
        </p:txBody>
      </p:sp>
      <p:sp>
        <p:nvSpPr>
          <p:cNvPr id="4" name="Slide Number Placeholder 3">
            <a:extLst>
              <a:ext uri="{FF2B5EF4-FFF2-40B4-BE49-F238E27FC236}">
                <a16:creationId xmlns:a16="http://schemas.microsoft.com/office/drawing/2014/main" id="{F71F187F-51C3-45E0-D025-9B7223FA91AE}"/>
              </a:ext>
            </a:extLst>
          </p:cNvPr>
          <p:cNvSpPr>
            <a:spLocks noGrp="1"/>
          </p:cNvSpPr>
          <p:nvPr>
            <p:ph type="sldNum" sz="quarter" idx="12"/>
          </p:nvPr>
        </p:nvSpPr>
        <p:spPr/>
        <p:txBody>
          <a:bodyPr/>
          <a:lstStyle/>
          <a:p>
            <a:fld id="{0BDE28F9-DF4C-4421-9B70-DBE64F175828}" type="slidenum">
              <a:rPr lang="en-US" smtClean="0"/>
              <a:t>20</a:t>
            </a:fld>
            <a:endParaRPr lang="en-US"/>
          </a:p>
        </p:txBody>
      </p:sp>
    </p:spTree>
    <p:extLst>
      <p:ext uri="{BB962C8B-B14F-4D97-AF65-F5344CB8AC3E}">
        <p14:creationId xmlns:p14="http://schemas.microsoft.com/office/powerpoint/2010/main" val="405384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left)">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wipe(left)">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5948A66-A8FE-E2AC-DF86-E12B3BB420DC}"/>
              </a:ext>
            </a:extLst>
          </p:cNvPr>
          <p:cNvSpPr/>
          <p:nvPr/>
        </p:nvSpPr>
        <p:spPr>
          <a:xfrm>
            <a:off x="838200" y="1690688"/>
            <a:ext cx="10389781" cy="1935014"/>
          </a:xfrm>
          <a:prstGeom prst="rect">
            <a:avLst/>
          </a:prstGeom>
          <a:solidFill>
            <a:schemeClr val="accent2">
              <a:lumMod val="20000"/>
              <a:lumOff val="80000"/>
            </a:schemeClr>
          </a:solidFill>
          <a:ln w="3810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625631-6898-6587-EE44-08B94E10A1C4}"/>
              </a:ext>
            </a:extLst>
          </p:cNvPr>
          <p:cNvSpPr>
            <a:spLocks noGrp="1"/>
          </p:cNvSpPr>
          <p:nvPr>
            <p:ph type="title"/>
          </p:nvPr>
        </p:nvSpPr>
        <p:spPr/>
        <p:txBody>
          <a:bodyPr/>
          <a:lstStyle/>
          <a:p>
            <a:pPr algn="ctr"/>
            <a:r>
              <a:rPr lang="en-US" dirty="0"/>
              <a:t>What does it mean to be </a:t>
            </a:r>
            <a:r>
              <a:rPr lang="en-US" i="1" dirty="0"/>
              <a:t>“Safe”</a:t>
            </a:r>
            <a:r>
              <a:rPr lang="en-US" dirty="0"/>
              <a:t>?</a:t>
            </a:r>
          </a:p>
        </p:txBody>
      </p:sp>
      <p:sp>
        <p:nvSpPr>
          <p:cNvPr id="3" name="Content Placeholder 2">
            <a:extLst>
              <a:ext uri="{FF2B5EF4-FFF2-40B4-BE49-F238E27FC236}">
                <a16:creationId xmlns:a16="http://schemas.microsoft.com/office/drawing/2014/main" id="{FF8A555A-9C6E-54EF-5AE9-2DD3182B22AF}"/>
              </a:ext>
            </a:extLst>
          </p:cNvPr>
          <p:cNvSpPr>
            <a:spLocks noGrp="1"/>
          </p:cNvSpPr>
          <p:nvPr>
            <p:ph idx="1"/>
          </p:nvPr>
        </p:nvSpPr>
        <p:spPr>
          <a:xfrm>
            <a:off x="838200" y="1825622"/>
            <a:ext cx="10515600" cy="4667253"/>
          </a:xfrm>
        </p:spPr>
        <p:txBody>
          <a:bodyPr>
            <a:normAutofit/>
          </a:bodyPr>
          <a:lstStyle/>
          <a:p>
            <a:pPr marL="0" indent="0" algn="ctr">
              <a:buNone/>
            </a:pPr>
            <a:r>
              <a:rPr lang="en-US" sz="4000" b="1" dirty="0"/>
              <a:t>Memory Safety</a:t>
            </a:r>
          </a:p>
          <a:p>
            <a:pPr marL="0" indent="0">
              <a:buNone/>
            </a:pPr>
            <a:r>
              <a:rPr lang="en-US" sz="4000" dirty="0"/>
              <a:t>A language is </a:t>
            </a:r>
            <a:r>
              <a:rPr lang="en-US" sz="4000" b="1" i="1" dirty="0">
                <a:solidFill>
                  <a:srgbClr val="00B050"/>
                </a:solidFill>
              </a:rPr>
              <a:t>memory safe </a:t>
            </a:r>
            <a:r>
              <a:rPr lang="en-US" sz="4000" dirty="0"/>
              <a:t>if it </a:t>
            </a:r>
            <a:r>
              <a:rPr lang="en-US" sz="4000" b="1" dirty="0">
                <a:solidFill>
                  <a:srgbClr val="7030A0"/>
                </a:solidFill>
              </a:rPr>
              <a:t>does </a:t>
            </a:r>
            <a:r>
              <a:rPr lang="en-US" sz="4000" b="1" u="sng" dirty="0">
                <a:solidFill>
                  <a:srgbClr val="7030A0"/>
                </a:solidFill>
              </a:rPr>
              <a:t>NOT</a:t>
            </a:r>
            <a:r>
              <a:rPr lang="en-US" sz="4000" b="1" dirty="0">
                <a:solidFill>
                  <a:srgbClr val="7030A0"/>
                </a:solidFill>
              </a:rPr>
              <a:t> permit </a:t>
            </a:r>
            <a:br>
              <a:rPr lang="en-US" sz="4000" dirty="0"/>
            </a:br>
            <a:r>
              <a:rPr lang="en-US" sz="4000" dirty="0"/>
              <a:t>access to </a:t>
            </a:r>
            <a:r>
              <a:rPr lang="en-US" sz="4000" b="1" i="1" dirty="0">
                <a:solidFill>
                  <a:srgbClr val="FF0000"/>
                </a:solidFill>
              </a:rPr>
              <a:t>unallocated</a:t>
            </a:r>
            <a:r>
              <a:rPr lang="en-US" sz="4000" dirty="0"/>
              <a:t> or </a:t>
            </a:r>
            <a:r>
              <a:rPr lang="en-US" sz="4000" b="1" i="1" dirty="0">
                <a:solidFill>
                  <a:srgbClr val="FF0000"/>
                </a:solidFill>
              </a:rPr>
              <a:t>uninitialized</a:t>
            </a:r>
            <a:r>
              <a:rPr lang="en-US" sz="4000" dirty="0"/>
              <a:t> </a:t>
            </a:r>
            <a:r>
              <a:rPr lang="en-US" sz="4000" b="1" dirty="0"/>
              <a:t>memory</a:t>
            </a:r>
            <a:r>
              <a:rPr lang="en-US" sz="4000" dirty="0"/>
              <a:t>.</a:t>
            </a:r>
          </a:p>
          <a:p>
            <a:pPr>
              <a:buFont typeface="Wingdings" panose="05000000000000000000" pitchFamily="2" charset="2"/>
              <a:buChar char="q"/>
            </a:pPr>
            <a:r>
              <a:rPr lang="en-US" dirty="0"/>
              <a:t>  Garbage Collected Language:</a:t>
            </a:r>
          </a:p>
          <a:p>
            <a:pPr lvl="1">
              <a:buFont typeface="Calibri" panose="020F0502020204030204" pitchFamily="34" charset="0"/>
              <a:buChar char="—"/>
            </a:pPr>
            <a:r>
              <a:rPr lang="en-US" dirty="0"/>
              <a:t> Java, Python, JavaScript, Go</a:t>
            </a:r>
          </a:p>
          <a:p>
            <a:pPr>
              <a:buFont typeface="Wingdings" panose="05000000000000000000" pitchFamily="2" charset="2"/>
              <a:buChar char="q"/>
            </a:pPr>
            <a:r>
              <a:rPr lang="en-US" dirty="0"/>
              <a:t> Functional Languages: </a:t>
            </a:r>
          </a:p>
          <a:p>
            <a:pPr lvl="1">
              <a:buFont typeface="Calibri" panose="020F0502020204030204" pitchFamily="34" charset="0"/>
              <a:buChar char="—"/>
            </a:pPr>
            <a:r>
              <a:rPr lang="en-US" dirty="0"/>
              <a:t> Scala, </a:t>
            </a:r>
            <a:r>
              <a:rPr lang="en-US" dirty="0" err="1"/>
              <a:t>OCaml</a:t>
            </a:r>
            <a:r>
              <a:rPr lang="en-US" dirty="0"/>
              <a:t>, Haskell, PHP</a:t>
            </a:r>
          </a:p>
          <a:p>
            <a:pPr>
              <a:buFont typeface="Wingdings" panose="05000000000000000000" pitchFamily="2" charset="2"/>
              <a:buChar char="q"/>
            </a:pPr>
            <a:r>
              <a:rPr lang="en-US" dirty="0"/>
              <a:t> Languages that Enforce the Law of Exclusivity (</a:t>
            </a:r>
            <a:r>
              <a:rPr lang="en-US" dirty="0" err="1"/>
              <a:t>LoE</a:t>
            </a:r>
            <a:r>
              <a:rPr lang="en-US" dirty="0"/>
              <a:t>): </a:t>
            </a:r>
          </a:p>
          <a:p>
            <a:pPr lvl="1">
              <a:buFont typeface="Calibri" panose="020F0502020204030204" pitchFamily="34" charset="0"/>
              <a:buChar char="—"/>
            </a:pPr>
            <a:r>
              <a:rPr lang="en-US" dirty="0"/>
              <a:t> </a:t>
            </a:r>
            <a:r>
              <a:rPr lang="en-US" spc="-20" dirty="0"/>
              <a:t>Rust (lifetime via Borrow Checking), Swift 6.0 (lifetime via Reference Counting)</a:t>
            </a:r>
          </a:p>
          <a:p>
            <a:pPr marL="457200" lvl="1" indent="0">
              <a:buNone/>
            </a:pPr>
            <a:endParaRPr lang="en-US" sz="2800" dirty="0"/>
          </a:p>
          <a:p>
            <a:pPr marL="457200" lvl="1" indent="0">
              <a:buNone/>
            </a:pPr>
            <a:endParaRPr lang="en-US" sz="3200" dirty="0"/>
          </a:p>
          <a:p>
            <a:pPr lvl="1">
              <a:buFont typeface="Calibri" panose="020F0502020204030204" pitchFamily="34" charset="0"/>
              <a:buChar char="—"/>
            </a:pPr>
            <a:endParaRPr lang="en-US" sz="4000" dirty="0"/>
          </a:p>
        </p:txBody>
      </p:sp>
      <p:sp>
        <p:nvSpPr>
          <p:cNvPr id="4" name="Thought Bubble: Cloud 3">
            <a:extLst>
              <a:ext uri="{FF2B5EF4-FFF2-40B4-BE49-F238E27FC236}">
                <a16:creationId xmlns:a16="http://schemas.microsoft.com/office/drawing/2014/main" id="{C56E116A-EEB0-A892-D8FA-EB1C6B91E7EC}"/>
              </a:ext>
            </a:extLst>
          </p:cNvPr>
          <p:cNvSpPr/>
          <p:nvPr/>
        </p:nvSpPr>
        <p:spPr>
          <a:xfrm>
            <a:off x="8120635" y="1177205"/>
            <a:ext cx="5244205" cy="1161901"/>
          </a:xfrm>
          <a:prstGeom prst="cloudCallout">
            <a:avLst>
              <a:gd name="adj1" fmla="val -40376"/>
              <a:gd name="adj2" fmla="val 110162"/>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 language could, of course, allow </a:t>
            </a:r>
            <a:r>
              <a:rPr lang="en-US" i="1"/>
              <a:t>write-only</a:t>
            </a:r>
            <a:r>
              <a:rPr lang="en-US"/>
              <a:t> access to uninitialized allocated memory and still be M.S.</a:t>
            </a:r>
          </a:p>
        </p:txBody>
      </p:sp>
      <p:sp>
        <p:nvSpPr>
          <p:cNvPr id="5" name="Thought Bubble: Cloud 4">
            <a:extLst>
              <a:ext uri="{FF2B5EF4-FFF2-40B4-BE49-F238E27FC236}">
                <a16:creationId xmlns:a16="http://schemas.microsoft.com/office/drawing/2014/main" id="{517065F2-94A0-3969-7313-78BF96713C22}"/>
              </a:ext>
            </a:extLst>
          </p:cNvPr>
          <p:cNvSpPr/>
          <p:nvPr/>
        </p:nvSpPr>
        <p:spPr>
          <a:xfrm>
            <a:off x="7930135" y="4400874"/>
            <a:ext cx="3786147" cy="991892"/>
          </a:xfrm>
          <a:prstGeom prst="cloudCallout">
            <a:avLst>
              <a:gd name="adj1" fmla="val -23160"/>
              <a:gd name="adj2" fmla="val 8076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“one or more readers </a:t>
            </a:r>
          </a:p>
          <a:p>
            <a:pPr algn="ctr"/>
            <a:r>
              <a:rPr lang="en-US"/>
              <a:t>or just one writer”</a:t>
            </a:r>
          </a:p>
        </p:txBody>
      </p:sp>
      <p:sp>
        <p:nvSpPr>
          <p:cNvPr id="7" name="Slide Number Placeholder 6">
            <a:extLst>
              <a:ext uri="{FF2B5EF4-FFF2-40B4-BE49-F238E27FC236}">
                <a16:creationId xmlns:a16="http://schemas.microsoft.com/office/drawing/2014/main" id="{0AD6C423-F004-01CD-34A1-9AB76D05AF53}"/>
              </a:ext>
            </a:extLst>
          </p:cNvPr>
          <p:cNvSpPr>
            <a:spLocks noGrp="1"/>
          </p:cNvSpPr>
          <p:nvPr>
            <p:ph type="sldNum" sz="quarter" idx="12"/>
          </p:nvPr>
        </p:nvSpPr>
        <p:spPr/>
        <p:txBody>
          <a:bodyPr/>
          <a:lstStyle/>
          <a:p>
            <a:fld id="{0BDE28F9-DF4C-4421-9B70-DBE64F175828}" type="slidenum">
              <a:rPr lang="en-US" smtClean="0"/>
              <a:t>21</a:t>
            </a:fld>
            <a:endParaRPr lang="en-US"/>
          </a:p>
        </p:txBody>
      </p:sp>
      <p:sp>
        <p:nvSpPr>
          <p:cNvPr id="8" name="Speech Bubble: Rectangle 7">
            <a:extLst>
              <a:ext uri="{FF2B5EF4-FFF2-40B4-BE49-F238E27FC236}">
                <a16:creationId xmlns:a16="http://schemas.microsoft.com/office/drawing/2014/main" id="{3990FECF-0A9B-C75C-D9F7-9C901192C943}"/>
              </a:ext>
            </a:extLst>
          </p:cNvPr>
          <p:cNvSpPr/>
          <p:nvPr/>
        </p:nvSpPr>
        <p:spPr>
          <a:xfrm>
            <a:off x="0" y="136525"/>
            <a:ext cx="1847851" cy="1443690"/>
          </a:xfrm>
          <a:prstGeom prst="wedgeRectCallout">
            <a:avLst>
              <a:gd name="adj1" fmla="val -744"/>
              <a:gd name="adj2" fmla="val 16680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600"/>
              </a:lnSpc>
            </a:pPr>
            <a:r>
              <a:rPr lang="en-US" sz="2600" i="1" dirty="0">
                <a:solidFill>
                  <a:srgbClr val="FFFF00"/>
                </a:solidFill>
              </a:rPr>
              <a:t>Any</a:t>
            </a:r>
            <a:r>
              <a:rPr lang="en-US" sz="2600" dirty="0">
                <a:solidFill>
                  <a:srgbClr val="FFFF00"/>
                </a:solidFill>
              </a:rPr>
              <a:t> access </a:t>
            </a:r>
          </a:p>
          <a:p>
            <a:pPr algn="ctr">
              <a:lnSpc>
                <a:spcPts val="2600"/>
              </a:lnSpc>
            </a:pPr>
            <a:r>
              <a:rPr lang="en-US" sz="2600" dirty="0">
                <a:solidFill>
                  <a:srgbClr val="FFFF00"/>
                </a:solidFill>
              </a:rPr>
              <a:t>must be </a:t>
            </a:r>
            <a:r>
              <a:rPr lang="en-US" sz="3000" b="1" u="sng" dirty="0">
                <a:solidFill>
                  <a:srgbClr val="FFFF00"/>
                </a:solidFill>
              </a:rPr>
              <a:t>type safe</a:t>
            </a:r>
            <a:r>
              <a:rPr lang="en-US" sz="3000" dirty="0">
                <a:solidFill>
                  <a:srgbClr val="FFFF00"/>
                </a:solidFill>
              </a:rPr>
              <a:t>.</a:t>
            </a:r>
          </a:p>
        </p:txBody>
      </p:sp>
    </p:spTree>
    <p:extLst>
      <p:ext uri="{BB962C8B-B14F-4D97-AF65-F5344CB8AC3E}">
        <p14:creationId xmlns:p14="http://schemas.microsoft.com/office/powerpoint/2010/main" val="3556332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up)">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randombar(horizontal)">
                                      <p:cBhvr>
                                        <p:cTn id="31" dur="500"/>
                                        <p:tgtEl>
                                          <p:spTgt spid="4"/>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3">
                                            <p:txEl>
                                              <p:pRg st="2" end="2"/>
                                            </p:txEl>
                                          </p:spTgt>
                                        </p:tgtEl>
                                        <p:attrNameLst>
                                          <p:attrName>style.visibility</p:attrName>
                                        </p:attrNameLst>
                                      </p:cBhvr>
                                      <p:to>
                                        <p:strVal val="visible"/>
                                      </p:to>
                                    </p:set>
                                    <p:animEffect transition="in" filter="wipe(left)">
                                      <p:cBhvr>
                                        <p:cTn id="36" dur="500"/>
                                        <p:tgtEl>
                                          <p:spTgt spid="3">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3">
                                            <p:txEl>
                                              <p:pRg st="3" end="3"/>
                                            </p:txEl>
                                          </p:spTgt>
                                        </p:tgtEl>
                                        <p:attrNameLst>
                                          <p:attrName>style.visibility</p:attrName>
                                        </p:attrNameLst>
                                      </p:cBhvr>
                                      <p:to>
                                        <p:strVal val="visible"/>
                                      </p:to>
                                    </p:set>
                                    <p:animEffect transition="in" filter="wipe(left)">
                                      <p:cBhvr>
                                        <p:cTn id="41" dur="500"/>
                                        <p:tgtEl>
                                          <p:spTgt spid="3">
                                            <p:txEl>
                                              <p:pRg st="3" end="3"/>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3">
                                            <p:txEl>
                                              <p:pRg st="4" end="4"/>
                                            </p:txEl>
                                          </p:spTgt>
                                        </p:tgtEl>
                                        <p:attrNameLst>
                                          <p:attrName>style.visibility</p:attrName>
                                        </p:attrNameLst>
                                      </p:cBhvr>
                                      <p:to>
                                        <p:strVal val="visible"/>
                                      </p:to>
                                    </p:set>
                                    <p:animEffect transition="in" filter="wipe(left)">
                                      <p:cBhvr>
                                        <p:cTn id="46" dur="500"/>
                                        <p:tgtEl>
                                          <p:spTgt spid="3">
                                            <p:txEl>
                                              <p:pRg st="4" end="4"/>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nodeType="clickEffect">
                                  <p:stCondLst>
                                    <p:cond delay="0"/>
                                  </p:stCondLst>
                                  <p:childTnLst>
                                    <p:set>
                                      <p:cBhvr>
                                        <p:cTn id="50" dur="1" fill="hold">
                                          <p:stCondLst>
                                            <p:cond delay="0"/>
                                          </p:stCondLst>
                                        </p:cTn>
                                        <p:tgtEl>
                                          <p:spTgt spid="3">
                                            <p:txEl>
                                              <p:pRg st="5" end="5"/>
                                            </p:txEl>
                                          </p:spTgt>
                                        </p:tgtEl>
                                        <p:attrNameLst>
                                          <p:attrName>style.visibility</p:attrName>
                                        </p:attrNameLst>
                                      </p:cBhvr>
                                      <p:to>
                                        <p:strVal val="visible"/>
                                      </p:to>
                                    </p:set>
                                    <p:animEffect transition="in" filter="wipe(left)">
                                      <p:cBhvr>
                                        <p:cTn id="51" dur="500"/>
                                        <p:tgtEl>
                                          <p:spTgt spid="3">
                                            <p:txEl>
                                              <p:pRg st="5" end="5"/>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nodeType="clickEffect">
                                  <p:stCondLst>
                                    <p:cond delay="0"/>
                                  </p:stCondLst>
                                  <p:childTnLst>
                                    <p:set>
                                      <p:cBhvr>
                                        <p:cTn id="55" dur="1" fill="hold">
                                          <p:stCondLst>
                                            <p:cond delay="0"/>
                                          </p:stCondLst>
                                        </p:cTn>
                                        <p:tgtEl>
                                          <p:spTgt spid="3">
                                            <p:txEl>
                                              <p:pRg st="6" end="6"/>
                                            </p:txEl>
                                          </p:spTgt>
                                        </p:tgtEl>
                                        <p:attrNameLst>
                                          <p:attrName>style.visibility</p:attrName>
                                        </p:attrNameLst>
                                      </p:cBhvr>
                                      <p:to>
                                        <p:strVal val="visible"/>
                                      </p:to>
                                    </p:set>
                                    <p:animEffect transition="in" filter="wipe(left)">
                                      <p:cBhvr>
                                        <p:cTn id="56" dur="500"/>
                                        <p:tgtEl>
                                          <p:spTgt spid="3">
                                            <p:txEl>
                                              <p:pRg st="6" end="6"/>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8" fill="hold" nodeType="clickEffect">
                                  <p:stCondLst>
                                    <p:cond delay="0"/>
                                  </p:stCondLst>
                                  <p:childTnLst>
                                    <p:set>
                                      <p:cBhvr>
                                        <p:cTn id="60" dur="1" fill="hold">
                                          <p:stCondLst>
                                            <p:cond delay="0"/>
                                          </p:stCondLst>
                                        </p:cTn>
                                        <p:tgtEl>
                                          <p:spTgt spid="3">
                                            <p:txEl>
                                              <p:pRg st="7" end="7"/>
                                            </p:txEl>
                                          </p:spTgt>
                                        </p:tgtEl>
                                        <p:attrNameLst>
                                          <p:attrName>style.visibility</p:attrName>
                                        </p:attrNameLst>
                                      </p:cBhvr>
                                      <p:to>
                                        <p:strVal val="visible"/>
                                      </p:to>
                                    </p:set>
                                    <p:animEffect transition="in" filter="wipe(left)">
                                      <p:cBhvr>
                                        <p:cTn id="61" dur="500"/>
                                        <p:tgtEl>
                                          <p:spTgt spid="3">
                                            <p:txEl>
                                              <p:pRg st="7" end="7"/>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4" presetClass="entr" presetSubtype="10" fill="hold" grpId="0" nodeType="clickEffect">
                                  <p:stCondLst>
                                    <p:cond delay="0"/>
                                  </p:stCondLst>
                                  <p:childTnLst>
                                    <p:set>
                                      <p:cBhvr>
                                        <p:cTn id="65" dur="1" fill="hold">
                                          <p:stCondLst>
                                            <p:cond delay="0"/>
                                          </p:stCondLst>
                                        </p:cTn>
                                        <p:tgtEl>
                                          <p:spTgt spid="5"/>
                                        </p:tgtEl>
                                        <p:attrNameLst>
                                          <p:attrName>style.visibility</p:attrName>
                                        </p:attrNameLst>
                                      </p:cBhvr>
                                      <p:to>
                                        <p:strVal val="visible"/>
                                      </p:to>
                                    </p:set>
                                    <p:animEffect transition="in" filter="randombar(horizontal)">
                                      <p:cBhvr>
                                        <p:cTn id="6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5" grpId="0" animBg="1"/>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F2CDF9-E781-0D8C-2642-D6E6F5616D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161EF-2299-9FAB-6911-5CE15E2CAA2A}"/>
              </a:ext>
            </a:extLst>
          </p:cNvPr>
          <p:cNvSpPr>
            <a:spLocks noGrp="1"/>
          </p:cNvSpPr>
          <p:nvPr>
            <p:ph type="title"/>
          </p:nvPr>
        </p:nvSpPr>
        <p:spPr/>
        <p:txBody>
          <a:bodyPr/>
          <a:lstStyle/>
          <a:p>
            <a:pPr algn="ctr"/>
            <a:r>
              <a:rPr lang="en-US" dirty="0"/>
              <a:t>What does it mean to be </a:t>
            </a:r>
            <a:r>
              <a:rPr lang="en-US" i="1" dirty="0"/>
              <a:t>“Safe”</a:t>
            </a:r>
            <a:r>
              <a:rPr lang="en-US" dirty="0"/>
              <a:t>?</a:t>
            </a:r>
          </a:p>
        </p:txBody>
      </p:sp>
      <p:sp>
        <p:nvSpPr>
          <p:cNvPr id="3" name="Content Placeholder 2">
            <a:extLst>
              <a:ext uri="{FF2B5EF4-FFF2-40B4-BE49-F238E27FC236}">
                <a16:creationId xmlns:a16="http://schemas.microsoft.com/office/drawing/2014/main" id="{31F18CC2-23DA-72CF-21DC-5B12D4ADA414}"/>
              </a:ext>
            </a:extLst>
          </p:cNvPr>
          <p:cNvSpPr>
            <a:spLocks noGrp="1"/>
          </p:cNvSpPr>
          <p:nvPr>
            <p:ph idx="1"/>
          </p:nvPr>
        </p:nvSpPr>
        <p:spPr>
          <a:xfrm>
            <a:off x="838200" y="1825624"/>
            <a:ext cx="10515600" cy="5032375"/>
          </a:xfrm>
        </p:spPr>
        <p:txBody>
          <a:bodyPr>
            <a:normAutofit/>
          </a:bodyPr>
          <a:lstStyle/>
          <a:p>
            <a:pPr marL="0" indent="0">
              <a:buNone/>
            </a:pPr>
            <a:r>
              <a:rPr lang="en-US" sz="6600" b="1" dirty="0"/>
              <a:t>What </a:t>
            </a:r>
            <a:r>
              <a:rPr lang="en-US" sz="6600" b="1" i="1" dirty="0"/>
              <a:t>Memory Safety </a:t>
            </a:r>
            <a:r>
              <a:rPr lang="en-US" sz="6600" b="1" u="sng" dirty="0"/>
              <a:t>Isn’t</a:t>
            </a:r>
            <a:r>
              <a:rPr lang="en-US" sz="6600" b="1" dirty="0"/>
              <a:t>:</a:t>
            </a:r>
          </a:p>
          <a:p>
            <a:pPr marL="457200" lvl="1" indent="0">
              <a:buNone/>
            </a:pPr>
            <a:r>
              <a:rPr lang="en-US" sz="4000" dirty="0"/>
              <a:t>Memory safety does not necessarily imply an absence of </a:t>
            </a:r>
            <a:r>
              <a:rPr lang="en-US" sz="4000" i="1" dirty="0"/>
              <a:t>all</a:t>
            </a:r>
            <a:r>
              <a:rPr lang="en-US" sz="4000" dirty="0"/>
              <a:t> undefined behavior:</a:t>
            </a:r>
            <a:br>
              <a:rPr lang="en-US" sz="4000" dirty="0"/>
            </a:br>
            <a:endParaRPr lang="en-US" sz="2000" dirty="0"/>
          </a:p>
          <a:p>
            <a:pPr marL="457200" lvl="1" indent="0">
              <a:buNone/>
            </a:pPr>
            <a:r>
              <a:rPr lang="en-US" sz="2800" dirty="0">
                <a:latin typeface="Courier New" panose="02070309020205020404" pitchFamily="49" charset="0"/>
                <a:cs typeface="Courier New" panose="02070309020205020404" pitchFamily="49" charset="0"/>
              </a:rPr>
              <a:t>int twice(int x) { return x + x; }</a:t>
            </a:r>
            <a:endParaRPr lang="en-US" sz="800" dirty="0">
              <a:latin typeface="Courier New" panose="02070309020205020404" pitchFamily="49" charset="0"/>
              <a:cs typeface="Courier New" panose="02070309020205020404" pitchFamily="49" charset="0"/>
            </a:endParaRPr>
          </a:p>
          <a:p>
            <a:pPr marL="457200" lvl="1" indent="0">
              <a:buNone/>
            </a:pPr>
            <a:r>
              <a:rPr lang="en-US" sz="2800" dirty="0">
                <a:latin typeface="Courier New" panose="02070309020205020404" pitchFamily="49" charset="0"/>
                <a:cs typeface="Courier New" panose="02070309020205020404" pitchFamily="49" charset="0"/>
              </a:rPr>
              <a:t>int main() { return twice (1’500’000’000); }</a:t>
            </a:r>
            <a:endParaRPr lang="en-US" sz="2000" dirty="0">
              <a:latin typeface="Courier New" panose="02070309020205020404" pitchFamily="49" charset="0"/>
              <a:cs typeface="Courier New" panose="02070309020205020404" pitchFamily="49" charset="0"/>
            </a:endParaRPr>
          </a:p>
          <a:p>
            <a:pPr marL="457200" lvl="1" indent="0">
              <a:buNone/>
            </a:pPr>
            <a:br>
              <a:rPr lang="en-US" sz="2000" i="1" dirty="0"/>
            </a:br>
            <a:r>
              <a:rPr lang="en-US" sz="4000" dirty="0"/>
              <a:t>Signed integer overflow </a:t>
            </a:r>
            <a:r>
              <a:rPr lang="en-US" sz="4000" i="1" dirty="0"/>
              <a:t>is</a:t>
            </a:r>
            <a:r>
              <a:rPr lang="en-US" sz="4000" dirty="0"/>
              <a:t> UB, but it’s </a:t>
            </a:r>
            <a:r>
              <a:rPr lang="en-US" sz="4000" i="1" u="sng" dirty="0">
                <a:solidFill>
                  <a:srgbClr val="00B050"/>
                </a:solidFill>
              </a:rPr>
              <a:t>NOT</a:t>
            </a:r>
            <a:r>
              <a:rPr lang="en-US" sz="4000" dirty="0"/>
              <a:t> a violation of </a:t>
            </a:r>
            <a:r>
              <a:rPr lang="en-US" sz="4000" b="1" dirty="0">
                <a:solidFill>
                  <a:srgbClr val="FF0000"/>
                </a:solidFill>
              </a:rPr>
              <a:t>memory safety</a:t>
            </a:r>
            <a:r>
              <a:rPr lang="en-US" sz="4000" dirty="0"/>
              <a:t>, </a:t>
            </a:r>
            <a:r>
              <a:rPr lang="en-US" sz="4000" i="1" dirty="0"/>
              <a:t>per se</a:t>
            </a:r>
            <a:r>
              <a:rPr lang="en-US" sz="4000" dirty="0"/>
              <a:t>.</a:t>
            </a:r>
          </a:p>
        </p:txBody>
      </p:sp>
      <p:sp>
        <p:nvSpPr>
          <p:cNvPr id="4" name="Slide Number Placeholder 3">
            <a:extLst>
              <a:ext uri="{FF2B5EF4-FFF2-40B4-BE49-F238E27FC236}">
                <a16:creationId xmlns:a16="http://schemas.microsoft.com/office/drawing/2014/main" id="{5676BDA6-633E-F288-EE75-6978017B682D}"/>
              </a:ext>
            </a:extLst>
          </p:cNvPr>
          <p:cNvSpPr>
            <a:spLocks noGrp="1"/>
          </p:cNvSpPr>
          <p:nvPr>
            <p:ph type="sldNum" sz="quarter" idx="12"/>
          </p:nvPr>
        </p:nvSpPr>
        <p:spPr/>
        <p:txBody>
          <a:bodyPr/>
          <a:lstStyle/>
          <a:p>
            <a:fld id="{0BDE28F9-DF4C-4421-9B70-DBE64F175828}" type="slidenum">
              <a:rPr lang="en-US" smtClean="0"/>
              <a:t>22</a:t>
            </a:fld>
            <a:endParaRPr lang="en-US"/>
          </a:p>
        </p:txBody>
      </p:sp>
      <p:sp>
        <p:nvSpPr>
          <p:cNvPr id="5" name="Speech Bubble: Oval 4">
            <a:extLst>
              <a:ext uri="{FF2B5EF4-FFF2-40B4-BE49-F238E27FC236}">
                <a16:creationId xmlns:a16="http://schemas.microsoft.com/office/drawing/2014/main" id="{14DCE3BB-414E-DEB7-01B5-1F90AE1A913A}"/>
              </a:ext>
            </a:extLst>
          </p:cNvPr>
          <p:cNvSpPr/>
          <p:nvPr/>
        </p:nvSpPr>
        <p:spPr>
          <a:xfrm>
            <a:off x="8702568" y="3383344"/>
            <a:ext cx="3356791" cy="958467"/>
          </a:xfrm>
          <a:prstGeom prst="wedgeEllipseCallout">
            <a:avLst/>
          </a:prstGeom>
          <a:solidFill>
            <a:schemeClr val="tx1">
              <a:lumMod val="95000"/>
              <a:lumOff val="5000"/>
            </a:schemeClr>
          </a:solid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dirty="0">
                <a:solidFill>
                  <a:srgbClr val="FF0000"/>
                </a:solidFill>
              </a:rPr>
              <a:t>Guaranteed UB</a:t>
            </a:r>
            <a:r>
              <a:rPr lang="en-US" sz="2400" dirty="0">
                <a:solidFill>
                  <a:srgbClr val="FF0000"/>
                </a:solidFill>
              </a:rPr>
              <a:t>!</a:t>
            </a:r>
          </a:p>
        </p:txBody>
      </p:sp>
    </p:spTree>
    <p:extLst>
      <p:ext uri="{BB962C8B-B14F-4D97-AF65-F5344CB8AC3E}">
        <p14:creationId xmlns:p14="http://schemas.microsoft.com/office/powerpoint/2010/main" val="3058080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up)">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up)">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up)">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3"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1+#ppt_w/2"/>
                                          </p:val>
                                        </p:tav>
                                        <p:tav tm="100000">
                                          <p:val>
                                            <p:strVal val="#ppt_x"/>
                                          </p:val>
                                        </p:tav>
                                      </p:tavLst>
                                    </p:anim>
                                    <p:anim calcmode="lin" valueType="num">
                                      <p:cBhvr additive="base">
                                        <p:cTn id="28" dur="5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wipe(up)">
                                      <p:cBhvr>
                                        <p:cTn id="3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6440EB-5431-ADE2-3337-05499083C8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D73BCB-20C9-4ED6-5C4D-68D1DADD9948}"/>
              </a:ext>
            </a:extLst>
          </p:cNvPr>
          <p:cNvSpPr>
            <a:spLocks noGrp="1"/>
          </p:cNvSpPr>
          <p:nvPr>
            <p:ph type="title"/>
          </p:nvPr>
        </p:nvSpPr>
        <p:spPr/>
        <p:txBody>
          <a:bodyPr/>
          <a:lstStyle/>
          <a:p>
            <a:pPr algn="ctr"/>
            <a:r>
              <a:rPr lang="en-US" dirty="0"/>
              <a:t>What does it mean to be </a:t>
            </a:r>
            <a:r>
              <a:rPr lang="en-US" i="1" dirty="0"/>
              <a:t>“Safe”</a:t>
            </a:r>
            <a:r>
              <a:rPr lang="en-US" dirty="0"/>
              <a:t>?</a:t>
            </a:r>
          </a:p>
        </p:txBody>
      </p:sp>
      <p:sp>
        <p:nvSpPr>
          <p:cNvPr id="3" name="Content Placeholder 2">
            <a:extLst>
              <a:ext uri="{FF2B5EF4-FFF2-40B4-BE49-F238E27FC236}">
                <a16:creationId xmlns:a16="http://schemas.microsoft.com/office/drawing/2014/main" id="{BD843A54-5886-0A7B-1A67-DB944229DE2B}"/>
              </a:ext>
            </a:extLst>
          </p:cNvPr>
          <p:cNvSpPr>
            <a:spLocks noGrp="1"/>
          </p:cNvSpPr>
          <p:nvPr>
            <p:ph idx="1"/>
          </p:nvPr>
        </p:nvSpPr>
        <p:spPr>
          <a:xfrm>
            <a:off x="838200" y="1854200"/>
            <a:ext cx="10797988" cy="5148916"/>
          </a:xfrm>
        </p:spPr>
        <p:txBody>
          <a:bodyPr>
            <a:normAutofit/>
          </a:bodyPr>
          <a:lstStyle/>
          <a:p>
            <a:pPr marL="0" indent="0">
              <a:buNone/>
            </a:pPr>
            <a:r>
              <a:rPr lang="en-US" sz="6600" b="1" dirty="0"/>
              <a:t>What we’re trying to achieve:</a:t>
            </a:r>
            <a:endParaRPr lang="en-US" sz="6600" b="1" i="1" dirty="0"/>
          </a:p>
          <a:p>
            <a:pPr>
              <a:buFont typeface="Wingdings" panose="05000000000000000000" pitchFamily="2" charset="2"/>
              <a:buChar char="q"/>
            </a:pPr>
            <a:r>
              <a:rPr lang="en-US" sz="4000" b="1" i="1" dirty="0"/>
              <a:t> </a:t>
            </a:r>
            <a:r>
              <a:rPr lang="en-US" sz="4000" b="1" i="1" dirty="0">
                <a:solidFill>
                  <a:schemeClr val="accent1"/>
                </a:solidFill>
              </a:rPr>
              <a:t>Security: </a:t>
            </a:r>
            <a:r>
              <a:rPr lang="en-US" sz="4000" dirty="0"/>
              <a:t>Every C++ program can be built such that </a:t>
            </a:r>
            <a:r>
              <a:rPr lang="en-US" sz="4000" i="1" u="sng" dirty="0"/>
              <a:t>no</a:t>
            </a:r>
            <a:r>
              <a:rPr lang="en-US" sz="4000" dirty="0"/>
              <a:t> (core-language) UB is </a:t>
            </a:r>
            <a:r>
              <a:rPr lang="en-US" sz="4000" i="1" u="sng" dirty="0"/>
              <a:t>ever</a:t>
            </a:r>
            <a:r>
              <a:rPr lang="en-US" sz="4000" dirty="0"/>
              <a:t> executed.</a:t>
            </a:r>
          </a:p>
          <a:p>
            <a:pPr>
              <a:buFont typeface="Wingdings" panose="05000000000000000000" pitchFamily="2" charset="2"/>
              <a:buChar char="q"/>
            </a:pPr>
            <a:r>
              <a:rPr lang="en-US" sz="4000" b="1" dirty="0"/>
              <a:t> </a:t>
            </a:r>
            <a:r>
              <a:rPr lang="en-US" sz="4000" b="1" i="1" dirty="0">
                <a:solidFill>
                  <a:srgbClr val="00B050"/>
                </a:solidFill>
              </a:rPr>
              <a:t>Correctness: </a:t>
            </a:r>
            <a:r>
              <a:rPr lang="en-US" sz="4000" dirty="0"/>
              <a:t>User-defined functions can be written such that their </a:t>
            </a:r>
            <a:r>
              <a:rPr lang="en-US" sz="4000" i="1" dirty="0"/>
              <a:t>plain-language contracts </a:t>
            </a:r>
            <a:r>
              <a:rPr lang="en-US" sz="4000" spc="-100" dirty="0"/>
              <a:t>— preconditions and postconditions — are optionally</a:t>
            </a:r>
            <a:r>
              <a:rPr lang="en-US" sz="4000" dirty="0"/>
              <a:t> checked (redundantly), </a:t>
            </a:r>
            <a:r>
              <a:rPr lang="en-US" sz="4000" i="1" dirty="0"/>
              <a:t>typically</a:t>
            </a:r>
            <a:r>
              <a:rPr lang="en-US" sz="4000" dirty="0"/>
              <a:t> at runtime.</a:t>
            </a:r>
            <a:endParaRPr lang="en-US" sz="1400" b="1" dirty="0">
              <a:solidFill>
                <a:srgbClr val="FF0000"/>
              </a:solidFill>
            </a:endParaRPr>
          </a:p>
          <a:p>
            <a:pPr marL="0" indent="0">
              <a:buNone/>
            </a:pPr>
            <a:r>
              <a:rPr lang="en-US" spc="-100" dirty="0">
                <a:solidFill>
                  <a:srgbClr val="FF0000"/>
                </a:solidFill>
              </a:rPr>
              <a:t>*</a:t>
            </a:r>
            <a:r>
              <a:rPr lang="en-US" spc="-100" dirty="0"/>
              <a:t> </a:t>
            </a:r>
            <a:r>
              <a:rPr lang="en-US" spc="-100" dirty="0">
                <a:solidFill>
                  <a:srgbClr val="FF0000"/>
                </a:solidFill>
              </a:rPr>
              <a:t>Not </a:t>
            </a:r>
            <a:r>
              <a:rPr lang="en-US" i="1" spc="-100" dirty="0">
                <a:solidFill>
                  <a:srgbClr val="FF0000"/>
                </a:solidFill>
              </a:rPr>
              <a:t>all</a:t>
            </a:r>
            <a:r>
              <a:rPr lang="en-US" spc="-100" dirty="0">
                <a:solidFill>
                  <a:srgbClr val="FF0000"/>
                </a:solidFill>
              </a:rPr>
              <a:t> plain-language preconditions can be checked at run time:  ???????  </a:t>
            </a:r>
          </a:p>
        </p:txBody>
      </p:sp>
      <p:sp>
        <p:nvSpPr>
          <p:cNvPr id="4" name="Slide Number Placeholder 3">
            <a:extLst>
              <a:ext uri="{FF2B5EF4-FFF2-40B4-BE49-F238E27FC236}">
                <a16:creationId xmlns:a16="http://schemas.microsoft.com/office/drawing/2014/main" id="{39F3E606-2AE0-37F7-840D-A6FBF9189200}"/>
              </a:ext>
            </a:extLst>
          </p:cNvPr>
          <p:cNvSpPr>
            <a:spLocks noGrp="1"/>
          </p:cNvSpPr>
          <p:nvPr>
            <p:ph type="sldNum" sz="quarter" idx="12"/>
          </p:nvPr>
        </p:nvSpPr>
        <p:spPr/>
        <p:txBody>
          <a:bodyPr/>
          <a:lstStyle/>
          <a:p>
            <a:fld id="{0BDE28F9-DF4C-4421-9B70-DBE64F175828}" type="slidenum">
              <a:rPr lang="en-US" smtClean="0"/>
              <a:t>23</a:t>
            </a:fld>
            <a:endParaRPr lang="en-US" dirty="0"/>
          </a:p>
        </p:txBody>
      </p:sp>
      <p:sp>
        <p:nvSpPr>
          <p:cNvPr id="5" name="Thought Bubble: Cloud 4">
            <a:extLst>
              <a:ext uri="{FF2B5EF4-FFF2-40B4-BE49-F238E27FC236}">
                <a16:creationId xmlns:a16="http://schemas.microsoft.com/office/drawing/2014/main" id="{3C127303-1C55-9FF3-384E-67E4F5DB1365}"/>
              </a:ext>
            </a:extLst>
          </p:cNvPr>
          <p:cNvSpPr/>
          <p:nvPr/>
        </p:nvSpPr>
        <p:spPr>
          <a:xfrm>
            <a:off x="10919012" y="2396068"/>
            <a:ext cx="1568823" cy="1898028"/>
          </a:xfrm>
          <a:prstGeom prst="cloudCallout">
            <a:avLst>
              <a:gd name="adj1" fmla="val -87798"/>
              <a:gd name="adj2" fmla="val 128148"/>
            </a:avLst>
          </a:prstGeom>
          <a:solidFill>
            <a:schemeClr val="accent2">
              <a:lumMod val="20000"/>
              <a:lumOff val="80000"/>
            </a:scheme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FF0000"/>
                </a:solidFill>
              </a:rPr>
              <a:t>Plain-language contracts are for humans! </a:t>
            </a:r>
          </a:p>
        </p:txBody>
      </p:sp>
      <p:sp>
        <p:nvSpPr>
          <p:cNvPr id="6" name="TextBox 5">
            <a:extLst>
              <a:ext uri="{FF2B5EF4-FFF2-40B4-BE49-F238E27FC236}">
                <a16:creationId xmlns:a16="http://schemas.microsoft.com/office/drawing/2014/main" id="{C3C42EC0-391F-7FA4-108B-C744FDBBB48C}"/>
              </a:ext>
            </a:extLst>
          </p:cNvPr>
          <p:cNvSpPr txBox="1"/>
          <p:nvPr/>
        </p:nvSpPr>
        <p:spPr>
          <a:xfrm>
            <a:off x="9739312" y="6244650"/>
            <a:ext cx="1289304" cy="585216"/>
          </a:xfrm>
          <a:custGeom>
            <a:avLst/>
            <a:gdLst>
              <a:gd name="connsiteX0" fmla="*/ 0 w 1289304"/>
              <a:gd name="connsiteY0" fmla="*/ 0 h 585216"/>
              <a:gd name="connsiteX1" fmla="*/ 391089 w 1289304"/>
              <a:gd name="connsiteY1" fmla="*/ 0 h 585216"/>
              <a:gd name="connsiteX2" fmla="*/ 782178 w 1289304"/>
              <a:gd name="connsiteY2" fmla="*/ 0 h 585216"/>
              <a:gd name="connsiteX3" fmla="*/ 1289304 w 1289304"/>
              <a:gd name="connsiteY3" fmla="*/ 0 h 585216"/>
              <a:gd name="connsiteX4" fmla="*/ 1289304 w 1289304"/>
              <a:gd name="connsiteY4" fmla="*/ 585216 h 585216"/>
              <a:gd name="connsiteX5" fmla="*/ 833750 w 1289304"/>
              <a:gd name="connsiteY5" fmla="*/ 585216 h 585216"/>
              <a:gd name="connsiteX6" fmla="*/ 391089 w 1289304"/>
              <a:gd name="connsiteY6" fmla="*/ 585216 h 585216"/>
              <a:gd name="connsiteX7" fmla="*/ 0 w 1289304"/>
              <a:gd name="connsiteY7" fmla="*/ 585216 h 585216"/>
              <a:gd name="connsiteX8" fmla="*/ 0 w 1289304"/>
              <a:gd name="connsiteY8" fmla="*/ 0 h 585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9304" h="585216" fill="none" extrusionOk="0">
                <a:moveTo>
                  <a:pt x="0" y="0"/>
                </a:moveTo>
                <a:cubicBezTo>
                  <a:pt x="179417" y="-23710"/>
                  <a:pt x="224733" y="34134"/>
                  <a:pt x="391089" y="0"/>
                </a:cubicBezTo>
                <a:cubicBezTo>
                  <a:pt x="557445" y="-34134"/>
                  <a:pt x="620847" y="33746"/>
                  <a:pt x="782178" y="0"/>
                </a:cubicBezTo>
                <a:cubicBezTo>
                  <a:pt x="943509" y="-33746"/>
                  <a:pt x="1057266" y="9668"/>
                  <a:pt x="1289304" y="0"/>
                </a:cubicBezTo>
                <a:cubicBezTo>
                  <a:pt x="1316809" y="234226"/>
                  <a:pt x="1288260" y="387345"/>
                  <a:pt x="1289304" y="585216"/>
                </a:cubicBezTo>
                <a:cubicBezTo>
                  <a:pt x="1075915" y="591098"/>
                  <a:pt x="972143" y="538504"/>
                  <a:pt x="833750" y="585216"/>
                </a:cubicBezTo>
                <a:cubicBezTo>
                  <a:pt x="695357" y="631928"/>
                  <a:pt x="593961" y="575607"/>
                  <a:pt x="391089" y="585216"/>
                </a:cubicBezTo>
                <a:cubicBezTo>
                  <a:pt x="188217" y="594825"/>
                  <a:pt x="146044" y="557608"/>
                  <a:pt x="0" y="585216"/>
                </a:cubicBezTo>
                <a:cubicBezTo>
                  <a:pt x="-67100" y="395367"/>
                  <a:pt x="14720" y="264625"/>
                  <a:pt x="0" y="0"/>
                </a:cubicBezTo>
                <a:close/>
              </a:path>
              <a:path w="1289304" h="585216" stroke="0" extrusionOk="0">
                <a:moveTo>
                  <a:pt x="0" y="0"/>
                </a:moveTo>
                <a:cubicBezTo>
                  <a:pt x="220228" y="-48747"/>
                  <a:pt x="350444" y="41551"/>
                  <a:pt x="455554" y="0"/>
                </a:cubicBezTo>
                <a:cubicBezTo>
                  <a:pt x="560664" y="-41551"/>
                  <a:pt x="724922" y="37667"/>
                  <a:pt x="846643" y="0"/>
                </a:cubicBezTo>
                <a:cubicBezTo>
                  <a:pt x="968364" y="-37667"/>
                  <a:pt x="1167076" y="23413"/>
                  <a:pt x="1289304" y="0"/>
                </a:cubicBezTo>
                <a:cubicBezTo>
                  <a:pt x="1291577" y="263980"/>
                  <a:pt x="1256505" y="371682"/>
                  <a:pt x="1289304" y="585216"/>
                </a:cubicBezTo>
                <a:cubicBezTo>
                  <a:pt x="1153816" y="609917"/>
                  <a:pt x="959120" y="578751"/>
                  <a:pt x="872429" y="585216"/>
                </a:cubicBezTo>
                <a:cubicBezTo>
                  <a:pt x="785739" y="591681"/>
                  <a:pt x="584929" y="541187"/>
                  <a:pt x="455554" y="585216"/>
                </a:cubicBezTo>
                <a:cubicBezTo>
                  <a:pt x="326180" y="629245"/>
                  <a:pt x="152176" y="577191"/>
                  <a:pt x="0" y="585216"/>
                </a:cubicBezTo>
                <a:cubicBezTo>
                  <a:pt x="-10947" y="338886"/>
                  <a:pt x="55866" y="118343"/>
                  <a:pt x="0" y="0"/>
                </a:cubicBezTo>
                <a:close/>
              </a:path>
            </a:pathLst>
          </a:custGeom>
          <a:solidFill>
            <a:srgbClr val="FFFF00"/>
          </a:solidFill>
          <a:ln>
            <a:solidFill>
              <a:srgbClr val="FF0000"/>
            </a:solidFill>
            <a:extLst>
              <a:ext uri="{C807C97D-BFC1-408E-A445-0C87EB9F89A2}">
                <ask:lineSketchStyleProps xmlns:ask="http://schemas.microsoft.com/office/drawing/2018/sketchyshapes" sd="3736306631">
                  <a:prstGeom prst="rect">
                    <a:avLst/>
                  </a:prstGeom>
                  <ask:type>
                    <ask:lineSketchScribble/>
                  </ask:type>
                </ask:lineSketchStyleProps>
              </a:ext>
            </a:extLst>
          </a:ln>
        </p:spPr>
        <p:txBody>
          <a:bodyPr wrap="square" rtlCol="0">
            <a:spAutoFit/>
          </a:bodyPr>
          <a:lstStyle/>
          <a:p>
            <a:pPr algn="ctr"/>
            <a:r>
              <a:rPr lang="en-US" sz="1600" dirty="0"/>
              <a:t>Caller holds a </a:t>
            </a:r>
            <a:r>
              <a:rPr lang="en-US" sz="1600" i="1" dirty="0"/>
              <a:t>valid</a:t>
            </a:r>
            <a:r>
              <a:rPr lang="en-US" sz="1600" dirty="0"/>
              <a:t> license.</a:t>
            </a:r>
          </a:p>
        </p:txBody>
      </p:sp>
      <p:sp>
        <p:nvSpPr>
          <p:cNvPr id="8" name="TextBox 7">
            <a:extLst>
              <a:ext uri="{FF2B5EF4-FFF2-40B4-BE49-F238E27FC236}">
                <a16:creationId xmlns:a16="http://schemas.microsoft.com/office/drawing/2014/main" id="{997CA4F7-F729-7886-0BBB-DEEB434FE927}"/>
              </a:ext>
            </a:extLst>
          </p:cNvPr>
          <p:cNvSpPr txBox="1"/>
          <p:nvPr/>
        </p:nvSpPr>
        <p:spPr>
          <a:xfrm>
            <a:off x="10010775" y="5726916"/>
            <a:ext cx="381000" cy="584775"/>
          </a:xfrm>
          <a:prstGeom prst="rect">
            <a:avLst/>
          </a:prstGeom>
          <a:noFill/>
        </p:spPr>
        <p:txBody>
          <a:bodyPr wrap="square" rtlCol="0">
            <a:spAutoFit/>
          </a:bodyPr>
          <a:lstStyle/>
          <a:p>
            <a:r>
              <a:rPr lang="en-US" sz="3200" b="1" dirty="0">
                <a:solidFill>
                  <a:srgbClr val="FF0000"/>
                </a:solidFill>
              </a:rPr>
              <a:t>*</a:t>
            </a:r>
          </a:p>
        </p:txBody>
      </p:sp>
    </p:spTree>
    <p:extLst>
      <p:ext uri="{BB962C8B-B14F-4D97-AF65-F5344CB8AC3E}">
        <p14:creationId xmlns:p14="http://schemas.microsoft.com/office/powerpoint/2010/main" val="1102990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up)">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6"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80">
                                          <p:stCondLst>
                                            <p:cond delay="0"/>
                                          </p:stCondLst>
                                        </p:cTn>
                                        <p:tgtEl>
                                          <p:spTgt spid="8"/>
                                        </p:tgtEl>
                                      </p:cBhvr>
                                    </p:animEffect>
                                    <p:anim calcmode="lin" valueType="num">
                                      <p:cBhvr>
                                        <p:cTn id="23"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24"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25"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26"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27"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28" dur="26">
                                          <p:stCondLst>
                                            <p:cond delay="650"/>
                                          </p:stCondLst>
                                        </p:cTn>
                                        <p:tgtEl>
                                          <p:spTgt spid="8"/>
                                        </p:tgtEl>
                                      </p:cBhvr>
                                      <p:to x="100000" y="60000"/>
                                    </p:animScale>
                                    <p:animScale>
                                      <p:cBhvr>
                                        <p:cTn id="29" dur="166" decel="50000">
                                          <p:stCondLst>
                                            <p:cond delay="676"/>
                                          </p:stCondLst>
                                        </p:cTn>
                                        <p:tgtEl>
                                          <p:spTgt spid="8"/>
                                        </p:tgtEl>
                                      </p:cBhvr>
                                      <p:to x="100000" y="100000"/>
                                    </p:animScale>
                                    <p:animScale>
                                      <p:cBhvr>
                                        <p:cTn id="30" dur="26">
                                          <p:stCondLst>
                                            <p:cond delay="1312"/>
                                          </p:stCondLst>
                                        </p:cTn>
                                        <p:tgtEl>
                                          <p:spTgt spid="8"/>
                                        </p:tgtEl>
                                      </p:cBhvr>
                                      <p:to x="100000" y="80000"/>
                                    </p:animScale>
                                    <p:animScale>
                                      <p:cBhvr>
                                        <p:cTn id="31" dur="166" decel="50000">
                                          <p:stCondLst>
                                            <p:cond delay="1338"/>
                                          </p:stCondLst>
                                        </p:cTn>
                                        <p:tgtEl>
                                          <p:spTgt spid="8"/>
                                        </p:tgtEl>
                                      </p:cBhvr>
                                      <p:to x="100000" y="100000"/>
                                    </p:animScale>
                                    <p:animScale>
                                      <p:cBhvr>
                                        <p:cTn id="32" dur="26">
                                          <p:stCondLst>
                                            <p:cond delay="1642"/>
                                          </p:stCondLst>
                                        </p:cTn>
                                        <p:tgtEl>
                                          <p:spTgt spid="8"/>
                                        </p:tgtEl>
                                      </p:cBhvr>
                                      <p:to x="100000" y="90000"/>
                                    </p:animScale>
                                    <p:animScale>
                                      <p:cBhvr>
                                        <p:cTn id="33" dur="166" decel="50000">
                                          <p:stCondLst>
                                            <p:cond delay="1668"/>
                                          </p:stCondLst>
                                        </p:cTn>
                                        <p:tgtEl>
                                          <p:spTgt spid="8"/>
                                        </p:tgtEl>
                                      </p:cBhvr>
                                      <p:to x="100000" y="100000"/>
                                    </p:animScale>
                                    <p:animScale>
                                      <p:cBhvr>
                                        <p:cTn id="34" dur="26">
                                          <p:stCondLst>
                                            <p:cond delay="1808"/>
                                          </p:stCondLst>
                                        </p:cTn>
                                        <p:tgtEl>
                                          <p:spTgt spid="8"/>
                                        </p:tgtEl>
                                      </p:cBhvr>
                                      <p:to x="100000" y="95000"/>
                                    </p:animScale>
                                    <p:animScale>
                                      <p:cBhvr>
                                        <p:cTn id="35" dur="166" decel="50000">
                                          <p:stCondLst>
                                            <p:cond delay="1834"/>
                                          </p:stCondLst>
                                        </p:cTn>
                                        <p:tgtEl>
                                          <p:spTgt spid="8"/>
                                        </p:tgtEl>
                                      </p:cBhvr>
                                      <p:to x="100000" y="100000"/>
                                    </p:animScale>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wipe(down)">
                                      <p:cBhvr>
                                        <p:cTn id="40" dur="500"/>
                                        <p:tgtEl>
                                          <p:spTgt spid="5"/>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3">
                                            <p:txEl>
                                              <p:pRg st="3" end="3"/>
                                            </p:txEl>
                                          </p:spTgt>
                                        </p:tgtEl>
                                        <p:attrNameLst>
                                          <p:attrName>style.visibility</p:attrName>
                                        </p:attrNameLst>
                                      </p:cBhvr>
                                      <p:to>
                                        <p:strVal val="visible"/>
                                      </p:to>
                                    </p:set>
                                    <p:animEffect transition="in" filter="wipe(up)">
                                      <p:cBhvr>
                                        <p:cTn id="45" dur="500"/>
                                        <p:tgtEl>
                                          <p:spTgt spid="3">
                                            <p:txEl>
                                              <p:pRg st="3" end="3"/>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6"/>
                                        </p:tgtEl>
                                        <p:attrNameLst>
                                          <p:attrName>style.visibility</p:attrName>
                                        </p:attrNameLst>
                                      </p:cBhvr>
                                      <p:to>
                                        <p:strVal val="visible"/>
                                      </p:to>
                                    </p:set>
                                    <p:animEffect transition="in" filter="fade">
                                      <p:cBhvr>
                                        <p:cTn id="50" dur="1000"/>
                                        <p:tgtEl>
                                          <p:spTgt spid="6"/>
                                        </p:tgtEl>
                                      </p:cBhvr>
                                    </p:animEffect>
                                    <p:anim calcmode="lin" valueType="num">
                                      <p:cBhvr>
                                        <p:cTn id="51" dur="1000" fill="hold"/>
                                        <p:tgtEl>
                                          <p:spTgt spid="6"/>
                                        </p:tgtEl>
                                        <p:attrNameLst>
                                          <p:attrName>ppt_x</p:attrName>
                                        </p:attrNameLst>
                                      </p:cBhvr>
                                      <p:tavLst>
                                        <p:tav tm="0">
                                          <p:val>
                                            <p:strVal val="#ppt_x"/>
                                          </p:val>
                                        </p:tav>
                                        <p:tav tm="100000">
                                          <p:val>
                                            <p:strVal val="#ppt_x"/>
                                          </p:val>
                                        </p:tav>
                                      </p:tavLst>
                                    </p:anim>
                                    <p:anim calcmode="lin" valueType="num">
                                      <p:cBhvr>
                                        <p:cTn id="5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43A45B-8833-BA0A-5051-E19F772F28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57D103-6279-CCE8-2F36-DE9DAC63CE9E}"/>
              </a:ext>
            </a:extLst>
          </p:cNvPr>
          <p:cNvSpPr>
            <a:spLocks noGrp="1"/>
          </p:cNvSpPr>
          <p:nvPr>
            <p:ph type="title"/>
          </p:nvPr>
        </p:nvSpPr>
        <p:spPr/>
        <p:txBody>
          <a:bodyPr/>
          <a:lstStyle/>
          <a:p>
            <a:pPr algn="ctr"/>
            <a:r>
              <a:rPr lang="en-US"/>
              <a:t>What does it mean to be </a:t>
            </a:r>
            <a:r>
              <a:rPr lang="en-US" i="1"/>
              <a:t>“Safe”</a:t>
            </a:r>
            <a:r>
              <a:rPr lang="en-US"/>
              <a:t>?</a:t>
            </a:r>
          </a:p>
        </p:txBody>
      </p:sp>
      <p:sp>
        <p:nvSpPr>
          <p:cNvPr id="3" name="Content Placeholder 2">
            <a:extLst>
              <a:ext uri="{FF2B5EF4-FFF2-40B4-BE49-F238E27FC236}">
                <a16:creationId xmlns:a16="http://schemas.microsoft.com/office/drawing/2014/main" id="{E534C9AB-A36E-578B-4428-E86BE223C2DA}"/>
              </a:ext>
            </a:extLst>
          </p:cNvPr>
          <p:cNvSpPr>
            <a:spLocks noGrp="1"/>
          </p:cNvSpPr>
          <p:nvPr>
            <p:ph idx="1"/>
          </p:nvPr>
        </p:nvSpPr>
        <p:spPr>
          <a:xfrm>
            <a:off x="838200" y="1825625"/>
            <a:ext cx="10515600" cy="7157954"/>
          </a:xfrm>
        </p:spPr>
        <p:txBody>
          <a:bodyPr>
            <a:normAutofit/>
          </a:bodyPr>
          <a:lstStyle/>
          <a:p>
            <a:pPr marL="0" indent="0">
              <a:buNone/>
            </a:pPr>
            <a:r>
              <a:rPr lang="en-US" sz="6600" b="1" dirty="0"/>
              <a:t>What we’re trying to achieve:</a:t>
            </a:r>
            <a:endParaRPr lang="en-US" sz="6600" b="1" i="1" dirty="0"/>
          </a:p>
          <a:p>
            <a:pPr>
              <a:buFont typeface="Wingdings" panose="05000000000000000000" pitchFamily="2" charset="2"/>
              <a:buChar char="q"/>
            </a:pPr>
            <a:r>
              <a:rPr lang="en-US" sz="4000" b="1" i="1" dirty="0"/>
              <a:t> </a:t>
            </a:r>
            <a:r>
              <a:rPr lang="en-US" sz="4000" b="1" i="1" dirty="0">
                <a:solidFill>
                  <a:schemeClr val="accent1"/>
                </a:solidFill>
              </a:rPr>
              <a:t>Security: </a:t>
            </a:r>
            <a:r>
              <a:rPr lang="en-US" sz="4000" dirty="0"/>
              <a:t>Every C++ program can be built such that </a:t>
            </a:r>
            <a:r>
              <a:rPr lang="en-US" sz="4000" i="1" u="sng" dirty="0"/>
              <a:t>no</a:t>
            </a:r>
            <a:r>
              <a:rPr lang="en-US" sz="4000" dirty="0"/>
              <a:t> (core-language) UB is </a:t>
            </a:r>
            <a:r>
              <a:rPr lang="en-US" sz="4000" i="1" u="sng" dirty="0"/>
              <a:t>ever</a:t>
            </a:r>
            <a:r>
              <a:rPr lang="en-US" sz="4000" dirty="0"/>
              <a:t> executed.</a:t>
            </a:r>
          </a:p>
          <a:p>
            <a:pPr marL="0" indent="0">
              <a:buNone/>
            </a:pPr>
            <a:endParaRPr lang="en-US" sz="4000" dirty="0"/>
          </a:p>
        </p:txBody>
      </p:sp>
      <p:sp>
        <p:nvSpPr>
          <p:cNvPr id="4" name="Slide Number Placeholder 3">
            <a:extLst>
              <a:ext uri="{FF2B5EF4-FFF2-40B4-BE49-F238E27FC236}">
                <a16:creationId xmlns:a16="http://schemas.microsoft.com/office/drawing/2014/main" id="{9FB84615-634E-2AFB-751F-EB837D2919E8}"/>
              </a:ext>
            </a:extLst>
          </p:cNvPr>
          <p:cNvSpPr>
            <a:spLocks noGrp="1"/>
          </p:cNvSpPr>
          <p:nvPr>
            <p:ph type="sldNum" sz="quarter" idx="12"/>
          </p:nvPr>
        </p:nvSpPr>
        <p:spPr/>
        <p:txBody>
          <a:bodyPr/>
          <a:lstStyle/>
          <a:p>
            <a:fld id="{0BDE28F9-DF4C-4421-9B70-DBE64F175828}" type="slidenum">
              <a:rPr lang="en-US" smtClean="0"/>
              <a:t>24</a:t>
            </a:fld>
            <a:endParaRPr lang="en-US"/>
          </a:p>
        </p:txBody>
      </p:sp>
      <p:sp>
        <p:nvSpPr>
          <p:cNvPr id="5" name="TextBox 4">
            <a:extLst>
              <a:ext uri="{FF2B5EF4-FFF2-40B4-BE49-F238E27FC236}">
                <a16:creationId xmlns:a16="http://schemas.microsoft.com/office/drawing/2014/main" id="{B5F1BB90-D018-08CA-D939-DD7C8B8193B2}"/>
              </a:ext>
            </a:extLst>
          </p:cNvPr>
          <p:cNvSpPr txBox="1"/>
          <p:nvPr/>
        </p:nvSpPr>
        <p:spPr>
          <a:xfrm>
            <a:off x="1539766" y="4184551"/>
            <a:ext cx="9112468" cy="2308324"/>
          </a:xfrm>
          <a:prstGeom prst="rect">
            <a:avLst/>
          </a:prstGeom>
          <a:solidFill>
            <a:schemeClr val="accent5">
              <a:lumMod val="20000"/>
              <a:lumOff val="80000"/>
            </a:schemeClr>
          </a:solidFill>
          <a:ln w="76200">
            <a:solidFill>
              <a:srgbClr val="7030A0"/>
            </a:solidFill>
          </a:ln>
        </p:spPr>
        <p:txBody>
          <a:bodyPr wrap="square" rtlCol="0">
            <a:spAutoFit/>
          </a:bodyPr>
          <a:lstStyle/>
          <a:p>
            <a:r>
              <a:rPr lang="en-US" sz="3600" dirty="0"/>
              <a:t>That is, without changing </a:t>
            </a:r>
            <a:r>
              <a:rPr lang="en-US" sz="3600" i="1" dirty="0"/>
              <a:t>any</a:t>
            </a:r>
            <a:r>
              <a:rPr lang="en-US" sz="3600" dirty="0"/>
              <a:t> source code, if we simply recompile and relink our code using an ISO-C++-compliant compiler, we can be sure that no core-language UB will ever be executed!</a:t>
            </a:r>
          </a:p>
        </p:txBody>
      </p:sp>
      <p:grpSp>
        <p:nvGrpSpPr>
          <p:cNvPr id="6" name="Group 5">
            <a:extLst>
              <a:ext uri="{FF2B5EF4-FFF2-40B4-BE49-F238E27FC236}">
                <a16:creationId xmlns:a16="http://schemas.microsoft.com/office/drawing/2014/main" id="{9A12040E-9EC3-DC16-3F2D-7FCE7E0082BF}"/>
              </a:ext>
            </a:extLst>
          </p:cNvPr>
          <p:cNvGrpSpPr/>
          <p:nvPr/>
        </p:nvGrpSpPr>
        <p:grpSpPr>
          <a:xfrm>
            <a:off x="2971800" y="4184551"/>
            <a:ext cx="6649212" cy="646331"/>
            <a:chOff x="2971800" y="4184551"/>
            <a:chExt cx="6649212" cy="646331"/>
          </a:xfrm>
        </p:grpSpPr>
        <p:sp>
          <p:nvSpPr>
            <p:cNvPr id="7" name="Rectangle: Rounded Corners 6">
              <a:extLst>
                <a:ext uri="{FF2B5EF4-FFF2-40B4-BE49-F238E27FC236}">
                  <a16:creationId xmlns:a16="http://schemas.microsoft.com/office/drawing/2014/main" id="{75D6BCB9-01B9-6465-52F4-CBDAACB14EFF}"/>
                </a:ext>
              </a:extLst>
            </p:cNvPr>
            <p:cNvSpPr/>
            <p:nvPr/>
          </p:nvSpPr>
          <p:spPr>
            <a:xfrm>
              <a:off x="3041142" y="4274544"/>
              <a:ext cx="6519672" cy="521208"/>
            </a:xfrm>
            <a:prstGeom prst="roundRect">
              <a:avLst/>
            </a:prstGeom>
            <a:solidFill>
              <a:srgbClr val="FFFF00"/>
            </a:solid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E19946CA-9F75-2796-B876-5F456EA531D7}"/>
                </a:ext>
              </a:extLst>
            </p:cNvPr>
            <p:cNvSpPr txBox="1"/>
            <p:nvPr/>
          </p:nvSpPr>
          <p:spPr>
            <a:xfrm>
              <a:off x="2971800" y="4184551"/>
              <a:ext cx="6649212" cy="646331"/>
            </a:xfrm>
            <a:prstGeom prst="rect">
              <a:avLst/>
            </a:prstGeom>
            <a:noFill/>
          </p:spPr>
          <p:txBody>
            <a:bodyPr wrap="square" rtlCol="0">
              <a:spAutoFit/>
            </a:bodyPr>
            <a:lstStyle/>
            <a:p>
              <a:pPr algn="ctr"/>
              <a:r>
                <a:rPr lang="en-US" sz="3600" dirty="0">
                  <a:solidFill>
                    <a:srgbClr val="C00000"/>
                  </a:solidFill>
                </a:rPr>
                <a:t>without changing </a:t>
              </a:r>
              <a:r>
                <a:rPr lang="en-US" sz="3600" i="1" dirty="0">
                  <a:solidFill>
                    <a:srgbClr val="C00000"/>
                  </a:solidFill>
                </a:rPr>
                <a:t>any</a:t>
              </a:r>
              <a:r>
                <a:rPr lang="en-US" sz="3600" dirty="0">
                  <a:solidFill>
                    <a:srgbClr val="C00000"/>
                  </a:solidFill>
                </a:rPr>
                <a:t> source code,</a:t>
              </a:r>
            </a:p>
          </p:txBody>
        </p:sp>
      </p:grpSp>
      <p:sp>
        <p:nvSpPr>
          <p:cNvPr id="9" name="Slide Number Placeholder 4">
            <a:extLst>
              <a:ext uri="{FF2B5EF4-FFF2-40B4-BE49-F238E27FC236}">
                <a16:creationId xmlns:a16="http://schemas.microsoft.com/office/drawing/2014/main" id="{51F32CFC-37C4-A4EF-64CD-39256DAFC5F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BDE28F9-DF4C-4421-9B70-DBE64F175828}" type="slidenum">
              <a:rPr lang="en-US" smtClean="0"/>
              <a:pPr/>
              <a:t>24</a:t>
            </a:fld>
            <a:endParaRPr lang="en-US"/>
          </a:p>
        </p:txBody>
      </p:sp>
      <p:grpSp>
        <p:nvGrpSpPr>
          <p:cNvPr id="10" name="Group 9">
            <a:extLst>
              <a:ext uri="{FF2B5EF4-FFF2-40B4-BE49-F238E27FC236}">
                <a16:creationId xmlns:a16="http://schemas.microsoft.com/office/drawing/2014/main" id="{4598106E-37CE-211B-BC3E-A14240BF449D}"/>
              </a:ext>
            </a:extLst>
          </p:cNvPr>
          <p:cNvGrpSpPr/>
          <p:nvPr/>
        </p:nvGrpSpPr>
        <p:grpSpPr>
          <a:xfrm>
            <a:off x="2394585" y="5831304"/>
            <a:ext cx="8215122" cy="646331"/>
            <a:chOff x="2394585" y="5831304"/>
            <a:chExt cx="8215122" cy="646331"/>
          </a:xfrm>
        </p:grpSpPr>
        <p:sp>
          <p:nvSpPr>
            <p:cNvPr id="11" name="Rectangle: Rounded Corners 10">
              <a:extLst>
                <a:ext uri="{FF2B5EF4-FFF2-40B4-BE49-F238E27FC236}">
                  <a16:creationId xmlns:a16="http://schemas.microsoft.com/office/drawing/2014/main" id="{A8116F1B-3636-8E47-A6CF-8C0FFF121A0E}"/>
                </a:ext>
              </a:extLst>
            </p:cNvPr>
            <p:cNvSpPr/>
            <p:nvPr/>
          </p:nvSpPr>
          <p:spPr>
            <a:xfrm>
              <a:off x="2442972" y="5893866"/>
              <a:ext cx="8100060" cy="521208"/>
            </a:xfrm>
            <a:prstGeom prst="roundRect">
              <a:avLst/>
            </a:prstGeom>
            <a:solidFill>
              <a:srgbClr val="FFFF00"/>
            </a:solid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4F90C722-123E-F539-4CEE-D8FA8CC0C997}"/>
                </a:ext>
              </a:extLst>
            </p:cNvPr>
            <p:cNvSpPr txBox="1"/>
            <p:nvPr/>
          </p:nvSpPr>
          <p:spPr>
            <a:xfrm>
              <a:off x="2394585" y="5831304"/>
              <a:ext cx="8215122" cy="646331"/>
            </a:xfrm>
            <a:prstGeom prst="rect">
              <a:avLst/>
            </a:prstGeom>
            <a:noFill/>
          </p:spPr>
          <p:txBody>
            <a:bodyPr wrap="square" rtlCol="0">
              <a:spAutoFit/>
            </a:bodyPr>
            <a:lstStyle/>
            <a:p>
              <a:pPr algn="ctr"/>
              <a:r>
                <a:rPr lang="en-US" sz="3600" dirty="0">
                  <a:solidFill>
                    <a:srgbClr val="C00000"/>
                  </a:solidFill>
                </a:rPr>
                <a:t>no core-language UB will ever be executed!</a:t>
              </a:r>
            </a:p>
          </p:txBody>
        </p:sp>
      </p:grpSp>
    </p:spTree>
    <p:extLst>
      <p:ext uri="{BB962C8B-B14F-4D97-AF65-F5344CB8AC3E}">
        <p14:creationId xmlns:p14="http://schemas.microsoft.com/office/powerpoint/2010/main" val="3892281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arn(inVertical)">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B04C2-4BC4-AFBD-998B-EDF2B531B2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0C5C25-ADD2-B61B-BB4A-53CD029CE2F7}"/>
              </a:ext>
            </a:extLst>
          </p:cNvPr>
          <p:cNvSpPr>
            <a:spLocks noGrp="1"/>
          </p:cNvSpPr>
          <p:nvPr>
            <p:ph type="title"/>
          </p:nvPr>
        </p:nvSpPr>
        <p:spPr/>
        <p:txBody>
          <a:bodyPr/>
          <a:lstStyle/>
          <a:p>
            <a:pPr algn="ctr"/>
            <a:r>
              <a:rPr lang="en-US"/>
              <a:t>What does it mean to be </a:t>
            </a:r>
            <a:r>
              <a:rPr lang="en-US" i="1"/>
              <a:t>“Safe”</a:t>
            </a:r>
            <a:r>
              <a:rPr lang="en-US"/>
              <a:t>?</a:t>
            </a:r>
          </a:p>
        </p:txBody>
      </p:sp>
      <p:sp>
        <p:nvSpPr>
          <p:cNvPr id="3" name="Content Placeholder 2">
            <a:extLst>
              <a:ext uri="{FF2B5EF4-FFF2-40B4-BE49-F238E27FC236}">
                <a16:creationId xmlns:a16="http://schemas.microsoft.com/office/drawing/2014/main" id="{BC820FEF-2338-1A69-EA2A-533E99880827}"/>
              </a:ext>
            </a:extLst>
          </p:cNvPr>
          <p:cNvSpPr>
            <a:spLocks noGrp="1"/>
          </p:cNvSpPr>
          <p:nvPr>
            <p:ph idx="1"/>
          </p:nvPr>
        </p:nvSpPr>
        <p:spPr>
          <a:xfrm>
            <a:off x="838200" y="1825624"/>
            <a:ext cx="10515600" cy="6740860"/>
          </a:xfrm>
        </p:spPr>
        <p:txBody>
          <a:bodyPr>
            <a:normAutofit/>
          </a:bodyPr>
          <a:lstStyle/>
          <a:p>
            <a:pPr marL="0" indent="0">
              <a:buNone/>
            </a:pPr>
            <a:r>
              <a:rPr lang="en-US" sz="6600" b="1" dirty="0"/>
              <a:t>What we’re trying to achieve:</a:t>
            </a:r>
            <a:endParaRPr lang="en-US" sz="6600" b="1" i="1" dirty="0"/>
          </a:p>
          <a:p>
            <a:pPr marL="0" indent="0">
              <a:buNone/>
            </a:pPr>
            <a:r>
              <a:rPr lang="en-US" sz="4000" b="1" i="1" dirty="0">
                <a:solidFill>
                  <a:schemeClr val="bg1"/>
                </a:solidFill>
              </a:rPr>
              <a:t> Security: </a:t>
            </a:r>
            <a:r>
              <a:rPr lang="en-US" sz="4000" dirty="0">
                <a:solidFill>
                  <a:schemeClr val="bg1"/>
                </a:solidFill>
              </a:rPr>
              <a:t>Every C++ program can be built such that</a:t>
            </a:r>
          </a:p>
          <a:p>
            <a:pPr>
              <a:buFont typeface="Wingdings" panose="05000000000000000000" pitchFamily="2" charset="2"/>
              <a:buChar char="q"/>
            </a:pPr>
            <a:r>
              <a:rPr lang="en-US" sz="4000" b="1" dirty="0"/>
              <a:t> </a:t>
            </a:r>
            <a:r>
              <a:rPr lang="en-US" sz="4000" b="1" i="1" dirty="0">
                <a:solidFill>
                  <a:srgbClr val="00B050"/>
                </a:solidFill>
              </a:rPr>
              <a:t>Correctness: </a:t>
            </a:r>
            <a:r>
              <a:rPr lang="en-US" sz="4000" dirty="0"/>
              <a:t>User-defined functions can be written such that their </a:t>
            </a:r>
            <a:r>
              <a:rPr lang="en-US" sz="4000" i="1" dirty="0"/>
              <a:t>plain-language contracts </a:t>
            </a:r>
            <a:r>
              <a:rPr lang="en-US" sz="4000" dirty="0"/>
              <a:t>— preconditions and postconditions — are optionally checked (redundantly), </a:t>
            </a:r>
            <a:r>
              <a:rPr lang="en-US" sz="4000" i="1" dirty="0"/>
              <a:t>typically</a:t>
            </a:r>
            <a:r>
              <a:rPr lang="en-US" sz="4000" dirty="0"/>
              <a:t> at runtime. </a:t>
            </a:r>
          </a:p>
        </p:txBody>
      </p:sp>
      <p:sp>
        <p:nvSpPr>
          <p:cNvPr id="4" name="TextBox 3">
            <a:extLst>
              <a:ext uri="{FF2B5EF4-FFF2-40B4-BE49-F238E27FC236}">
                <a16:creationId xmlns:a16="http://schemas.microsoft.com/office/drawing/2014/main" id="{EAE1FFC5-8385-9A59-EC76-3A489AC562D1}"/>
              </a:ext>
            </a:extLst>
          </p:cNvPr>
          <p:cNvSpPr txBox="1"/>
          <p:nvPr/>
        </p:nvSpPr>
        <p:spPr>
          <a:xfrm>
            <a:off x="783021" y="2795902"/>
            <a:ext cx="10749616" cy="1200329"/>
          </a:xfrm>
          <a:prstGeom prst="rect">
            <a:avLst/>
          </a:prstGeom>
          <a:solidFill>
            <a:schemeClr val="accent6">
              <a:lumMod val="40000"/>
              <a:lumOff val="60000"/>
            </a:schemeClr>
          </a:solidFill>
          <a:ln w="76200">
            <a:solidFill>
              <a:schemeClr val="accent6">
                <a:lumMod val="75000"/>
              </a:schemeClr>
            </a:solidFill>
          </a:ln>
        </p:spPr>
        <p:txBody>
          <a:bodyPr wrap="square" rtlCol="0">
            <a:spAutoFit/>
          </a:bodyPr>
          <a:lstStyle/>
          <a:p>
            <a:r>
              <a:rPr lang="en-US" sz="3600" dirty="0"/>
              <a:t>That is, those who </a:t>
            </a:r>
            <a:r>
              <a:rPr lang="en-US" sz="3600" i="1" dirty="0"/>
              <a:t>choose</a:t>
            </a:r>
            <a:r>
              <a:rPr lang="en-US" sz="3600" dirty="0"/>
              <a:t> to check the contracts of their own (user-defined) functions have the tools to do so.</a:t>
            </a:r>
          </a:p>
        </p:txBody>
      </p:sp>
      <p:sp>
        <p:nvSpPr>
          <p:cNvPr id="5" name="Slide Number Placeholder 4">
            <a:extLst>
              <a:ext uri="{FF2B5EF4-FFF2-40B4-BE49-F238E27FC236}">
                <a16:creationId xmlns:a16="http://schemas.microsoft.com/office/drawing/2014/main" id="{2C54FDA0-2D2F-CC1D-739F-34E35391D575}"/>
              </a:ext>
            </a:extLst>
          </p:cNvPr>
          <p:cNvSpPr>
            <a:spLocks noGrp="1"/>
          </p:cNvSpPr>
          <p:nvPr>
            <p:ph type="sldNum" sz="quarter" idx="12"/>
          </p:nvPr>
        </p:nvSpPr>
        <p:spPr/>
        <p:txBody>
          <a:bodyPr/>
          <a:lstStyle/>
          <a:p>
            <a:fld id="{0BDE28F9-DF4C-4421-9B70-DBE64F175828}" type="slidenum">
              <a:rPr lang="en-US" smtClean="0"/>
              <a:t>25</a:t>
            </a:fld>
            <a:endParaRPr lang="en-US"/>
          </a:p>
        </p:txBody>
      </p:sp>
    </p:spTree>
    <p:extLst>
      <p:ext uri="{BB962C8B-B14F-4D97-AF65-F5344CB8AC3E}">
        <p14:creationId xmlns:p14="http://schemas.microsoft.com/office/powerpoint/2010/main" val="2393736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E18EA6-237A-1FC2-BEC3-98A42BD4EC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FCB87F-DAAE-5C0D-72F7-6C081A67FE0E}"/>
              </a:ext>
            </a:extLst>
          </p:cNvPr>
          <p:cNvSpPr>
            <a:spLocks noGrp="1"/>
          </p:cNvSpPr>
          <p:nvPr>
            <p:ph type="title"/>
          </p:nvPr>
        </p:nvSpPr>
        <p:spPr/>
        <p:txBody>
          <a:bodyPr/>
          <a:lstStyle/>
          <a:p>
            <a:pPr algn="ctr"/>
            <a:r>
              <a:rPr lang="en-US"/>
              <a:t>What does it mean to be </a:t>
            </a:r>
            <a:r>
              <a:rPr lang="en-US" i="1"/>
              <a:t>“Safe”</a:t>
            </a:r>
            <a:r>
              <a:rPr lang="en-US"/>
              <a:t>?</a:t>
            </a:r>
          </a:p>
        </p:txBody>
      </p:sp>
      <p:sp>
        <p:nvSpPr>
          <p:cNvPr id="3" name="Content Placeholder 2">
            <a:extLst>
              <a:ext uri="{FF2B5EF4-FFF2-40B4-BE49-F238E27FC236}">
                <a16:creationId xmlns:a16="http://schemas.microsoft.com/office/drawing/2014/main" id="{B29739E2-C9CA-21C2-7227-8029D3E0BAED}"/>
              </a:ext>
            </a:extLst>
          </p:cNvPr>
          <p:cNvSpPr>
            <a:spLocks noGrp="1"/>
          </p:cNvSpPr>
          <p:nvPr>
            <p:ph idx="1"/>
          </p:nvPr>
        </p:nvSpPr>
        <p:spPr>
          <a:xfrm>
            <a:off x="838200" y="1825624"/>
            <a:ext cx="10515600" cy="6740860"/>
          </a:xfrm>
        </p:spPr>
        <p:txBody>
          <a:bodyPr>
            <a:normAutofit/>
          </a:bodyPr>
          <a:lstStyle/>
          <a:p>
            <a:pPr marL="0" indent="0">
              <a:buNone/>
            </a:pPr>
            <a:r>
              <a:rPr lang="en-US" sz="6600" b="1" dirty="0"/>
              <a:t>What we’re trying to achieve:</a:t>
            </a:r>
            <a:endParaRPr lang="en-US" sz="6600" b="1" i="1" dirty="0"/>
          </a:p>
          <a:p>
            <a:pPr marL="0" indent="0">
              <a:buNone/>
            </a:pPr>
            <a:r>
              <a:rPr lang="en-US" sz="4000" b="1" i="1" dirty="0">
                <a:solidFill>
                  <a:schemeClr val="bg1"/>
                </a:solidFill>
              </a:rPr>
              <a:t> Security: </a:t>
            </a:r>
            <a:r>
              <a:rPr lang="en-US" sz="4000" dirty="0">
                <a:solidFill>
                  <a:schemeClr val="bg1"/>
                </a:solidFill>
              </a:rPr>
              <a:t>Every C++ program can be built such that</a:t>
            </a:r>
          </a:p>
          <a:p>
            <a:pPr>
              <a:buFont typeface="Wingdings" panose="05000000000000000000" pitchFamily="2" charset="2"/>
              <a:buChar char="q"/>
            </a:pPr>
            <a:r>
              <a:rPr lang="en-US" sz="4000" b="1" dirty="0"/>
              <a:t> </a:t>
            </a:r>
            <a:r>
              <a:rPr lang="en-US" sz="4000" b="1" i="1" dirty="0">
                <a:solidFill>
                  <a:srgbClr val="00B050"/>
                </a:solidFill>
              </a:rPr>
              <a:t>Correctness: </a:t>
            </a:r>
            <a:r>
              <a:rPr lang="en-US" sz="4000" dirty="0"/>
              <a:t>User-defined functions can be written such that their </a:t>
            </a:r>
            <a:r>
              <a:rPr lang="en-US" sz="4000" i="1" dirty="0"/>
              <a:t>plain-language contracts </a:t>
            </a:r>
            <a:r>
              <a:rPr lang="en-US" sz="4000" dirty="0"/>
              <a:t>— preconditions and postconditions — are optionally checked (redundantly), </a:t>
            </a:r>
            <a:r>
              <a:rPr lang="en-US" sz="4000" i="1" dirty="0"/>
              <a:t>typically</a:t>
            </a:r>
            <a:r>
              <a:rPr lang="en-US" sz="4000" dirty="0"/>
              <a:t> at runtime. </a:t>
            </a:r>
          </a:p>
        </p:txBody>
      </p:sp>
      <p:sp>
        <p:nvSpPr>
          <p:cNvPr id="4" name="TextBox 3">
            <a:extLst>
              <a:ext uri="{FF2B5EF4-FFF2-40B4-BE49-F238E27FC236}">
                <a16:creationId xmlns:a16="http://schemas.microsoft.com/office/drawing/2014/main" id="{5D6531DF-DD29-EF8A-38F1-E683C6E0B81C}"/>
              </a:ext>
            </a:extLst>
          </p:cNvPr>
          <p:cNvSpPr txBox="1"/>
          <p:nvPr/>
        </p:nvSpPr>
        <p:spPr>
          <a:xfrm>
            <a:off x="783021" y="2795902"/>
            <a:ext cx="10749616" cy="1200329"/>
          </a:xfrm>
          <a:prstGeom prst="rect">
            <a:avLst/>
          </a:prstGeom>
          <a:solidFill>
            <a:srgbClr val="00B0F0"/>
          </a:solidFill>
          <a:ln w="76200">
            <a:solidFill>
              <a:srgbClr val="7030A0"/>
            </a:solidFill>
          </a:ln>
        </p:spPr>
        <p:txBody>
          <a:bodyPr wrap="square" rtlCol="0">
            <a:spAutoFit/>
          </a:bodyPr>
          <a:lstStyle/>
          <a:p>
            <a:r>
              <a:rPr lang="en-US" sz="3600" spc="100" dirty="0"/>
              <a:t>(Conforming) </a:t>
            </a:r>
            <a:r>
              <a:rPr lang="en-US" sz="3600" i="1" spc="100" dirty="0"/>
              <a:t>Standard Library </a:t>
            </a:r>
            <a:r>
              <a:rPr lang="en-US" sz="3600" spc="100" dirty="0"/>
              <a:t>implementations can </a:t>
            </a:r>
            <a:r>
              <a:rPr lang="en-US" sz="3600" spc="-120" dirty="0"/>
              <a:t>detect, report, and/or avoid UB with no change to client code.</a:t>
            </a:r>
          </a:p>
        </p:txBody>
      </p:sp>
      <p:sp>
        <p:nvSpPr>
          <p:cNvPr id="5" name="Slide Number Placeholder 4">
            <a:extLst>
              <a:ext uri="{FF2B5EF4-FFF2-40B4-BE49-F238E27FC236}">
                <a16:creationId xmlns:a16="http://schemas.microsoft.com/office/drawing/2014/main" id="{F68923BB-DD83-0E77-53E8-19E3F4E75DB8}"/>
              </a:ext>
            </a:extLst>
          </p:cNvPr>
          <p:cNvSpPr>
            <a:spLocks noGrp="1"/>
          </p:cNvSpPr>
          <p:nvPr>
            <p:ph type="sldNum" sz="quarter" idx="12"/>
          </p:nvPr>
        </p:nvSpPr>
        <p:spPr/>
        <p:txBody>
          <a:bodyPr/>
          <a:lstStyle/>
          <a:p>
            <a:fld id="{0BDE28F9-DF4C-4421-9B70-DBE64F175828}" type="slidenum">
              <a:rPr lang="en-US" smtClean="0"/>
              <a:t>26</a:t>
            </a:fld>
            <a:endParaRPr lang="en-US"/>
          </a:p>
        </p:txBody>
      </p:sp>
      <p:sp>
        <p:nvSpPr>
          <p:cNvPr id="6" name="Thought Bubble: Cloud 5">
            <a:extLst>
              <a:ext uri="{FF2B5EF4-FFF2-40B4-BE49-F238E27FC236}">
                <a16:creationId xmlns:a16="http://schemas.microsoft.com/office/drawing/2014/main" id="{8DCDB466-48AF-4CE7-93E8-CB22EEDA7CDC}"/>
              </a:ext>
            </a:extLst>
          </p:cNvPr>
          <p:cNvSpPr/>
          <p:nvPr/>
        </p:nvSpPr>
        <p:spPr>
          <a:xfrm>
            <a:off x="10521984" y="-170909"/>
            <a:ext cx="2021305" cy="1511394"/>
          </a:xfrm>
          <a:custGeom>
            <a:avLst/>
            <a:gdLst>
              <a:gd name="connsiteX0" fmla="*/ 182478 w 2021305"/>
              <a:gd name="connsiteY0" fmla="*/ 502748 h 1511394"/>
              <a:gd name="connsiteX1" fmla="*/ 263097 w 2021305"/>
              <a:gd name="connsiteY1" fmla="*/ 241648 h 1511394"/>
              <a:gd name="connsiteX2" fmla="*/ 655286 w 2021305"/>
              <a:gd name="connsiteY2" fmla="*/ 181997 h 1511394"/>
              <a:gd name="connsiteX3" fmla="*/ 1050704 w 2021305"/>
              <a:gd name="connsiteY3" fmla="*/ 120071 h 1511394"/>
              <a:gd name="connsiteX4" fmla="*/ 1204782 w 2021305"/>
              <a:gd name="connsiteY4" fmla="*/ 6997 h 1511394"/>
              <a:gd name="connsiteX5" fmla="*/ 1395870 w 2021305"/>
              <a:gd name="connsiteY5" fmla="*/ 86800 h 1511394"/>
              <a:gd name="connsiteX6" fmla="*/ 1659294 w 2021305"/>
              <a:gd name="connsiteY6" fmla="*/ 24140 h 1511394"/>
              <a:gd name="connsiteX7" fmla="*/ 1792878 w 2021305"/>
              <a:gd name="connsiteY7" fmla="*/ 195081 h 1511394"/>
              <a:gd name="connsiteX8" fmla="*/ 1964315 w 2021305"/>
              <a:gd name="connsiteY8" fmla="*/ 360985 h 1511394"/>
              <a:gd name="connsiteX9" fmla="*/ 1956641 w 2021305"/>
              <a:gd name="connsiteY9" fmla="*/ 540883 h 1511394"/>
              <a:gd name="connsiteX10" fmla="*/ 2012695 w 2021305"/>
              <a:gd name="connsiteY10" fmla="*/ 815942 h 1511394"/>
              <a:gd name="connsiteX11" fmla="*/ 1750113 w 2021305"/>
              <a:gd name="connsiteY11" fmla="*/ 1056716 h 1511394"/>
              <a:gd name="connsiteX12" fmla="*/ 1656113 w 2021305"/>
              <a:gd name="connsiteY12" fmla="*/ 1263028 h 1511394"/>
              <a:gd name="connsiteX13" fmla="*/ 1336073 w 2021305"/>
              <a:gd name="connsiteY13" fmla="*/ 1288008 h 1511394"/>
              <a:gd name="connsiteX14" fmla="*/ 1107366 w 2021305"/>
              <a:gd name="connsiteY14" fmla="*/ 1508105 h 1511394"/>
              <a:gd name="connsiteX15" fmla="*/ 771090 w 2021305"/>
              <a:gd name="connsiteY15" fmla="*/ 1373759 h 1511394"/>
              <a:gd name="connsiteX16" fmla="*/ 271566 w 2021305"/>
              <a:gd name="connsiteY16" fmla="*/ 1241022 h 1511394"/>
              <a:gd name="connsiteX17" fmla="*/ 51936 w 2021305"/>
              <a:gd name="connsiteY17" fmla="*/ 1093311 h 1511394"/>
              <a:gd name="connsiteX18" fmla="*/ 98866 w 2021305"/>
              <a:gd name="connsiteY18" fmla="*/ 893926 h 1511394"/>
              <a:gd name="connsiteX19" fmla="*/ -234 w 2021305"/>
              <a:gd name="connsiteY19" fmla="*/ 689363 h 1511394"/>
              <a:gd name="connsiteX20" fmla="*/ 180747 w 2021305"/>
              <a:gd name="connsiteY20" fmla="*/ 507541 h 1511394"/>
              <a:gd name="connsiteX21" fmla="*/ 182478 w 2021305"/>
              <a:gd name="connsiteY21" fmla="*/ 502748 h 1511394"/>
              <a:gd name="connsiteX0" fmla="*/ 830130 w 2021305"/>
              <a:gd name="connsiteY0" fmla="*/ 2764990 h 1511394"/>
              <a:gd name="connsiteX1" fmla="*/ 788147 w 2021305"/>
              <a:gd name="connsiteY1" fmla="*/ 2806973 h 1511394"/>
              <a:gd name="connsiteX2" fmla="*/ 746164 w 2021305"/>
              <a:gd name="connsiteY2" fmla="*/ 2764990 h 1511394"/>
              <a:gd name="connsiteX3" fmla="*/ 788147 w 2021305"/>
              <a:gd name="connsiteY3" fmla="*/ 2723007 h 1511394"/>
              <a:gd name="connsiteX4" fmla="*/ 830130 w 2021305"/>
              <a:gd name="connsiteY4" fmla="*/ 2764990 h 1511394"/>
              <a:gd name="connsiteX0" fmla="*/ 915402 w 2021305"/>
              <a:gd name="connsiteY0" fmla="*/ 2374084 h 1511394"/>
              <a:gd name="connsiteX1" fmla="*/ 831436 w 2021305"/>
              <a:gd name="connsiteY1" fmla="*/ 2458050 h 1511394"/>
              <a:gd name="connsiteX2" fmla="*/ 747470 w 2021305"/>
              <a:gd name="connsiteY2" fmla="*/ 2374084 h 1511394"/>
              <a:gd name="connsiteX3" fmla="*/ 831436 w 2021305"/>
              <a:gd name="connsiteY3" fmla="*/ 2290118 h 1511394"/>
              <a:gd name="connsiteX4" fmla="*/ 915402 w 2021305"/>
              <a:gd name="connsiteY4" fmla="*/ 2374084 h 1511394"/>
              <a:gd name="connsiteX0" fmla="*/ 1009915 w 2021305"/>
              <a:gd name="connsiteY0" fmla="*/ 1899722 h 1511394"/>
              <a:gd name="connsiteX1" fmla="*/ 883965 w 2021305"/>
              <a:gd name="connsiteY1" fmla="*/ 2025672 h 1511394"/>
              <a:gd name="connsiteX2" fmla="*/ 758015 w 2021305"/>
              <a:gd name="connsiteY2" fmla="*/ 1899722 h 1511394"/>
              <a:gd name="connsiteX3" fmla="*/ 883965 w 2021305"/>
              <a:gd name="connsiteY3" fmla="*/ 1773772 h 1511394"/>
              <a:gd name="connsiteX4" fmla="*/ 1009915 w 2021305"/>
              <a:gd name="connsiteY4" fmla="*/ 1899722 h 1511394"/>
              <a:gd name="connsiteX0" fmla="*/ 219582 w 2021305"/>
              <a:gd name="connsiteY0" fmla="*/ 915827 h 1511394"/>
              <a:gd name="connsiteX1" fmla="*/ 101065 w 2021305"/>
              <a:gd name="connsiteY1" fmla="*/ 887943 h 1511394"/>
              <a:gd name="connsiteX2" fmla="*/ 324157 w 2021305"/>
              <a:gd name="connsiteY2" fmla="*/ 1220975 h 1511394"/>
              <a:gd name="connsiteX3" fmla="*/ 272314 w 2021305"/>
              <a:gd name="connsiteY3" fmla="*/ 1234305 h 1511394"/>
              <a:gd name="connsiteX4" fmla="*/ 770996 w 2021305"/>
              <a:gd name="connsiteY4" fmla="*/ 1367601 h 1511394"/>
              <a:gd name="connsiteX5" fmla="*/ 739741 w 2021305"/>
              <a:gd name="connsiteY5" fmla="*/ 1306726 h 1511394"/>
              <a:gd name="connsiteX6" fmla="*/ 1348799 w 2021305"/>
              <a:gd name="connsiteY6" fmla="*/ 1215797 h 1511394"/>
              <a:gd name="connsiteX7" fmla="*/ 1336307 w 2021305"/>
              <a:gd name="connsiteY7" fmla="*/ 1282585 h 1511394"/>
              <a:gd name="connsiteX8" fmla="*/ 1596877 w 2021305"/>
              <a:gd name="connsiteY8" fmla="*/ 803068 h 1511394"/>
              <a:gd name="connsiteX9" fmla="*/ 1748990 w 2021305"/>
              <a:gd name="connsiteY9" fmla="*/ 1052727 h 1511394"/>
              <a:gd name="connsiteX10" fmla="*/ 1955706 w 2021305"/>
              <a:gd name="connsiteY10" fmla="*/ 537174 h 1511394"/>
              <a:gd name="connsiteX11" fmla="*/ 1887955 w 2021305"/>
              <a:gd name="connsiteY11" fmla="*/ 630797 h 1511394"/>
              <a:gd name="connsiteX12" fmla="*/ 1793159 w 2021305"/>
              <a:gd name="connsiteY12" fmla="*/ 189833 h 1511394"/>
              <a:gd name="connsiteX13" fmla="*/ 1796715 w 2021305"/>
              <a:gd name="connsiteY13" fmla="*/ 234056 h 1511394"/>
              <a:gd name="connsiteX14" fmla="*/ 1360544 w 2021305"/>
              <a:gd name="connsiteY14" fmla="*/ 138264 h 1511394"/>
              <a:gd name="connsiteX15" fmla="*/ 1395261 w 2021305"/>
              <a:gd name="connsiteY15" fmla="*/ 81867 h 1511394"/>
              <a:gd name="connsiteX16" fmla="*/ 1035965 w 2021305"/>
              <a:gd name="connsiteY16" fmla="*/ 165133 h 1511394"/>
              <a:gd name="connsiteX17" fmla="*/ 1052763 w 2021305"/>
              <a:gd name="connsiteY17" fmla="*/ 116503 h 1511394"/>
              <a:gd name="connsiteX18" fmla="*/ 655052 w 2021305"/>
              <a:gd name="connsiteY18" fmla="*/ 181647 h 1511394"/>
              <a:gd name="connsiteX19" fmla="*/ 715878 w 2021305"/>
              <a:gd name="connsiteY19" fmla="*/ 228808 h 1511394"/>
              <a:gd name="connsiteX20" fmla="*/ 193100 w 2021305"/>
              <a:gd name="connsiteY20" fmla="*/ 552393 h 1511394"/>
              <a:gd name="connsiteX21" fmla="*/ 182478 w 2021305"/>
              <a:gd name="connsiteY21" fmla="*/ 502748 h 1511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21305" h="1511394" fill="none" extrusionOk="0">
                <a:moveTo>
                  <a:pt x="182478" y="502748"/>
                </a:moveTo>
                <a:cubicBezTo>
                  <a:pt x="169910" y="417507"/>
                  <a:pt x="186152" y="334579"/>
                  <a:pt x="263097" y="241648"/>
                </a:cubicBezTo>
                <a:cubicBezTo>
                  <a:pt x="370551" y="133142"/>
                  <a:pt x="536113" y="107520"/>
                  <a:pt x="655286" y="181997"/>
                </a:cubicBezTo>
                <a:cubicBezTo>
                  <a:pt x="753854" y="62978"/>
                  <a:pt x="964553" y="24555"/>
                  <a:pt x="1050704" y="120071"/>
                </a:cubicBezTo>
                <a:cubicBezTo>
                  <a:pt x="1071945" y="56995"/>
                  <a:pt x="1130953" y="7376"/>
                  <a:pt x="1204782" y="6997"/>
                </a:cubicBezTo>
                <a:cubicBezTo>
                  <a:pt x="1276713" y="-16046"/>
                  <a:pt x="1357200" y="13548"/>
                  <a:pt x="1395870" y="86800"/>
                </a:cubicBezTo>
                <a:cubicBezTo>
                  <a:pt x="1475605" y="33557"/>
                  <a:pt x="1544376" y="1010"/>
                  <a:pt x="1659294" y="24140"/>
                </a:cubicBezTo>
                <a:cubicBezTo>
                  <a:pt x="1735682" y="52021"/>
                  <a:pt x="1775527" y="123032"/>
                  <a:pt x="1792878" y="195081"/>
                </a:cubicBezTo>
                <a:cubicBezTo>
                  <a:pt x="1875562" y="219513"/>
                  <a:pt x="1935254" y="278520"/>
                  <a:pt x="1964315" y="360985"/>
                </a:cubicBezTo>
                <a:cubicBezTo>
                  <a:pt x="1976166" y="436013"/>
                  <a:pt x="1976442" y="484177"/>
                  <a:pt x="1956641" y="540883"/>
                </a:cubicBezTo>
                <a:cubicBezTo>
                  <a:pt x="1997737" y="597075"/>
                  <a:pt x="2050426" y="726124"/>
                  <a:pt x="2012695" y="815942"/>
                </a:cubicBezTo>
                <a:cubicBezTo>
                  <a:pt x="1986669" y="920143"/>
                  <a:pt x="1881794" y="1050040"/>
                  <a:pt x="1750113" y="1056716"/>
                </a:cubicBezTo>
                <a:cubicBezTo>
                  <a:pt x="1741225" y="1126153"/>
                  <a:pt x="1699700" y="1202763"/>
                  <a:pt x="1656113" y="1263028"/>
                </a:cubicBezTo>
                <a:cubicBezTo>
                  <a:pt x="1598520" y="1356878"/>
                  <a:pt x="1427770" y="1378020"/>
                  <a:pt x="1336073" y="1288008"/>
                </a:cubicBezTo>
                <a:cubicBezTo>
                  <a:pt x="1285103" y="1384664"/>
                  <a:pt x="1216788" y="1476642"/>
                  <a:pt x="1107366" y="1508105"/>
                </a:cubicBezTo>
                <a:cubicBezTo>
                  <a:pt x="1014742" y="1526359"/>
                  <a:pt x="837198" y="1471819"/>
                  <a:pt x="771090" y="1373759"/>
                </a:cubicBezTo>
                <a:cubicBezTo>
                  <a:pt x="610556" y="1491559"/>
                  <a:pt x="404783" y="1378917"/>
                  <a:pt x="271566" y="1241022"/>
                </a:cubicBezTo>
                <a:cubicBezTo>
                  <a:pt x="156479" y="1230589"/>
                  <a:pt x="85826" y="1185533"/>
                  <a:pt x="51936" y="1093311"/>
                </a:cubicBezTo>
                <a:cubicBezTo>
                  <a:pt x="14605" y="1021205"/>
                  <a:pt x="57462" y="951716"/>
                  <a:pt x="98866" y="893926"/>
                </a:cubicBezTo>
                <a:cubicBezTo>
                  <a:pt x="43161" y="856167"/>
                  <a:pt x="2147" y="767933"/>
                  <a:pt x="-234" y="689363"/>
                </a:cubicBezTo>
                <a:cubicBezTo>
                  <a:pt x="20146" y="579844"/>
                  <a:pt x="88877" y="517401"/>
                  <a:pt x="180747" y="507541"/>
                </a:cubicBezTo>
                <a:cubicBezTo>
                  <a:pt x="180980" y="505729"/>
                  <a:pt x="182289" y="504148"/>
                  <a:pt x="182478" y="502748"/>
                </a:cubicBezTo>
                <a:close/>
              </a:path>
              <a:path w="2021305" h="1511394" fill="none" extrusionOk="0">
                <a:moveTo>
                  <a:pt x="830130" y="2764990"/>
                </a:moveTo>
                <a:cubicBezTo>
                  <a:pt x="828483" y="2788822"/>
                  <a:pt x="815657" y="2803155"/>
                  <a:pt x="788147" y="2806973"/>
                </a:cubicBezTo>
                <a:cubicBezTo>
                  <a:pt x="763291" y="2806743"/>
                  <a:pt x="750517" y="2785796"/>
                  <a:pt x="746164" y="2764990"/>
                </a:cubicBezTo>
                <a:cubicBezTo>
                  <a:pt x="747009" y="2742749"/>
                  <a:pt x="766001" y="2724696"/>
                  <a:pt x="788147" y="2723007"/>
                </a:cubicBezTo>
                <a:cubicBezTo>
                  <a:pt x="812827" y="2716835"/>
                  <a:pt x="831830" y="2745217"/>
                  <a:pt x="830130" y="2764990"/>
                </a:cubicBezTo>
                <a:close/>
              </a:path>
              <a:path w="2021305" h="1511394" fill="none" extrusionOk="0">
                <a:moveTo>
                  <a:pt x="915402" y="2374084"/>
                </a:moveTo>
                <a:cubicBezTo>
                  <a:pt x="918115" y="2424361"/>
                  <a:pt x="880222" y="2453068"/>
                  <a:pt x="831436" y="2458050"/>
                </a:cubicBezTo>
                <a:cubicBezTo>
                  <a:pt x="785735" y="2456913"/>
                  <a:pt x="756259" y="2423951"/>
                  <a:pt x="747470" y="2374084"/>
                </a:cubicBezTo>
                <a:cubicBezTo>
                  <a:pt x="744486" y="2326179"/>
                  <a:pt x="786928" y="2286817"/>
                  <a:pt x="831436" y="2290118"/>
                </a:cubicBezTo>
                <a:cubicBezTo>
                  <a:pt x="881162" y="2290421"/>
                  <a:pt x="904695" y="2329338"/>
                  <a:pt x="915402" y="2374084"/>
                </a:cubicBezTo>
                <a:close/>
              </a:path>
              <a:path w="2021305" h="1511394" fill="none" extrusionOk="0">
                <a:moveTo>
                  <a:pt x="1009915" y="1899722"/>
                </a:moveTo>
                <a:cubicBezTo>
                  <a:pt x="1006372" y="1965998"/>
                  <a:pt x="959135" y="2033459"/>
                  <a:pt x="883965" y="2025672"/>
                </a:cubicBezTo>
                <a:cubicBezTo>
                  <a:pt x="832343" y="2028856"/>
                  <a:pt x="766006" y="1967089"/>
                  <a:pt x="758015" y="1899722"/>
                </a:cubicBezTo>
                <a:cubicBezTo>
                  <a:pt x="749174" y="1838423"/>
                  <a:pt x="806908" y="1771015"/>
                  <a:pt x="883965" y="1773772"/>
                </a:cubicBezTo>
                <a:cubicBezTo>
                  <a:pt x="955794" y="1758864"/>
                  <a:pt x="1023787" y="1816442"/>
                  <a:pt x="1009915" y="1899722"/>
                </a:cubicBezTo>
                <a:close/>
              </a:path>
              <a:path w="2021305" h="1511394" fill="none" extrusionOk="0">
                <a:moveTo>
                  <a:pt x="219582" y="915827"/>
                </a:moveTo>
                <a:cubicBezTo>
                  <a:pt x="172235" y="908238"/>
                  <a:pt x="135637" y="906881"/>
                  <a:pt x="101065" y="887943"/>
                </a:cubicBezTo>
                <a:moveTo>
                  <a:pt x="324157" y="1220975"/>
                </a:moveTo>
                <a:cubicBezTo>
                  <a:pt x="304587" y="1228099"/>
                  <a:pt x="293168" y="1236574"/>
                  <a:pt x="272314" y="1234305"/>
                </a:cubicBezTo>
                <a:moveTo>
                  <a:pt x="770996" y="1367601"/>
                </a:moveTo>
                <a:cubicBezTo>
                  <a:pt x="754780" y="1351371"/>
                  <a:pt x="748655" y="1331985"/>
                  <a:pt x="739741" y="1306726"/>
                </a:cubicBezTo>
                <a:moveTo>
                  <a:pt x="1348799" y="1215797"/>
                </a:moveTo>
                <a:cubicBezTo>
                  <a:pt x="1348967" y="1233977"/>
                  <a:pt x="1337661" y="1257908"/>
                  <a:pt x="1336307" y="1282585"/>
                </a:cubicBezTo>
                <a:moveTo>
                  <a:pt x="1596877" y="803068"/>
                </a:moveTo>
                <a:cubicBezTo>
                  <a:pt x="1688107" y="838486"/>
                  <a:pt x="1753652" y="941752"/>
                  <a:pt x="1748990" y="1052727"/>
                </a:cubicBezTo>
                <a:moveTo>
                  <a:pt x="1955706" y="537174"/>
                </a:moveTo>
                <a:cubicBezTo>
                  <a:pt x="1942112" y="573984"/>
                  <a:pt x="1906682" y="608888"/>
                  <a:pt x="1887955" y="630797"/>
                </a:cubicBezTo>
                <a:moveTo>
                  <a:pt x="1793159" y="189833"/>
                </a:moveTo>
                <a:cubicBezTo>
                  <a:pt x="1795401" y="204706"/>
                  <a:pt x="1796240" y="217414"/>
                  <a:pt x="1796715" y="234056"/>
                </a:cubicBezTo>
                <a:moveTo>
                  <a:pt x="1360544" y="138264"/>
                </a:moveTo>
                <a:cubicBezTo>
                  <a:pt x="1371389" y="117302"/>
                  <a:pt x="1382795" y="104221"/>
                  <a:pt x="1395261" y="81867"/>
                </a:cubicBezTo>
                <a:moveTo>
                  <a:pt x="1035965" y="165133"/>
                </a:moveTo>
                <a:cubicBezTo>
                  <a:pt x="1035227" y="146740"/>
                  <a:pt x="1047250" y="129811"/>
                  <a:pt x="1052763" y="116503"/>
                </a:cubicBezTo>
                <a:moveTo>
                  <a:pt x="655052" y="181647"/>
                </a:moveTo>
                <a:cubicBezTo>
                  <a:pt x="676180" y="195265"/>
                  <a:pt x="698962" y="203663"/>
                  <a:pt x="715878" y="228808"/>
                </a:cubicBezTo>
                <a:moveTo>
                  <a:pt x="193100" y="552393"/>
                </a:moveTo>
                <a:cubicBezTo>
                  <a:pt x="188746" y="534852"/>
                  <a:pt x="187207" y="517236"/>
                  <a:pt x="182478" y="502748"/>
                </a:cubicBezTo>
              </a:path>
              <a:path w="2021305" h="1511394" stroke="0" extrusionOk="0">
                <a:moveTo>
                  <a:pt x="182478" y="502748"/>
                </a:moveTo>
                <a:cubicBezTo>
                  <a:pt x="171678" y="414501"/>
                  <a:pt x="180559" y="312060"/>
                  <a:pt x="263097" y="241648"/>
                </a:cubicBezTo>
                <a:cubicBezTo>
                  <a:pt x="368295" y="100249"/>
                  <a:pt x="529901" y="83322"/>
                  <a:pt x="655286" y="181997"/>
                </a:cubicBezTo>
                <a:cubicBezTo>
                  <a:pt x="716922" y="39476"/>
                  <a:pt x="944711" y="-39574"/>
                  <a:pt x="1050704" y="120071"/>
                </a:cubicBezTo>
                <a:cubicBezTo>
                  <a:pt x="1080201" y="54724"/>
                  <a:pt x="1139641" y="13338"/>
                  <a:pt x="1204782" y="6997"/>
                </a:cubicBezTo>
                <a:cubicBezTo>
                  <a:pt x="1275311" y="-2702"/>
                  <a:pt x="1354552" y="18075"/>
                  <a:pt x="1395870" y="86800"/>
                </a:cubicBezTo>
                <a:cubicBezTo>
                  <a:pt x="1464350" y="1972"/>
                  <a:pt x="1566453" y="-36188"/>
                  <a:pt x="1659294" y="24140"/>
                </a:cubicBezTo>
                <a:cubicBezTo>
                  <a:pt x="1742422" y="56289"/>
                  <a:pt x="1758562" y="127066"/>
                  <a:pt x="1792878" y="195081"/>
                </a:cubicBezTo>
                <a:cubicBezTo>
                  <a:pt x="1871325" y="203035"/>
                  <a:pt x="1942817" y="302803"/>
                  <a:pt x="1964315" y="360985"/>
                </a:cubicBezTo>
                <a:cubicBezTo>
                  <a:pt x="1980587" y="418736"/>
                  <a:pt x="1982292" y="486467"/>
                  <a:pt x="1956641" y="540883"/>
                </a:cubicBezTo>
                <a:cubicBezTo>
                  <a:pt x="2014813" y="647704"/>
                  <a:pt x="2057404" y="720894"/>
                  <a:pt x="2012695" y="815942"/>
                </a:cubicBezTo>
                <a:cubicBezTo>
                  <a:pt x="1954938" y="924921"/>
                  <a:pt x="1871470" y="1075473"/>
                  <a:pt x="1750113" y="1056716"/>
                </a:cubicBezTo>
                <a:cubicBezTo>
                  <a:pt x="1760805" y="1155596"/>
                  <a:pt x="1724820" y="1211799"/>
                  <a:pt x="1656113" y="1263028"/>
                </a:cubicBezTo>
                <a:cubicBezTo>
                  <a:pt x="1560921" y="1345105"/>
                  <a:pt x="1448375" y="1330035"/>
                  <a:pt x="1336073" y="1288008"/>
                </a:cubicBezTo>
                <a:cubicBezTo>
                  <a:pt x="1310740" y="1407412"/>
                  <a:pt x="1221925" y="1488649"/>
                  <a:pt x="1107366" y="1508105"/>
                </a:cubicBezTo>
                <a:cubicBezTo>
                  <a:pt x="993865" y="1573532"/>
                  <a:pt x="868096" y="1500345"/>
                  <a:pt x="771090" y="1373759"/>
                </a:cubicBezTo>
                <a:cubicBezTo>
                  <a:pt x="634175" y="1489061"/>
                  <a:pt x="414366" y="1429164"/>
                  <a:pt x="271566" y="1241022"/>
                </a:cubicBezTo>
                <a:cubicBezTo>
                  <a:pt x="177511" y="1268267"/>
                  <a:pt x="80078" y="1198083"/>
                  <a:pt x="51936" y="1093311"/>
                </a:cubicBezTo>
                <a:cubicBezTo>
                  <a:pt x="27202" y="1012976"/>
                  <a:pt x="47410" y="948303"/>
                  <a:pt x="98866" y="893926"/>
                </a:cubicBezTo>
                <a:cubicBezTo>
                  <a:pt x="19633" y="857616"/>
                  <a:pt x="-10825" y="765580"/>
                  <a:pt x="-234" y="689363"/>
                </a:cubicBezTo>
                <a:cubicBezTo>
                  <a:pt x="25513" y="570571"/>
                  <a:pt x="66600" y="515965"/>
                  <a:pt x="180747" y="507541"/>
                </a:cubicBezTo>
                <a:cubicBezTo>
                  <a:pt x="180867" y="505742"/>
                  <a:pt x="181864" y="504391"/>
                  <a:pt x="182478" y="502748"/>
                </a:cubicBezTo>
                <a:close/>
              </a:path>
              <a:path w="2021305" h="1511394" stroke="0" extrusionOk="0">
                <a:moveTo>
                  <a:pt x="830130" y="2764990"/>
                </a:moveTo>
                <a:cubicBezTo>
                  <a:pt x="830912" y="2788907"/>
                  <a:pt x="811674" y="2805899"/>
                  <a:pt x="788147" y="2806973"/>
                </a:cubicBezTo>
                <a:cubicBezTo>
                  <a:pt x="766928" y="2807173"/>
                  <a:pt x="749066" y="2790483"/>
                  <a:pt x="746164" y="2764990"/>
                </a:cubicBezTo>
                <a:cubicBezTo>
                  <a:pt x="747593" y="2736720"/>
                  <a:pt x="763530" y="2725510"/>
                  <a:pt x="788147" y="2723007"/>
                </a:cubicBezTo>
                <a:cubicBezTo>
                  <a:pt x="811653" y="2721512"/>
                  <a:pt x="834159" y="2742821"/>
                  <a:pt x="830130" y="2764990"/>
                </a:cubicBezTo>
                <a:close/>
              </a:path>
              <a:path w="2021305" h="1511394" stroke="0" extrusionOk="0">
                <a:moveTo>
                  <a:pt x="915402" y="2374084"/>
                </a:moveTo>
                <a:cubicBezTo>
                  <a:pt x="919122" y="2427335"/>
                  <a:pt x="873283" y="2468388"/>
                  <a:pt x="831436" y="2458050"/>
                </a:cubicBezTo>
                <a:cubicBezTo>
                  <a:pt x="785909" y="2456875"/>
                  <a:pt x="756491" y="2410759"/>
                  <a:pt x="747470" y="2374084"/>
                </a:cubicBezTo>
                <a:cubicBezTo>
                  <a:pt x="749620" y="2331142"/>
                  <a:pt x="780887" y="2292217"/>
                  <a:pt x="831436" y="2290118"/>
                </a:cubicBezTo>
                <a:cubicBezTo>
                  <a:pt x="876870" y="2300418"/>
                  <a:pt x="911485" y="2325401"/>
                  <a:pt x="915402" y="2374084"/>
                </a:cubicBezTo>
                <a:close/>
              </a:path>
              <a:path w="2021305" h="1511394" stroke="0" extrusionOk="0">
                <a:moveTo>
                  <a:pt x="1009915" y="1899722"/>
                </a:moveTo>
                <a:cubicBezTo>
                  <a:pt x="1010426" y="1971452"/>
                  <a:pt x="950754" y="2045290"/>
                  <a:pt x="883965" y="2025672"/>
                </a:cubicBezTo>
                <a:cubicBezTo>
                  <a:pt x="798515" y="2023246"/>
                  <a:pt x="763819" y="1961408"/>
                  <a:pt x="758015" y="1899722"/>
                </a:cubicBezTo>
                <a:cubicBezTo>
                  <a:pt x="772193" y="1816920"/>
                  <a:pt x="806518" y="1756877"/>
                  <a:pt x="883965" y="1773772"/>
                </a:cubicBezTo>
                <a:cubicBezTo>
                  <a:pt x="958513" y="1763787"/>
                  <a:pt x="1016521" y="1823552"/>
                  <a:pt x="1009915" y="1899722"/>
                </a:cubicBezTo>
                <a:close/>
              </a:path>
              <a:path w="2021305" h="1511394" fill="none" stroke="0" extrusionOk="0">
                <a:moveTo>
                  <a:pt x="219582" y="915827"/>
                </a:moveTo>
                <a:cubicBezTo>
                  <a:pt x="177920" y="929774"/>
                  <a:pt x="144824" y="906233"/>
                  <a:pt x="101065" y="887943"/>
                </a:cubicBezTo>
                <a:moveTo>
                  <a:pt x="324157" y="1220975"/>
                </a:moveTo>
                <a:cubicBezTo>
                  <a:pt x="304399" y="1229867"/>
                  <a:pt x="292830" y="1230810"/>
                  <a:pt x="272314" y="1234305"/>
                </a:cubicBezTo>
                <a:moveTo>
                  <a:pt x="770996" y="1367601"/>
                </a:moveTo>
                <a:cubicBezTo>
                  <a:pt x="759608" y="1349441"/>
                  <a:pt x="747945" y="1325224"/>
                  <a:pt x="739741" y="1306726"/>
                </a:cubicBezTo>
                <a:moveTo>
                  <a:pt x="1348799" y="1215797"/>
                </a:moveTo>
                <a:cubicBezTo>
                  <a:pt x="1350412" y="1235811"/>
                  <a:pt x="1343904" y="1258415"/>
                  <a:pt x="1336307" y="1282585"/>
                </a:cubicBezTo>
                <a:moveTo>
                  <a:pt x="1596877" y="803068"/>
                </a:moveTo>
                <a:cubicBezTo>
                  <a:pt x="1677094" y="838954"/>
                  <a:pt x="1755628" y="947556"/>
                  <a:pt x="1748990" y="1052727"/>
                </a:cubicBezTo>
                <a:moveTo>
                  <a:pt x="1955706" y="537174"/>
                </a:moveTo>
                <a:cubicBezTo>
                  <a:pt x="1940173" y="576036"/>
                  <a:pt x="1923745" y="600059"/>
                  <a:pt x="1887955" y="630797"/>
                </a:cubicBezTo>
                <a:moveTo>
                  <a:pt x="1793159" y="189833"/>
                </a:moveTo>
                <a:cubicBezTo>
                  <a:pt x="1792022" y="203859"/>
                  <a:pt x="1796724" y="219748"/>
                  <a:pt x="1796715" y="234056"/>
                </a:cubicBezTo>
                <a:moveTo>
                  <a:pt x="1360544" y="138264"/>
                </a:moveTo>
                <a:cubicBezTo>
                  <a:pt x="1364864" y="119771"/>
                  <a:pt x="1381749" y="105423"/>
                  <a:pt x="1395261" y="81867"/>
                </a:cubicBezTo>
                <a:moveTo>
                  <a:pt x="1035965" y="165133"/>
                </a:moveTo>
                <a:cubicBezTo>
                  <a:pt x="1035244" y="149781"/>
                  <a:pt x="1047888" y="131017"/>
                  <a:pt x="1052763" y="116503"/>
                </a:cubicBezTo>
                <a:moveTo>
                  <a:pt x="655052" y="181647"/>
                </a:moveTo>
                <a:cubicBezTo>
                  <a:pt x="675534" y="194385"/>
                  <a:pt x="701462" y="208453"/>
                  <a:pt x="715878" y="228808"/>
                </a:cubicBezTo>
                <a:moveTo>
                  <a:pt x="193100" y="552393"/>
                </a:moveTo>
                <a:cubicBezTo>
                  <a:pt x="188979" y="534511"/>
                  <a:pt x="186968" y="522882"/>
                  <a:pt x="182478" y="502748"/>
                </a:cubicBezTo>
              </a:path>
            </a:pathLst>
          </a:custGeom>
          <a:solidFill>
            <a:srgbClr val="00B0F0"/>
          </a:solidFill>
          <a:ln w="38100">
            <a:solidFill>
              <a:srgbClr val="7030A0"/>
            </a:solidFill>
            <a:extLst>
              <a:ext uri="{C807C97D-BFC1-408E-A445-0C87EB9F89A2}">
                <ask:lineSketchStyleProps xmlns:ask="http://schemas.microsoft.com/office/drawing/2018/sketchyshapes" sd="2791601523">
                  <a:prstGeom prst="cloudCallout">
                    <a:avLst>
                      <a:gd name="adj1" fmla="val -11008"/>
                      <a:gd name="adj2" fmla="val 132943"/>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br>
              <a:rPr lang="en-US" sz="2200" dirty="0">
                <a:solidFill>
                  <a:srgbClr val="7030A0"/>
                </a:solidFill>
              </a:rPr>
            </a:br>
            <a:r>
              <a:rPr lang="en-US" sz="2200" dirty="0">
                <a:solidFill>
                  <a:srgbClr val="7030A0"/>
                </a:solidFill>
              </a:rPr>
              <a:t> 3</a:t>
            </a:r>
            <a:r>
              <a:rPr lang="en-US" sz="2200" baseline="30000" dirty="0">
                <a:solidFill>
                  <a:srgbClr val="7030A0"/>
                </a:solidFill>
              </a:rPr>
              <a:t>rd</a:t>
            </a:r>
            <a:r>
              <a:rPr lang="en-US" sz="2200" dirty="0">
                <a:solidFill>
                  <a:srgbClr val="7030A0"/>
                </a:solidFill>
              </a:rPr>
              <a:t>-party </a:t>
            </a:r>
          </a:p>
          <a:p>
            <a:pPr algn="ctr"/>
            <a:r>
              <a:rPr lang="en-US" sz="2200" dirty="0">
                <a:solidFill>
                  <a:srgbClr val="7030A0"/>
                </a:solidFill>
              </a:rPr>
              <a:t>libraries</a:t>
            </a:r>
          </a:p>
          <a:p>
            <a:pPr algn="ctr"/>
            <a:r>
              <a:rPr lang="en-US" sz="2200" dirty="0">
                <a:solidFill>
                  <a:srgbClr val="7030A0"/>
                </a:solidFill>
              </a:rPr>
              <a:t>too!</a:t>
            </a:r>
          </a:p>
        </p:txBody>
      </p:sp>
      <p:grpSp>
        <p:nvGrpSpPr>
          <p:cNvPr id="7" name="Group 6">
            <a:extLst>
              <a:ext uri="{FF2B5EF4-FFF2-40B4-BE49-F238E27FC236}">
                <a16:creationId xmlns:a16="http://schemas.microsoft.com/office/drawing/2014/main" id="{E002895B-B42C-E90C-1FE7-BF6DD42FBCB0}"/>
              </a:ext>
            </a:extLst>
          </p:cNvPr>
          <p:cNvGrpSpPr/>
          <p:nvPr/>
        </p:nvGrpSpPr>
        <p:grpSpPr>
          <a:xfrm>
            <a:off x="6196264" y="3350367"/>
            <a:ext cx="5338010" cy="646331"/>
            <a:chOff x="2971800" y="4184551"/>
            <a:chExt cx="6649212" cy="646331"/>
          </a:xfrm>
        </p:grpSpPr>
        <p:sp>
          <p:nvSpPr>
            <p:cNvPr id="8" name="Rectangle: Rounded Corners 7">
              <a:extLst>
                <a:ext uri="{FF2B5EF4-FFF2-40B4-BE49-F238E27FC236}">
                  <a16:creationId xmlns:a16="http://schemas.microsoft.com/office/drawing/2014/main" id="{293D0767-64B8-2FD2-ABE8-912C7793AAC5}"/>
                </a:ext>
              </a:extLst>
            </p:cNvPr>
            <p:cNvSpPr/>
            <p:nvPr/>
          </p:nvSpPr>
          <p:spPr>
            <a:xfrm>
              <a:off x="3041142" y="4274544"/>
              <a:ext cx="6519672" cy="521208"/>
            </a:xfrm>
            <a:prstGeom prst="roundRect">
              <a:avLst/>
            </a:prstGeom>
            <a:solidFill>
              <a:srgbClr val="FFFF00"/>
            </a:solid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38DCFDDD-DB7D-880D-F8A6-01306AB38219}"/>
                </a:ext>
              </a:extLst>
            </p:cNvPr>
            <p:cNvSpPr txBox="1"/>
            <p:nvPr/>
          </p:nvSpPr>
          <p:spPr>
            <a:xfrm>
              <a:off x="2971800" y="4184551"/>
              <a:ext cx="6649212" cy="646331"/>
            </a:xfrm>
            <a:prstGeom prst="rect">
              <a:avLst/>
            </a:prstGeom>
            <a:noFill/>
          </p:spPr>
          <p:txBody>
            <a:bodyPr wrap="square" rtlCol="0">
              <a:spAutoFit/>
            </a:bodyPr>
            <a:lstStyle/>
            <a:p>
              <a:pPr algn="ctr"/>
              <a:r>
                <a:rPr lang="en-US" sz="3600" spc="-120" dirty="0"/>
                <a:t>with no change to client code.</a:t>
              </a:r>
            </a:p>
          </p:txBody>
        </p:sp>
      </p:grpSp>
    </p:spTree>
    <p:extLst>
      <p:ext uri="{BB962C8B-B14F-4D97-AF65-F5344CB8AC3E}">
        <p14:creationId xmlns:p14="http://schemas.microsoft.com/office/powerpoint/2010/main" val="4214378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3"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1+#ppt_w/2"/>
                                          </p:val>
                                        </p:tav>
                                        <p:tav tm="100000">
                                          <p:val>
                                            <p:strVal val="#ppt_x"/>
                                          </p:val>
                                        </p:tav>
                                      </p:tavLst>
                                    </p:anim>
                                    <p:anim calcmode="lin" valueType="num">
                                      <p:cBhvr additive="base">
                                        <p:cTn id="13" dur="5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arn(inVertical)">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5B9F8-F31B-22C3-E303-733A2A122D44}"/>
              </a:ext>
            </a:extLst>
          </p:cNvPr>
          <p:cNvSpPr>
            <a:spLocks noGrp="1"/>
          </p:cNvSpPr>
          <p:nvPr>
            <p:ph type="title"/>
          </p:nvPr>
        </p:nvSpPr>
        <p:spPr/>
        <p:txBody>
          <a:bodyPr/>
          <a:lstStyle/>
          <a:p>
            <a:pPr algn="ctr"/>
            <a:r>
              <a:rPr lang="en-US"/>
              <a:t>Tools That Address UB In C++</a:t>
            </a:r>
            <a:endParaRPr lang="en-US" i="1"/>
          </a:p>
        </p:txBody>
      </p:sp>
      <p:sp>
        <p:nvSpPr>
          <p:cNvPr id="3" name="Content Placeholder 2">
            <a:extLst>
              <a:ext uri="{FF2B5EF4-FFF2-40B4-BE49-F238E27FC236}">
                <a16:creationId xmlns:a16="http://schemas.microsoft.com/office/drawing/2014/main" id="{5C0B9792-289F-76FB-7FC1-7F67FBC709F4}"/>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Tools That </a:t>
            </a:r>
          </a:p>
          <a:p>
            <a:pPr marL="0" indent="0" algn="ctr">
              <a:lnSpc>
                <a:spcPts val="12000"/>
              </a:lnSpc>
              <a:buNone/>
            </a:pPr>
            <a:r>
              <a:rPr lang="en-US" sz="11600"/>
              <a:t>Address UB</a:t>
            </a:r>
          </a:p>
          <a:p>
            <a:pPr marL="0" indent="0" algn="ctr">
              <a:lnSpc>
                <a:spcPts val="12000"/>
              </a:lnSpc>
              <a:buNone/>
            </a:pPr>
            <a:r>
              <a:rPr lang="en-US" sz="11600"/>
              <a:t>In C++</a:t>
            </a:r>
            <a:br>
              <a:rPr lang="en-US" sz="11600"/>
            </a:br>
            <a:endParaRPr lang="en-US" sz="11600"/>
          </a:p>
        </p:txBody>
      </p:sp>
      <p:sp>
        <p:nvSpPr>
          <p:cNvPr id="4" name="Slide Number Placeholder 3">
            <a:extLst>
              <a:ext uri="{FF2B5EF4-FFF2-40B4-BE49-F238E27FC236}">
                <a16:creationId xmlns:a16="http://schemas.microsoft.com/office/drawing/2014/main" id="{4680E537-6F8B-7DF9-C8E8-8EE4376884F7}"/>
              </a:ext>
            </a:extLst>
          </p:cNvPr>
          <p:cNvSpPr>
            <a:spLocks noGrp="1"/>
          </p:cNvSpPr>
          <p:nvPr>
            <p:ph type="sldNum" sz="quarter" idx="12"/>
          </p:nvPr>
        </p:nvSpPr>
        <p:spPr/>
        <p:txBody>
          <a:bodyPr/>
          <a:lstStyle/>
          <a:p>
            <a:fld id="{0BDE28F9-DF4C-4421-9B70-DBE64F175828}" type="slidenum">
              <a:rPr lang="en-US" smtClean="0"/>
              <a:t>27</a:t>
            </a:fld>
            <a:endParaRPr lang="en-US"/>
          </a:p>
        </p:txBody>
      </p:sp>
    </p:spTree>
    <p:extLst>
      <p:ext uri="{BB962C8B-B14F-4D97-AF65-F5344CB8AC3E}">
        <p14:creationId xmlns:p14="http://schemas.microsoft.com/office/powerpoint/2010/main" val="18780801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E3FDE-0381-A01F-4C80-32E68899CA6F}"/>
              </a:ext>
            </a:extLst>
          </p:cNvPr>
          <p:cNvSpPr>
            <a:spLocks noGrp="1"/>
          </p:cNvSpPr>
          <p:nvPr>
            <p:ph type="title"/>
          </p:nvPr>
        </p:nvSpPr>
        <p:spPr/>
        <p:txBody>
          <a:bodyPr/>
          <a:lstStyle/>
          <a:p>
            <a:pPr algn="ctr"/>
            <a:r>
              <a:rPr lang="en-US"/>
              <a:t>Tools That Address UB In C++</a:t>
            </a:r>
          </a:p>
        </p:txBody>
      </p:sp>
      <p:sp>
        <p:nvSpPr>
          <p:cNvPr id="3" name="Content Placeholder 2">
            <a:extLst>
              <a:ext uri="{FF2B5EF4-FFF2-40B4-BE49-F238E27FC236}">
                <a16:creationId xmlns:a16="http://schemas.microsoft.com/office/drawing/2014/main" id="{E5947A44-8902-4850-0E37-3B7439FDC3D3}"/>
              </a:ext>
            </a:extLst>
          </p:cNvPr>
          <p:cNvSpPr>
            <a:spLocks noGrp="1"/>
          </p:cNvSpPr>
          <p:nvPr>
            <p:ph idx="1"/>
          </p:nvPr>
        </p:nvSpPr>
        <p:spPr>
          <a:xfrm>
            <a:off x="812799" y="1791758"/>
            <a:ext cx="11099801" cy="5066242"/>
          </a:xfrm>
        </p:spPr>
        <p:txBody>
          <a:bodyPr>
            <a:normAutofit fontScale="92500"/>
          </a:bodyPr>
          <a:lstStyle/>
          <a:p>
            <a:pPr marL="0" indent="0">
              <a:buNone/>
            </a:pPr>
            <a:r>
              <a:rPr lang="en-US" sz="4400" dirty="0"/>
              <a:t>There is no one tool that addresses all of C++’s UB:</a:t>
            </a:r>
          </a:p>
          <a:p>
            <a:pPr marL="742950" indent="-742950">
              <a:buFont typeface="+mj-lt"/>
              <a:buAutoNum type="arabicPeriod"/>
            </a:pPr>
            <a:r>
              <a:rPr lang="en-US" sz="4400" dirty="0"/>
              <a:t>Runtime Contract Checking</a:t>
            </a:r>
          </a:p>
          <a:p>
            <a:pPr marL="742950" indent="-742950">
              <a:buFont typeface="+mj-lt"/>
              <a:buAutoNum type="arabicPeriod"/>
            </a:pPr>
            <a:r>
              <a:rPr lang="en-US" sz="4400" dirty="0"/>
              <a:t>Erroneous Behavior (EB)</a:t>
            </a:r>
          </a:p>
          <a:p>
            <a:pPr marL="742950" indent="-742950">
              <a:buFont typeface="+mj-lt"/>
              <a:buAutoNum type="arabicPeriod"/>
            </a:pPr>
            <a:r>
              <a:rPr lang="en-US" sz="4400" dirty="0"/>
              <a:t>Symbolic Contract Assertions</a:t>
            </a:r>
          </a:p>
          <a:p>
            <a:pPr marL="742950" indent="-742950">
              <a:buFont typeface="+mj-lt"/>
              <a:buAutoNum type="arabicPeriod"/>
            </a:pPr>
            <a:r>
              <a:rPr lang="en-US" sz="4400" dirty="0"/>
              <a:t>Source-Code Subsetting (part of “Profiles”) </a:t>
            </a:r>
          </a:p>
          <a:p>
            <a:pPr marL="742950" indent="-742950">
              <a:buFont typeface="+mj-lt"/>
              <a:buAutoNum type="arabicPeriod"/>
            </a:pPr>
            <a:r>
              <a:rPr lang="en-US" sz="4400" dirty="0"/>
              <a:t>Compile-Time-Enforced Exclusivity </a:t>
            </a:r>
          </a:p>
          <a:p>
            <a:pPr marL="742950" indent="-742950">
              <a:buFont typeface="+mj-lt"/>
              <a:buAutoNum type="arabicPeriod"/>
            </a:pPr>
            <a:r>
              <a:rPr lang="en-US" sz="4400" dirty="0"/>
              <a:t>Runtime-Enforced Reference Counting</a:t>
            </a:r>
          </a:p>
        </p:txBody>
      </p:sp>
      <p:sp>
        <p:nvSpPr>
          <p:cNvPr id="4" name="Slide Number Placeholder 3">
            <a:extLst>
              <a:ext uri="{FF2B5EF4-FFF2-40B4-BE49-F238E27FC236}">
                <a16:creationId xmlns:a16="http://schemas.microsoft.com/office/drawing/2014/main" id="{961B5F4F-0C6C-843A-60FC-BF24E32DF5EE}"/>
              </a:ext>
            </a:extLst>
          </p:cNvPr>
          <p:cNvSpPr>
            <a:spLocks noGrp="1"/>
          </p:cNvSpPr>
          <p:nvPr>
            <p:ph type="sldNum" sz="quarter" idx="12"/>
          </p:nvPr>
        </p:nvSpPr>
        <p:spPr/>
        <p:txBody>
          <a:bodyPr/>
          <a:lstStyle/>
          <a:p>
            <a:fld id="{0BDE28F9-DF4C-4421-9B70-DBE64F175828}" type="slidenum">
              <a:rPr lang="en-US" smtClean="0"/>
              <a:t>28</a:t>
            </a:fld>
            <a:endParaRPr lang="en-US"/>
          </a:p>
        </p:txBody>
      </p:sp>
    </p:spTree>
    <p:extLst>
      <p:ext uri="{BB962C8B-B14F-4D97-AF65-F5344CB8AC3E}">
        <p14:creationId xmlns:p14="http://schemas.microsoft.com/office/powerpoint/2010/main" val="2674075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left)">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5B9F8-F31B-22C3-E303-733A2A122D44}"/>
              </a:ext>
            </a:extLst>
          </p:cNvPr>
          <p:cNvSpPr>
            <a:spLocks noGrp="1"/>
          </p:cNvSpPr>
          <p:nvPr>
            <p:ph type="title"/>
          </p:nvPr>
        </p:nvSpPr>
        <p:spPr/>
        <p:txBody>
          <a:bodyPr/>
          <a:lstStyle/>
          <a:p>
            <a:pPr algn="ctr"/>
            <a:r>
              <a:rPr lang="en-US"/>
              <a:t>Runtime Contract Checking</a:t>
            </a:r>
          </a:p>
        </p:txBody>
      </p:sp>
      <p:sp>
        <p:nvSpPr>
          <p:cNvPr id="3" name="Content Placeholder 2">
            <a:extLst>
              <a:ext uri="{FF2B5EF4-FFF2-40B4-BE49-F238E27FC236}">
                <a16:creationId xmlns:a16="http://schemas.microsoft.com/office/drawing/2014/main" id="{5C0B9792-289F-76FB-7FC1-7F67FBC709F4}"/>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Runtime</a:t>
            </a:r>
          </a:p>
          <a:p>
            <a:pPr marL="0" indent="0" algn="ctr">
              <a:lnSpc>
                <a:spcPts val="12000"/>
              </a:lnSpc>
              <a:buNone/>
            </a:pPr>
            <a:r>
              <a:rPr lang="en-US" sz="11600"/>
              <a:t>Contract </a:t>
            </a:r>
            <a:br>
              <a:rPr lang="en-US" sz="11600"/>
            </a:br>
            <a:r>
              <a:rPr lang="en-US" sz="11600"/>
              <a:t>Checking</a:t>
            </a:r>
            <a:br>
              <a:rPr lang="en-US" sz="11600"/>
            </a:br>
            <a:endParaRPr lang="en-US" sz="11600"/>
          </a:p>
        </p:txBody>
      </p:sp>
      <p:sp>
        <p:nvSpPr>
          <p:cNvPr id="4" name="Slide Number Placeholder 3">
            <a:extLst>
              <a:ext uri="{FF2B5EF4-FFF2-40B4-BE49-F238E27FC236}">
                <a16:creationId xmlns:a16="http://schemas.microsoft.com/office/drawing/2014/main" id="{CE88B8D0-6005-6AB6-1177-89EF81F92F74}"/>
              </a:ext>
            </a:extLst>
          </p:cNvPr>
          <p:cNvSpPr>
            <a:spLocks noGrp="1"/>
          </p:cNvSpPr>
          <p:nvPr>
            <p:ph type="sldNum" sz="quarter" idx="12"/>
          </p:nvPr>
        </p:nvSpPr>
        <p:spPr/>
        <p:txBody>
          <a:bodyPr/>
          <a:lstStyle/>
          <a:p>
            <a:fld id="{0BDE28F9-DF4C-4421-9B70-DBE64F175828}" type="slidenum">
              <a:rPr lang="en-US" smtClean="0"/>
              <a:t>29</a:t>
            </a:fld>
            <a:endParaRPr lang="en-US"/>
          </a:p>
        </p:txBody>
      </p:sp>
    </p:spTree>
    <p:extLst>
      <p:ext uri="{BB962C8B-B14F-4D97-AF65-F5344CB8AC3E}">
        <p14:creationId xmlns:p14="http://schemas.microsoft.com/office/powerpoint/2010/main" val="24226749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336823-204A-D6F2-1B05-B8020EF625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DFBF4B-7D11-C9C5-9E63-80815D4F2849}"/>
              </a:ext>
            </a:extLst>
          </p:cNvPr>
          <p:cNvSpPr>
            <a:spLocks noGrp="1"/>
          </p:cNvSpPr>
          <p:nvPr>
            <p:ph type="ctrTitle"/>
          </p:nvPr>
        </p:nvSpPr>
        <p:spPr>
          <a:xfrm>
            <a:off x="564874" y="477082"/>
            <a:ext cx="11062251" cy="4587288"/>
          </a:xfrm>
        </p:spPr>
        <p:txBody>
          <a:bodyPr>
            <a:normAutofit/>
          </a:bodyPr>
          <a:lstStyle/>
          <a:p>
            <a:pPr>
              <a:lnSpc>
                <a:spcPct val="150000"/>
              </a:lnSpc>
            </a:pPr>
            <a:r>
              <a:rPr lang="en-US" b="1" i="0" dirty="0">
                <a:solidFill>
                  <a:srgbClr val="373737"/>
                </a:solidFill>
                <a:effectLst/>
                <a:latin typeface="+mn-lt"/>
              </a:rPr>
              <a:t>What C++ Needs to be Safe?</a:t>
            </a:r>
            <a:br>
              <a:rPr lang="en-US" b="1" i="0" dirty="0">
                <a:effectLst/>
                <a:latin typeface="+mn-lt"/>
              </a:rPr>
            </a:br>
            <a:r>
              <a:rPr lang="en-US" sz="4400" i="0" dirty="0">
                <a:solidFill>
                  <a:srgbClr val="373737"/>
                </a:solidFill>
                <a:effectLst/>
                <a:latin typeface="+mn-lt"/>
              </a:rPr>
              <a:t>John L</a:t>
            </a:r>
            <a:r>
              <a:rPr lang="en-US" sz="4400" dirty="0">
                <a:solidFill>
                  <a:srgbClr val="373737"/>
                </a:solidFill>
                <a:latin typeface="+mn-lt"/>
              </a:rPr>
              <a:t>akos</a:t>
            </a:r>
            <a:br>
              <a:rPr lang="en-US" sz="4400" dirty="0">
                <a:latin typeface="+mn-lt"/>
              </a:rPr>
            </a:br>
            <a:r>
              <a:rPr lang="en-US" sz="4400" dirty="0">
                <a:solidFill>
                  <a:srgbClr val="373737"/>
                </a:solidFill>
                <a:latin typeface="+mn-lt"/>
              </a:rPr>
              <a:t>Bloomberg</a:t>
            </a:r>
            <a:r>
              <a:rPr lang="en-US" sz="4400" i="0" dirty="0">
                <a:solidFill>
                  <a:srgbClr val="373737"/>
                </a:solidFill>
                <a:effectLst/>
                <a:latin typeface="+mn-lt"/>
              </a:rPr>
              <a:t>, </a:t>
            </a:r>
            <a:r>
              <a:rPr lang="en-US" sz="4400" dirty="0">
                <a:solidFill>
                  <a:srgbClr val="373737"/>
                </a:solidFill>
                <a:latin typeface="+mn-lt"/>
              </a:rPr>
              <a:t>CTO</a:t>
            </a:r>
            <a:br>
              <a:rPr lang="en-US" sz="4400" i="0" dirty="0">
                <a:effectLst/>
                <a:latin typeface="+mn-lt"/>
              </a:rPr>
            </a:br>
            <a:r>
              <a:rPr lang="en-US" sz="4400" i="1" dirty="0"/>
              <a:t>Revised Monday, September 15, 2025</a:t>
            </a:r>
            <a:endParaRPr lang="en-US" sz="4400" i="1" dirty="0">
              <a:latin typeface="+mn-lt"/>
              <a:ea typeface="Calibri" panose="020F0502020204030204"/>
              <a:cs typeface="Calibri" panose="020F0502020204030204"/>
            </a:endParaRPr>
          </a:p>
        </p:txBody>
      </p:sp>
      <p:sp>
        <p:nvSpPr>
          <p:cNvPr id="3" name="Slide Number Placeholder 2">
            <a:extLst>
              <a:ext uri="{FF2B5EF4-FFF2-40B4-BE49-F238E27FC236}">
                <a16:creationId xmlns:a16="http://schemas.microsoft.com/office/drawing/2014/main" id="{B98B8451-71EB-0FE3-2B9D-60BF455D9FD0}"/>
              </a:ext>
            </a:extLst>
          </p:cNvPr>
          <p:cNvSpPr>
            <a:spLocks noGrp="1"/>
          </p:cNvSpPr>
          <p:nvPr>
            <p:ph type="sldNum" sz="quarter" idx="12"/>
          </p:nvPr>
        </p:nvSpPr>
        <p:spPr/>
        <p:txBody>
          <a:bodyPr/>
          <a:lstStyle/>
          <a:p>
            <a:fld id="{0BDE28F9-DF4C-4421-9B70-DBE64F175828}" type="slidenum">
              <a:rPr lang="en-US" smtClean="0"/>
              <a:t>3</a:t>
            </a:fld>
            <a:endParaRPr lang="en-US"/>
          </a:p>
        </p:txBody>
      </p:sp>
    </p:spTree>
    <p:extLst>
      <p:ext uri="{BB962C8B-B14F-4D97-AF65-F5344CB8AC3E}">
        <p14:creationId xmlns:p14="http://schemas.microsoft.com/office/powerpoint/2010/main" val="16485729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5"/>
            <a:ext cx="10915650" cy="4927600"/>
          </a:xfrm>
        </p:spPr>
        <p:txBody>
          <a:bodyPr>
            <a:normAutofit/>
          </a:bodyPr>
          <a:lstStyle/>
          <a:p>
            <a:pPr marL="0" indent="0">
              <a:buNone/>
            </a:pPr>
            <a:r>
              <a:rPr lang="en-US" sz="4400" dirty="0"/>
              <a:t>What is a contract?</a:t>
            </a:r>
          </a:p>
          <a:p>
            <a:pPr>
              <a:buFont typeface="Wingdings" panose="05000000000000000000" pitchFamily="2" charset="2"/>
              <a:buChar char="Ø"/>
            </a:pPr>
            <a:r>
              <a:rPr lang="en-US" sz="4400" dirty="0"/>
              <a:t>Plain-language contract:</a:t>
            </a:r>
          </a:p>
          <a:p>
            <a:pPr lvl="1">
              <a:buFont typeface="Calibri" panose="020F0502020204030204" pitchFamily="34" charset="0"/>
              <a:buChar char="—"/>
            </a:pPr>
            <a:r>
              <a:rPr lang="en-US" sz="4000" dirty="0"/>
              <a:t> A natural-language description of the agreement between client and library</a:t>
            </a:r>
          </a:p>
          <a:p>
            <a:pPr>
              <a:buFont typeface="Wingdings" panose="05000000000000000000" pitchFamily="2" charset="2"/>
              <a:buChar char="Ø"/>
            </a:pPr>
            <a:r>
              <a:rPr lang="en-US" sz="4400" dirty="0"/>
              <a:t>Contract assertion: </a:t>
            </a:r>
          </a:p>
          <a:p>
            <a:pPr lvl="1">
              <a:buFont typeface="Calibri" panose="020F0502020204030204" pitchFamily="34" charset="0"/>
              <a:buChar char="—"/>
            </a:pPr>
            <a:r>
              <a:rPr lang="en-US" sz="4000" dirty="0"/>
              <a:t> A C++ code construct that identifies something that must be true in a correct program</a:t>
            </a:r>
          </a:p>
        </p:txBody>
      </p:sp>
      <p:sp>
        <p:nvSpPr>
          <p:cNvPr id="3" name="Slide Number Placeholder 2">
            <a:extLst>
              <a:ext uri="{FF2B5EF4-FFF2-40B4-BE49-F238E27FC236}">
                <a16:creationId xmlns:a16="http://schemas.microsoft.com/office/drawing/2014/main" id="{C2C348D3-A2C1-E291-7C93-4F34FDA7E7DF}"/>
              </a:ext>
            </a:extLst>
          </p:cNvPr>
          <p:cNvSpPr>
            <a:spLocks noGrp="1"/>
          </p:cNvSpPr>
          <p:nvPr>
            <p:ph type="sldNum" sz="quarter" idx="12"/>
          </p:nvPr>
        </p:nvSpPr>
        <p:spPr/>
        <p:txBody>
          <a:bodyPr/>
          <a:lstStyle/>
          <a:p>
            <a:fld id="{0BDE28F9-DF4C-4421-9B70-DBE64F175828}" type="slidenum">
              <a:rPr lang="en-US" smtClean="0"/>
              <a:t>30</a:t>
            </a:fld>
            <a:endParaRPr lang="en-US"/>
          </a:p>
        </p:txBody>
      </p:sp>
    </p:spTree>
    <p:extLst>
      <p:ext uri="{BB962C8B-B14F-4D97-AF65-F5344CB8AC3E}">
        <p14:creationId xmlns:p14="http://schemas.microsoft.com/office/powerpoint/2010/main" val="808660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up)">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up)">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41248" y="1828800"/>
            <a:ext cx="10639425" cy="4756150"/>
          </a:xfrm>
        </p:spPr>
        <p:txBody>
          <a:bodyPr>
            <a:normAutofit lnSpcReduction="10000"/>
          </a:bodyPr>
          <a:lstStyle/>
          <a:p>
            <a:pPr marL="0" indent="0">
              <a:buNone/>
            </a:pPr>
            <a:r>
              <a:rPr lang="en-US" sz="4400" dirty="0"/>
              <a:t>C++26 Contracts MVP Features:</a:t>
            </a:r>
          </a:p>
          <a:p>
            <a:pPr>
              <a:buFont typeface="Wingdings" panose="05000000000000000000" pitchFamily="2" charset="2"/>
              <a:buChar char="§"/>
            </a:pPr>
            <a:r>
              <a:rPr lang="en-US" sz="4400" dirty="0"/>
              <a:t> </a:t>
            </a:r>
            <a:r>
              <a:rPr lang="en-US" sz="4000" dirty="0"/>
              <a:t>Preconditions and postconditions directly on</a:t>
            </a:r>
            <a:br>
              <a:rPr lang="en-US" sz="4000" dirty="0"/>
            </a:br>
            <a:r>
              <a:rPr lang="en-US" sz="4000" dirty="0"/>
              <a:t> declaration</a:t>
            </a:r>
          </a:p>
          <a:p>
            <a:pPr>
              <a:buFont typeface="Wingdings" panose="05000000000000000000" pitchFamily="2" charset="2"/>
              <a:buChar char="§"/>
            </a:pPr>
            <a:r>
              <a:rPr lang="en-US" sz="4000" dirty="0"/>
              <a:t> Standard way to set contract-violation handler</a:t>
            </a:r>
          </a:p>
          <a:p>
            <a:pPr>
              <a:buFont typeface="Wingdings" panose="05000000000000000000" pitchFamily="2" charset="2"/>
              <a:buChar char="§"/>
            </a:pPr>
            <a:r>
              <a:rPr lang="en-US" sz="4000" dirty="0"/>
              <a:t> Four standard semantics for contract violations:</a:t>
            </a:r>
          </a:p>
          <a:p>
            <a:pPr lvl="1"/>
            <a:r>
              <a:rPr lang="en-US" sz="3600" b="1" dirty="0">
                <a:solidFill>
                  <a:srgbClr val="0070C0"/>
                </a:solidFill>
                <a:latin typeface="Courier New" panose="02070309020205020404" pitchFamily="49" charset="0"/>
                <a:cs typeface="Courier New" panose="02070309020205020404" pitchFamily="49" charset="0"/>
              </a:rPr>
              <a:t>ignore</a:t>
            </a:r>
            <a:r>
              <a:rPr lang="en-US" sz="3600" dirty="0">
                <a:solidFill>
                  <a:schemeClr val="bg1"/>
                </a:solidFill>
              </a:rPr>
              <a:t>, </a:t>
            </a:r>
            <a:r>
              <a:rPr lang="en-US" sz="3600" b="1" dirty="0">
                <a:solidFill>
                  <a:schemeClr val="bg1"/>
                </a:solidFill>
                <a:latin typeface="Courier New" panose="02070309020205020404" pitchFamily="49" charset="0"/>
                <a:cs typeface="Courier New" panose="02070309020205020404" pitchFamily="49" charset="0"/>
              </a:rPr>
              <a:t>enforce</a:t>
            </a:r>
            <a:r>
              <a:rPr lang="en-US" sz="3600" dirty="0">
                <a:solidFill>
                  <a:schemeClr val="bg1"/>
                </a:solidFill>
              </a:rPr>
              <a:t>, </a:t>
            </a:r>
            <a:r>
              <a:rPr lang="en-US" sz="3600" b="1" dirty="0">
                <a:solidFill>
                  <a:schemeClr val="bg1"/>
                </a:solidFill>
                <a:latin typeface="Courier New" panose="02070309020205020404" pitchFamily="49" charset="0"/>
                <a:cs typeface="Courier New" panose="02070309020205020404" pitchFamily="49" charset="0"/>
              </a:rPr>
              <a:t>observe</a:t>
            </a:r>
            <a:r>
              <a:rPr lang="en-US" sz="3600" dirty="0">
                <a:solidFill>
                  <a:schemeClr val="bg1"/>
                </a:solidFill>
              </a:rPr>
              <a:t>, </a:t>
            </a:r>
            <a:r>
              <a:rPr lang="en-US" sz="3600" b="1" dirty="0" err="1">
                <a:solidFill>
                  <a:schemeClr val="bg1"/>
                </a:solidFill>
                <a:latin typeface="Courier New" panose="02070309020205020404" pitchFamily="49" charset="0"/>
                <a:cs typeface="Courier New" panose="02070309020205020404" pitchFamily="49" charset="0"/>
              </a:rPr>
              <a:t>quick_enforce</a:t>
            </a:r>
            <a:endParaRPr lang="en-US" sz="3600" b="1" dirty="0">
              <a:solidFill>
                <a:schemeClr val="bg1"/>
              </a:solidFill>
              <a:latin typeface="Courier New" panose="02070309020205020404" pitchFamily="49" charset="0"/>
              <a:cs typeface="Courier New" panose="02070309020205020404" pitchFamily="49" charset="0"/>
            </a:endParaRPr>
          </a:p>
          <a:p>
            <a:pPr>
              <a:buFont typeface="Wingdings" panose="05000000000000000000" pitchFamily="2" charset="2"/>
              <a:buChar char="§"/>
            </a:pPr>
            <a:r>
              <a:rPr lang="en-US" sz="4000" dirty="0"/>
              <a:t> A fifth semantic is anticipated:</a:t>
            </a:r>
          </a:p>
          <a:p>
            <a:pPr lvl="1"/>
            <a:r>
              <a:rPr lang="en-US" sz="3600" b="1" dirty="0">
                <a:solidFill>
                  <a:srgbClr val="0070C0"/>
                </a:solidFill>
                <a:latin typeface="Courier New" panose="02070309020205020404" pitchFamily="49" charset="0"/>
                <a:cs typeface="Courier New" panose="02070309020205020404" pitchFamily="49" charset="0"/>
              </a:rPr>
              <a:t>assume</a:t>
            </a:r>
          </a:p>
        </p:txBody>
      </p:sp>
      <p:sp>
        <p:nvSpPr>
          <p:cNvPr id="3" name="Slide Number Placeholder 2">
            <a:extLst>
              <a:ext uri="{FF2B5EF4-FFF2-40B4-BE49-F238E27FC236}">
                <a16:creationId xmlns:a16="http://schemas.microsoft.com/office/drawing/2014/main" id="{676083DB-C53C-1596-DF35-EA6EE6E068E6}"/>
              </a:ext>
            </a:extLst>
          </p:cNvPr>
          <p:cNvSpPr>
            <a:spLocks noGrp="1"/>
          </p:cNvSpPr>
          <p:nvPr>
            <p:ph type="sldNum" sz="quarter" idx="12"/>
          </p:nvPr>
        </p:nvSpPr>
        <p:spPr/>
        <p:txBody>
          <a:bodyPr/>
          <a:lstStyle/>
          <a:p>
            <a:fld id="{0BDE28F9-DF4C-4421-9B70-DBE64F175828}" type="slidenum">
              <a:rPr lang="en-US" smtClean="0"/>
              <a:t>31</a:t>
            </a:fld>
            <a:endParaRPr lang="en-US"/>
          </a:p>
        </p:txBody>
      </p:sp>
      <p:sp>
        <p:nvSpPr>
          <p:cNvPr id="4" name="Speech Bubble: Oval 3">
            <a:extLst>
              <a:ext uri="{FF2B5EF4-FFF2-40B4-BE49-F238E27FC236}">
                <a16:creationId xmlns:a16="http://schemas.microsoft.com/office/drawing/2014/main" id="{9815F8E2-4A25-30ED-BC48-47003C79E6ED}"/>
              </a:ext>
            </a:extLst>
          </p:cNvPr>
          <p:cNvSpPr/>
          <p:nvPr/>
        </p:nvSpPr>
        <p:spPr>
          <a:xfrm>
            <a:off x="6410323" y="5785117"/>
            <a:ext cx="5317389" cy="753795"/>
          </a:xfrm>
          <a:prstGeom prst="wedgeEllipseCallout">
            <a:avLst>
              <a:gd name="adj1" fmla="val -103186"/>
              <a:gd name="adj2" fmla="val 4936"/>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 </a:t>
            </a:r>
            <a:r>
              <a:rPr lang="en-US" i="1" dirty="0">
                <a:solidFill>
                  <a:schemeClr val="tx1"/>
                </a:solidFill>
              </a:rPr>
              <a:t>Status quo</a:t>
            </a:r>
            <a:r>
              <a:rPr lang="en-US" dirty="0">
                <a:solidFill>
                  <a:schemeClr val="tx1"/>
                </a:solidFill>
              </a:rPr>
              <a:t> for both the core-language and standard-library functions.</a:t>
            </a:r>
            <a:r>
              <a:rPr lang="en-US" dirty="0"/>
              <a:t>.</a:t>
            </a:r>
          </a:p>
        </p:txBody>
      </p:sp>
      <p:sp>
        <p:nvSpPr>
          <p:cNvPr id="9" name="TextBox 8">
            <a:extLst>
              <a:ext uri="{FF2B5EF4-FFF2-40B4-BE49-F238E27FC236}">
                <a16:creationId xmlns:a16="http://schemas.microsoft.com/office/drawing/2014/main" id="{4E0EF470-EDFE-A455-8A14-20E8E9C2DDF9}"/>
              </a:ext>
            </a:extLst>
          </p:cNvPr>
          <p:cNvSpPr txBox="1"/>
          <p:nvPr/>
        </p:nvSpPr>
        <p:spPr>
          <a:xfrm>
            <a:off x="2746272" y="4719158"/>
            <a:ext cx="9350477" cy="646331"/>
          </a:xfrm>
          <a:prstGeom prst="rect">
            <a:avLst/>
          </a:prstGeom>
          <a:noFill/>
        </p:spPr>
        <p:txBody>
          <a:bodyPr wrap="square" rtlCol="0">
            <a:spAutoFit/>
          </a:bodyPr>
          <a:lstStyle/>
          <a:p>
            <a:pPr lvl="1"/>
            <a:r>
              <a:rPr lang="en-US" sz="3600" dirty="0"/>
              <a:t>, </a:t>
            </a:r>
            <a:r>
              <a:rPr lang="en-US" sz="3600" b="1" dirty="0">
                <a:solidFill>
                  <a:srgbClr val="0070C0"/>
                </a:solidFill>
                <a:latin typeface="Courier New" panose="02070309020205020404" pitchFamily="49" charset="0"/>
                <a:cs typeface="Courier New" panose="02070309020205020404" pitchFamily="49" charset="0"/>
              </a:rPr>
              <a:t>enforce</a:t>
            </a:r>
            <a:r>
              <a:rPr lang="en-US" sz="3600" dirty="0"/>
              <a:t>, </a:t>
            </a:r>
            <a:r>
              <a:rPr lang="en-US" sz="3600" b="1" dirty="0">
                <a:solidFill>
                  <a:srgbClr val="0070C0"/>
                </a:solidFill>
                <a:latin typeface="Courier New" panose="02070309020205020404" pitchFamily="49" charset="0"/>
                <a:cs typeface="Courier New" panose="02070309020205020404" pitchFamily="49" charset="0"/>
              </a:rPr>
              <a:t>observe</a:t>
            </a:r>
            <a:r>
              <a:rPr lang="en-US" sz="3600" dirty="0"/>
              <a:t>, </a:t>
            </a:r>
            <a:r>
              <a:rPr lang="en-US" sz="3600" b="1" dirty="0" err="1">
                <a:solidFill>
                  <a:srgbClr val="0070C0"/>
                </a:solidFill>
                <a:latin typeface="Courier New" panose="02070309020205020404" pitchFamily="49" charset="0"/>
                <a:cs typeface="Courier New" panose="02070309020205020404" pitchFamily="49" charset="0"/>
              </a:rPr>
              <a:t>quick_enforce</a:t>
            </a:r>
            <a:endParaRPr lang="en-US" sz="3600" b="1" dirty="0">
              <a:solidFill>
                <a:srgbClr val="0070C0"/>
              </a:solidFill>
              <a:latin typeface="Courier New" panose="02070309020205020404" pitchFamily="49" charset="0"/>
              <a:cs typeface="Courier New" panose="02070309020205020404" pitchFamily="49" charset="0"/>
            </a:endParaRPr>
          </a:p>
        </p:txBody>
      </p:sp>
      <p:sp>
        <p:nvSpPr>
          <p:cNvPr id="10" name="TextBox 9">
            <a:extLst>
              <a:ext uri="{FF2B5EF4-FFF2-40B4-BE49-F238E27FC236}">
                <a16:creationId xmlns:a16="http://schemas.microsoft.com/office/drawing/2014/main" id="{060E3C22-29A1-DC5F-A9E4-8DD555B6DB52}"/>
              </a:ext>
            </a:extLst>
          </p:cNvPr>
          <p:cNvSpPr txBox="1"/>
          <p:nvPr/>
        </p:nvSpPr>
        <p:spPr>
          <a:xfrm>
            <a:off x="2746272" y="4719158"/>
            <a:ext cx="9350477" cy="646331"/>
          </a:xfrm>
          <a:prstGeom prst="rect">
            <a:avLst/>
          </a:prstGeom>
          <a:noFill/>
        </p:spPr>
        <p:txBody>
          <a:bodyPr wrap="square" rtlCol="0">
            <a:spAutoFit/>
          </a:bodyPr>
          <a:lstStyle/>
          <a:p>
            <a:pPr lvl="1"/>
            <a:r>
              <a:rPr lang="en-US" sz="3600" dirty="0"/>
              <a:t>, </a:t>
            </a:r>
            <a:r>
              <a:rPr lang="en-US" sz="3600" b="1" dirty="0">
                <a:solidFill>
                  <a:srgbClr val="0070C0"/>
                </a:solidFill>
                <a:latin typeface="Courier New" panose="02070309020205020404" pitchFamily="49" charset="0"/>
                <a:cs typeface="Courier New" panose="02070309020205020404" pitchFamily="49" charset="0"/>
              </a:rPr>
              <a:t>enforce</a:t>
            </a:r>
            <a:r>
              <a:rPr lang="en-US" sz="3600" dirty="0"/>
              <a:t>, </a:t>
            </a:r>
            <a:r>
              <a:rPr lang="en-US" sz="3600" b="1" dirty="0">
                <a:solidFill>
                  <a:srgbClr val="0070C0"/>
                </a:solidFill>
                <a:latin typeface="Courier New" panose="02070309020205020404" pitchFamily="49" charset="0"/>
                <a:cs typeface="Courier New" panose="02070309020205020404" pitchFamily="49" charset="0"/>
              </a:rPr>
              <a:t>observe</a:t>
            </a:r>
          </a:p>
        </p:txBody>
      </p:sp>
      <p:sp>
        <p:nvSpPr>
          <p:cNvPr id="11" name="TextBox 10">
            <a:extLst>
              <a:ext uri="{FF2B5EF4-FFF2-40B4-BE49-F238E27FC236}">
                <a16:creationId xmlns:a16="http://schemas.microsoft.com/office/drawing/2014/main" id="{E94C6168-74F6-62DC-176A-1BFF07552BFA}"/>
              </a:ext>
            </a:extLst>
          </p:cNvPr>
          <p:cNvSpPr txBox="1"/>
          <p:nvPr/>
        </p:nvSpPr>
        <p:spPr>
          <a:xfrm>
            <a:off x="2746272" y="4719158"/>
            <a:ext cx="9350477" cy="646331"/>
          </a:xfrm>
          <a:prstGeom prst="rect">
            <a:avLst/>
          </a:prstGeom>
          <a:noFill/>
        </p:spPr>
        <p:txBody>
          <a:bodyPr wrap="square" rtlCol="0">
            <a:spAutoFit/>
          </a:bodyPr>
          <a:lstStyle/>
          <a:p>
            <a:pPr lvl="1"/>
            <a:r>
              <a:rPr lang="en-US" sz="3600" dirty="0"/>
              <a:t>, </a:t>
            </a:r>
            <a:r>
              <a:rPr lang="en-US" sz="3600" b="1" dirty="0">
                <a:solidFill>
                  <a:srgbClr val="0070C0"/>
                </a:solidFill>
                <a:latin typeface="Courier New" panose="02070309020205020404" pitchFamily="49" charset="0"/>
                <a:cs typeface="Courier New" panose="02070309020205020404" pitchFamily="49" charset="0"/>
              </a:rPr>
              <a:t>enforce</a:t>
            </a:r>
          </a:p>
        </p:txBody>
      </p:sp>
    </p:spTree>
    <p:extLst>
      <p:ext uri="{BB962C8B-B14F-4D97-AF65-F5344CB8AC3E}">
        <p14:creationId xmlns:p14="http://schemas.microsoft.com/office/powerpoint/2010/main" val="922768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up)">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up)">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up)">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up)">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10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left)">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left)">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left)">
                                      <p:cBhvr>
                                        <p:cTn id="42" dur="50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5">
                                            <p:txEl>
                                              <p:pRg st="5" end="5"/>
                                            </p:txEl>
                                          </p:spTgt>
                                        </p:tgtEl>
                                        <p:attrNameLst>
                                          <p:attrName>style.visibility</p:attrName>
                                        </p:attrNameLst>
                                      </p:cBhvr>
                                      <p:to>
                                        <p:strVal val="visible"/>
                                      </p:to>
                                    </p:set>
                                    <p:animEffect transition="in" filter="wipe(up)">
                                      <p:cBhvr>
                                        <p:cTn id="47" dur="500"/>
                                        <p:tgtEl>
                                          <p:spTgt spid="5">
                                            <p:txEl>
                                              <p:pRg st="5" end="5"/>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5">
                                            <p:txEl>
                                              <p:pRg st="6" end="6"/>
                                            </p:txEl>
                                          </p:spTgt>
                                        </p:tgtEl>
                                        <p:attrNameLst>
                                          <p:attrName>style.visibility</p:attrName>
                                        </p:attrNameLst>
                                      </p:cBhvr>
                                      <p:to>
                                        <p:strVal val="visible"/>
                                      </p:to>
                                    </p:set>
                                    <p:animEffect transition="in" filter="wipe(left)">
                                      <p:cBhvr>
                                        <p:cTn id="52" dur="500"/>
                                        <p:tgtEl>
                                          <p:spTgt spid="5">
                                            <p:txEl>
                                              <p:pRg st="6" end="6"/>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wipe(left)">
                                      <p:cBhvr>
                                        <p:cTn id="5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p:bldP spid="10" grpId="0"/>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dirty="0">
                <a:solidFill>
                  <a:srgbClr val="0070C0"/>
                </a:solidFill>
                <a:latin typeface="Amasis MT Pro Black" panose="02040A04050005020304" pitchFamily="18" charset="0"/>
              </a:rPr>
              <a:t>S</a:t>
            </a:r>
            <a:r>
              <a:rPr lang="en-US" dirty="0">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5"/>
            <a:ext cx="10641376" cy="4351338"/>
          </a:xfrm>
        </p:spPr>
        <p:txBody>
          <a:bodyPr/>
          <a:lstStyle/>
          <a:p>
            <a:pPr marL="0" indent="0">
              <a:buNone/>
            </a:pPr>
            <a:r>
              <a:rPr lang="en-US" sz="4400" dirty="0"/>
              <a:t>A Simple Use Case:</a:t>
            </a:r>
            <a:br>
              <a:rPr lang="en-US" sz="800" dirty="0"/>
            </a:br>
            <a:endParaRPr lang="en-US" sz="800" b="0" i="0" dirty="0">
              <a:solidFill>
                <a:srgbClr val="000000"/>
              </a:solidFill>
              <a:effectLst/>
              <a:latin typeface="Arial" panose="020B0604020202020204" pitchFamily="34" charset="0"/>
            </a:endParaRP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double sqrt(double </a:t>
            </a:r>
            <a:r>
              <a:rPr lang="en-US" dirty="0">
                <a:solidFill>
                  <a:srgbClr val="000000"/>
                </a:solidFill>
                <a:latin typeface="Courier New" panose="02070309020205020404" pitchFamily="49" charset="0"/>
                <a:cs typeface="Courier New" panose="02070309020205020404" pitchFamily="49" charset="0"/>
              </a:rPr>
              <a:t>x</a:t>
            </a:r>
            <a:r>
              <a:rPr lang="en-US" b="0" i="0" dirty="0">
                <a:solidFill>
                  <a:srgbClr val="000000"/>
                </a:solidFill>
                <a:effectLst/>
                <a:latin typeface="Courier New" panose="02070309020205020404" pitchFamily="49" charset="0"/>
                <a:cs typeface="Courier New" panose="02070309020205020404" pitchFamily="49" charset="0"/>
              </a:rPr>
              <a:t>);</a:t>
            </a:r>
          </a:p>
          <a:p>
            <a:pPr marL="0" indent="0" algn="l">
              <a:buNone/>
            </a:pPr>
            <a:r>
              <a:rPr lang="en-US" dirty="0">
                <a:solidFill>
                  <a:srgbClr val="000000"/>
                </a:solidFill>
                <a:latin typeface="Courier New" panose="02070309020205020404" pitchFamily="49" charset="0"/>
                <a:cs typeface="Courier New" panose="02070309020205020404" pitchFamily="49" charset="0"/>
              </a:rPr>
              <a:t>    // Return a value whose representation is </a:t>
            </a:r>
          </a:p>
          <a:p>
            <a:pPr marL="0" indent="0" algn="l">
              <a:buNone/>
            </a:pPr>
            <a:r>
              <a:rPr lang="en-US" dirty="0">
                <a:solidFill>
                  <a:srgbClr val="000000"/>
                </a:solidFill>
                <a:latin typeface="Courier New" panose="02070309020205020404" pitchFamily="49" charset="0"/>
                <a:cs typeface="Courier New" panose="02070309020205020404" pitchFamily="49" charset="0"/>
              </a:rPr>
              <a:t>    // </a:t>
            </a:r>
            <a:r>
              <a:rPr lang="en-US" b="1" dirty="0">
                <a:solidFill>
                  <a:srgbClr val="000000"/>
                </a:solidFill>
                <a:latin typeface="Courier New" panose="02070309020205020404" pitchFamily="49" charset="0"/>
                <a:cs typeface="Courier New" panose="02070309020205020404" pitchFamily="49" charset="0"/>
              </a:rPr>
              <a:t>as close as possible</a:t>
            </a:r>
            <a:r>
              <a:rPr lang="en-US" dirty="0">
                <a:solidFill>
                  <a:srgbClr val="000000"/>
                </a:solidFill>
                <a:latin typeface="Courier New" panose="02070309020205020404" pitchFamily="49" charset="0"/>
                <a:cs typeface="Courier New" panose="02070309020205020404" pitchFamily="49" charset="0"/>
              </a:rPr>
              <a:t> to the positive</a:t>
            </a:r>
          </a:p>
          <a:p>
            <a:pPr marL="0" indent="0" algn="l">
              <a:buNone/>
            </a:pPr>
            <a:r>
              <a:rPr lang="en-US" dirty="0">
                <a:solidFill>
                  <a:srgbClr val="000000"/>
                </a:solidFill>
                <a:latin typeface="Courier New" panose="02070309020205020404" pitchFamily="49" charset="0"/>
                <a:cs typeface="Courier New" panose="02070309020205020404" pitchFamily="49" charset="0"/>
              </a:rPr>
              <a:t>    // square root of the specified `x` value.</a:t>
            </a:r>
          </a:p>
          <a:p>
            <a:pPr marL="0" indent="0" algn="l">
              <a:buNone/>
            </a:pPr>
            <a:r>
              <a:rPr lang="en-US" dirty="0">
                <a:solidFill>
                  <a:srgbClr val="000000"/>
                </a:solidFill>
                <a:latin typeface="Courier New" panose="02070309020205020404" pitchFamily="49" charset="0"/>
                <a:cs typeface="Courier New" panose="02070309020205020404" pitchFamily="49" charset="0"/>
              </a:rPr>
              <a:t>  </a:t>
            </a:r>
            <a:endParaRPr lang="en-US" b="0" i="0" dirty="0">
              <a:solidFill>
                <a:srgbClr val="000000"/>
              </a:solidFill>
              <a:effectLst/>
              <a:latin typeface="Courier New" panose="02070309020205020404" pitchFamily="49" charset="0"/>
              <a:cs typeface="Courier New" panose="02070309020205020404" pitchFamily="49" charset="0"/>
            </a:endParaRPr>
          </a:p>
          <a:p>
            <a:pPr marL="0" indent="0" algn="l">
              <a:buNone/>
            </a:pPr>
            <a:endParaRPr lang="en-US" b="0" i="0" dirty="0">
              <a:solidFill>
                <a:srgbClr val="000000"/>
              </a:solidFill>
              <a:effectLst/>
              <a:latin typeface="Arial" panose="020B0604020202020204" pitchFamily="34" charset="0"/>
            </a:endParaRPr>
          </a:p>
        </p:txBody>
      </p:sp>
      <p:sp>
        <p:nvSpPr>
          <p:cNvPr id="3" name="Slide Number Placeholder 2">
            <a:extLst>
              <a:ext uri="{FF2B5EF4-FFF2-40B4-BE49-F238E27FC236}">
                <a16:creationId xmlns:a16="http://schemas.microsoft.com/office/drawing/2014/main" id="{A8C813B7-B944-2060-9044-6AA96F52DDC1}"/>
              </a:ext>
            </a:extLst>
          </p:cNvPr>
          <p:cNvSpPr>
            <a:spLocks noGrp="1"/>
          </p:cNvSpPr>
          <p:nvPr>
            <p:ph type="sldNum" sz="quarter" idx="12"/>
          </p:nvPr>
        </p:nvSpPr>
        <p:spPr/>
        <p:txBody>
          <a:bodyPr/>
          <a:lstStyle/>
          <a:p>
            <a:fld id="{0BDE28F9-DF4C-4421-9B70-DBE64F175828}" type="slidenum">
              <a:rPr lang="en-US" smtClean="0"/>
              <a:t>32</a:t>
            </a:fld>
            <a:endParaRPr lang="en-US"/>
          </a:p>
        </p:txBody>
      </p:sp>
      <p:sp>
        <p:nvSpPr>
          <p:cNvPr id="4" name="Speech Bubble: Rectangle 3">
            <a:extLst>
              <a:ext uri="{FF2B5EF4-FFF2-40B4-BE49-F238E27FC236}">
                <a16:creationId xmlns:a16="http://schemas.microsoft.com/office/drawing/2014/main" id="{35E4A45E-ABD2-9ADA-2F7C-29472FF40B2A}"/>
              </a:ext>
            </a:extLst>
          </p:cNvPr>
          <p:cNvSpPr/>
          <p:nvPr/>
        </p:nvSpPr>
        <p:spPr>
          <a:xfrm>
            <a:off x="6991683" y="5188538"/>
            <a:ext cx="3988106" cy="958468"/>
          </a:xfrm>
          <a:prstGeom prst="wedgeRectCallout">
            <a:avLst>
              <a:gd name="adj1" fmla="val -85981"/>
              <a:gd name="adj2" fmla="val -166272"/>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i="1" dirty="0"/>
              <a:t>Essential</a:t>
            </a:r>
            <a:r>
              <a:rPr lang="en-US" sz="4000" dirty="0"/>
              <a:t> Behavior </a:t>
            </a:r>
          </a:p>
        </p:txBody>
      </p:sp>
      <p:sp>
        <p:nvSpPr>
          <p:cNvPr id="6" name="Speech Bubble: Rectangle 5">
            <a:extLst>
              <a:ext uri="{FF2B5EF4-FFF2-40B4-BE49-F238E27FC236}">
                <a16:creationId xmlns:a16="http://schemas.microsoft.com/office/drawing/2014/main" id="{7CF67B89-E7C9-3658-DF2C-A55374AA0EE7}"/>
              </a:ext>
            </a:extLst>
          </p:cNvPr>
          <p:cNvSpPr/>
          <p:nvPr/>
        </p:nvSpPr>
        <p:spPr>
          <a:xfrm>
            <a:off x="7163746" y="1825625"/>
            <a:ext cx="4644796" cy="958468"/>
          </a:xfrm>
          <a:prstGeom prst="wedgeRectCallout">
            <a:avLst>
              <a:gd name="adj1" fmla="val -82092"/>
              <a:gd name="adj2" fmla="val 55308"/>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i="1" dirty="0"/>
              <a:t>Function Declaration </a:t>
            </a:r>
            <a:endParaRPr lang="en-US" sz="4000" dirty="0"/>
          </a:p>
        </p:txBody>
      </p:sp>
    </p:spTree>
    <p:extLst>
      <p:ext uri="{BB962C8B-B14F-4D97-AF65-F5344CB8AC3E}">
        <p14:creationId xmlns:p14="http://schemas.microsoft.com/office/powerpoint/2010/main" val="992908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wipe(left)">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2" dur="500"/>
                                        <p:tgtEl>
                                          <p:spTgt spid="5">
                                            <p:txEl>
                                              <p:pRg st="2" end="2"/>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5" dur="500"/>
                                        <p:tgtEl>
                                          <p:spTgt spid="5">
                                            <p:txEl>
                                              <p:pRg st="3" end="3"/>
                                            </p:txEl>
                                          </p:spTgt>
                                        </p:tgtEl>
                                      </p:cBhvr>
                                    </p:animEffect>
                                  </p:childTnLst>
                                </p:cTn>
                              </p:par>
                              <p:par>
                                <p:cTn id="16" presetID="14" presetClass="entr" presetSubtype="10" fill="hold" nodeType="with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animEffect transition="in" filter="randombar(horizontal)">
                                      <p:cBhvr>
                                        <p:cTn id="18" dur="500"/>
                                        <p:tgtEl>
                                          <p:spTgt spid="5">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randombar(horizontal)">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randombar(horizontal)">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7A10C7-90E5-9462-145A-6BE82A170E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286E1B-9F76-AF63-D2FC-66B7C9686BF3}"/>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783C30BA-D387-C4D8-3D50-CCA3D4F12062}"/>
              </a:ext>
            </a:extLst>
          </p:cNvPr>
          <p:cNvSpPr>
            <a:spLocks noGrp="1"/>
          </p:cNvSpPr>
          <p:nvPr>
            <p:ph idx="1"/>
          </p:nvPr>
        </p:nvSpPr>
        <p:spPr>
          <a:xfrm>
            <a:off x="838200" y="1825625"/>
            <a:ext cx="10641376" cy="4351338"/>
          </a:xfrm>
        </p:spPr>
        <p:txBody>
          <a:bodyPr/>
          <a:lstStyle/>
          <a:p>
            <a:pPr marL="0" indent="0">
              <a:buNone/>
            </a:pPr>
            <a:r>
              <a:rPr lang="en-US" sz="4400" dirty="0"/>
              <a:t>A Simple Use Case:</a:t>
            </a:r>
            <a:br>
              <a:rPr lang="en-US" sz="800" dirty="0"/>
            </a:br>
            <a:endParaRPr lang="en-US" sz="800" b="0" i="0" dirty="0">
              <a:solidFill>
                <a:srgbClr val="000000"/>
              </a:solidFill>
              <a:effectLst/>
              <a:latin typeface="Arial" panose="020B0604020202020204" pitchFamily="34" charset="0"/>
            </a:endParaRP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double sqrt(double </a:t>
            </a:r>
            <a:r>
              <a:rPr lang="en-US" dirty="0">
                <a:solidFill>
                  <a:srgbClr val="000000"/>
                </a:solidFill>
                <a:latin typeface="Courier New" panose="02070309020205020404" pitchFamily="49" charset="0"/>
                <a:cs typeface="Courier New" panose="02070309020205020404" pitchFamily="49" charset="0"/>
              </a:rPr>
              <a:t>x</a:t>
            </a:r>
            <a:r>
              <a:rPr lang="en-US" b="0" i="0" dirty="0">
                <a:solidFill>
                  <a:srgbClr val="000000"/>
                </a:solidFill>
                <a:effectLst/>
                <a:latin typeface="Courier New" panose="02070309020205020404" pitchFamily="49" charset="0"/>
                <a:cs typeface="Courier New" panose="02070309020205020404" pitchFamily="49" charset="0"/>
              </a:rPr>
              <a:t>);</a:t>
            </a:r>
          </a:p>
          <a:p>
            <a:pPr marL="0" indent="0" algn="l">
              <a:buNone/>
            </a:pPr>
            <a:r>
              <a:rPr lang="en-US" dirty="0">
                <a:solidFill>
                  <a:schemeClr val="bg1">
                    <a:lumMod val="75000"/>
                  </a:schemeClr>
                </a:solidFill>
                <a:latin typeface="Courier New" panose="02070309020205020404" pitchFamily="49" charset="0"/>
                <a:cs typeface="Courier New" panose="02070309020205020404" pitchFamily="49" charset="0"/>
              </a:rPr>
              <a:t>    // Return a value whose representation is </a:t>
            </a:r>
          </a:p>
          <a:p>
            <a:pPr marL="0" indent="0" algn="l">
              <a:buNone/>
            </a:pPr>
            <a:r>
              <a:rPr lang="en-US" dirty="0">
                <a:solidFill>
                  <a:schemeClr val="bg1">
                    <a:lumMod val="75000"/>
                  </a:schemeClr>
                </a:solidFill>
                <a:latin typeface="Courier New" panose="02070309020205020404" pitchFamily="49" charset="0"/>
                <a:cs typeface="Courier New" panose="02070309020205020404" pitchFamily="49" charset="0"/>
              </a:rPr>
              <a:t>    // </a:t>
            </a:r>
            <a:r>
              <a:rPr lang="en-US" b="1" dirty="0">
                <a:solidFill>
                  <a:schemeClr val="bg1">
                    <a:lumMod val="75000"/>
                  </a:schemeClr>
                </a:solidFill>
                <a:latin typeface="Courier New" panose="02070309020205020404" pitchFamily="49" charset="0"/>
                <a:cs typeface="Courier New" panose="02070309020205020404" pitchFamily="49" charset="0"/>
              </a:rPr>
              <a:t>as close as possible</a:t>
            </a:r>
            <a:r>
              <a:rPr lang="en-US" dirty="0">
                <a:solidFill>
                  <a:schemeClr val="bg1">
                    <a:lumMod val="75000"/>
                  </a:schemeClr>
                </a:solidFill>
                <a:latin typeface="Courier New" panose="02070309020205020404" pitchFamily="49" charset="0"/>
                <a:cs typeface="Courier New" panose="02070309020205020404" pitchFamily="49" charset="0"/>
              </a:rPr>
              <a:t> to the positive</a:t>
            </a:r>
          </a:p>
          <a:p>
            <a:pPr marL="0" indent="0" algn="l">
              <a:buNone/>
            </a:pPr>
            <a:r>
              <a:rPr lang="en-US" dirty="0">
                <a:solidFill>
                  <a:schemeClr val="bg1">
                    <a:lumMod val="75000"/>
                  </a:schemeClr>
                </a:solidFill>
                <a:latin typeface="Courier New" panose="02070309020205020404" pitchFamily="49" charset="0"/>
                <a:cs typeface="Courier New" panose="02070309020205020404" pitchFamily="49" charset="0"/>
              </a:rPr>
              <a:t>    // square root of the specified `x` value.</a:t>
            </a:r>
          </a:p>
          <a:p>
            <a:pPr marL="0" indent="0" algn="l">
              <a:buNone/>
            </a:pPr>
            <a:r>
              <a:rPr lang="en-US" dirty="0">
                <a:solidFill>
                  <a:srgbClr val="000000"/>
                </a:solidFill>
                <a:latin typeface="Courier New" panose="02070309020205020404" pitchFamily="49" charset="0"/>
                <a:cs typeface="Courier New" panose="02070309020205020404" pitchFamily="49" charset="0"/>
              </a:rPr>
              <a:t>    // The behavior is </a:t>
            </a:r>
            <a:r>
              <a:rPr lang="en-US" b="1" dirty="0">
                <a:solidFill>
                  <a:srgbClr val="000000"/>
                </a:solidFill>
                <a:latin typeface="Courier New" panose="02070309020205020404" pitchFamily="49" charset="0"/>
                <a:cs typeface="Courier New" panose="02070309020205020404" pitchFamily="49" charset="0"/>
              </a:rPr>
              <a:t>undefined</a:t>
            </a:r>
            <a:r>
              <a:rPr lang="en-US" dirty="0">
                <a:solidFill>
                  <a:srgbClr val="000000"/>
                </a:solidFill>
                <a:latin typeface="Courier New" panose="02070309020205020404" pitchFamily="49" charset="0"/>
                <a:cs typeface="Courier New" panose="02070309020205020404" pitchFamily="49" charset="0"/>
              </a:rPr>
              <a:t> unless `x &gt;= 0`. </a:t>
            </a:r>
            <a:endParaRPr lang="en-US" b="0" i="0" dirty="0">
              <a:solidFill>
                <a:srgbClr val="000000"/>
              </a:solidFill>
              <a:effectLst/>
              <a:latin typeface="Courier New" panose="02070309020205020404" pitchFamily="49" charset="0"/>
              <a:cs typeface="Courier New" panose="02070309020205020404" pitchFamily="49" charset="0"/>
            </a:endParaRPr>
          </a:p>
          <a:p>
            <a:pPr marL="0" indent="0" algn="l">
              <a:buNone/>
            </a:pPr>
            <a:endParaRPr lang="en-US" b="0" i="0" dirty="0">
              <a:solidFill>
                <a:srgbClr val="000000"/>
              </a:solidFill>
              <a:effectLst/>
              <a:latin typeface="Arial" panose="020B0604020202020204" pitchFamily="34" charset="0"/>
            </a:endParaRPr>
          </a:p>
        </p:txBody>
      </p:sp>
      <p:sp>
        <p:nvSpPr>
          <p:cNvPr id="3" name="Slide Number Placeholder 2">
            <a:extLst>
              <a:ext uri="{FF2B5EF4-FFF2-40B4-BE49-F238E27FC236}">
                <a16:creationId xmlns:a16="http://schemas.microsoft.com/office/drawing/2014/main" id="{0BDE24D9-C9CC-5122-1C35-DF25C3E9F644}"/>
              </a:ext>
            </a:extLst>
          </p:cNvPr>
          <p:cNvSpPr>
            <a:spLocks noGrp="1"/>
          </p:cNvSpPr>
          <p:nvPr>
            <p:ph type="sldNum" sz="quarter" idx="12"/>
          </p:nvPr>
        </p:nvSpPr>
        <p:spPr/>
        <p:txBody>
          <a:bodyPr/>
          <a:lstStyle/>
          <a:p>
            <a:fld id="{0BDE28F9-DF4C-4421-9B70-DBE64F175828}" type="slidenum">
              <a:rPr lang="en-US" smtClean="0"/>
              <a:t>33</a:t>
            </a:fld>
            <a:endParaRPr lang="en-US"/>
          </a:p>
        </p:txBody>
      </p:sp>
      <p:sp>
        <p:nvSpPr>
          <p:cNvPr id="6" name="Speech Bubble: Rectangle 5">
            <a:extLst>
              <a:ext uri="{FF2B5EF4-FFF2-40B4-BE49-F238E27FC236}">
                <a16:creationId xmlns:a16="http://schemas.microsoft.com/office/drawing/2014/main" id="{7E944F8B-2957-BCD6-5E8E-DF3731DA6C6B}"/>
              </a:ext>
            </a:extLst>
          </p:cNvPr>
          <p:cNvSpPr/>
          <p:nvPr/>
        </p:nvSpPr>
        <p:spPr>
          <a:xfrm>
            <a:off x="6538453" y="5697729"/>
            <a:ext cx="4414682" cy="958468"/>
          </a:xfrm>
          <a:prstGeom prst="wedgeRectCallout">
            <a:avLst>
              <a:gd name="adj1" fmla="val -41357"/>
              <a:gd name="adj2" fmla="val -985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i="1" dirty="0"/>
              <a:t>Undefined</a:t>
            </a:r>
            <a:r>
              <a:rPr lang="en-US" sz="4000" dirty="0"/>
              <a:t> Behavior </a:t>
            </a:r>
          </a:p>
        </p:txBody>
      </p:sp>
    </p:spTree>
    <p:extLst>
      <p:ext uri="{BB962C8B-B14F-4D97-AF65-F5344CB8AC3E}">
        <p14:creationId xmlns:p14="http://schemas.microsoft.com/office/powerpoint/2010/main" val="2286569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animEffect transition="in" filter="wipe(left)">
                                      <p:cBhvr>
                                        <p:cTn id="7" dur="500"/>
                                        <p:tgtEl>
                                          <p:spTgt spid="5">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BB20F-8E8D-967E-D37D-DC857A6508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0E1511-F150-797F-BA46-CC91D7437B55}"/>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4" name="Rectangle: Rounded Corners 3">
            <a:extLst>
              <a:ext uri="{FF2B5EF4-FFF2-40B4-BE49-F238E27FC236}">
                <a16:creationId xmlns:a16="http://schemas.microsoft.com/office/drawing/2014/main" id="{609C7EC6-7640-94CD-CA22-70DE137CA5EC}"/>
              </a:ext>
            </a:extLst>
          </p:cNvPr>
          <p:cNvSpPr/>
          <p:nvPr/>
        </p:nvSpPr>
        <p:spPr>
          <a:xfrm>
            <a:off x="1514167" y="3185652"/>
            <a:ext cx="9950245" cy="2123768"/>
          </a:xfrm>
          <a:prstGeom prst="roundRect">
            <a:avLst/>
          </a:prstGeom>
          <a:solidFill>
            <a:schemeClr val="accent5">
              <a:lumMod val="20000"/>
              <a:lumOff val="80000"/>
            </a:schemeClr>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58908992-62DF-2E93-8758-3A2608AF0C43}"/>
              </a:ext>
            </a:extLst>
          </p:cNvPr>
          <p:cNvSpPr>
            <a:spLocks noGrp="1"/>
          </p:cNvSpPr>
          <p:nvPr>
            <p:ph idx="1"/>
          </p:nvPr>
        </p:nvSpPr>
        <p:spPr>
          <a:xfrm>
            <a:off x="838200" y="1825625"/>
            <a:ext cx="10641376" cy="4351338"/>
          </a:xfrm>
        </p:spPr>
        <p:txBody>
          <a:bodyPr/>
          <a:lstStyle/>
          <a:p>
            <a:pPr marL="0" indent="0">
              <a:buNone/>
            </a:pPr>
            <a:r>
              <a:rPr lang="en-US" sz="4400" dirty="0"/>
              <a:t>A Simple Use Case:</a:t>
            </a:r>
            <a:br>
              <a:rPr lang="en-US" sz="800" dirty="0"/>
            </a:br>
            <a:endParaRPr lang="en-US" sz="800" b="0" i="0" dirty="0">
              <a:solidFill>
                <a:srgbClr val="000000"/>
              </a:solidFill>
              <a:effectLst/>
              <a:latin typeface="Arial" panose="020B0604020202020204" pitchFamily="34" charset="0"/>
            </a:endParaRP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double sqrt(double </a:t>
            </a:r>
            <a:r>
              <a:rPr lang="en-US" dirty="0">
                <a:solidFill>
                  <a:srgbClr val="000000"/>
                </a:solidFill>
                <a:latin typeface="Courier New" panose="02070309020205020404" pitchFamily="49" charset="0"/>
                <a:cs typeface="Courier New" panose="02070309020205020404" pitchFamily="49" charset="0"/>
              </a:rPr>
              <a:t>x</a:t>
            </a:r>
            <a:r>
              <a:rPr lang="en-US" b="0" i="0" dirty="0">
                <a:solidFill>
                  <a:srgbClr val="000000"/>
                </a:solidFill>
                <a:effectLst/>
                <a:latin typeface="Courier New" panose="02070309020205020404" pitchFamily="49" charset="0"/>
                <a:cs typeface="Courier New" panose="02070309020205020404" pitchFamily="49" charset="0"/>
              </a:rPr>
              <a:t>);</a:t>
            </a:r>
          </a:p>
          <a:p>
            <a:pPr marL="0" indent="0" algn="l">
              <a:buNone/>
            </a:pPr>
            <a:r>
              <a:rPr lang="en-US" dirty="0">
                <a:latin typeface="Courier New" panose="02070309020205020404" pitchFamily="49" charset="0"/>
                <a:cs typeface="Courier New" panose="02070309020205020404" pitchFamily="49" charset="0"/>
              </a:rPr>
              <a:t>    // Return a value whose representation is </a:t>
            </a:r>
          </a:p>
          <a:p>
            <a:pPr marL="0" indent="0" algn="l">
              <a:buNone/>
            </a:pPr>
            <a:r>
              <a:rPr lang="en-US" dirty="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as close as possible</a:t>
            </a:r>
            <a:r>
              <a:rPr lang="en-US" dirty="0">
                <a:latin typeface="Courier New" panose="02070309020205020404" pitchFamily="49" charset="0"/>
                <a:cs typeface="Courier New" panose="02070309020205020404" pitchFamily="49" charset="0"/>
              </a:rPr>
              <a:t> to the positive</a:t>
            </a:r>
          </a:p>
          <a:p>
            <a:pPr marL="0" indent="0" algn="l">
              <a:buNone/>
            </a:pPr>
            <a:r>
              <a:rPr lang="en-US" dirty="0">
                <a:latin typeface="Courier New" panose="02070309020205020404" pitchFamily="49" charset="0"/>
                <a:cs typeface="Courier New" panose="02070309020205020404" pitchFamily="49" charset="0"/>
              </a:rPr>
              <a:t>    // square root of the specified `x` value.</a:t>
            </a:r>
          </a:p>
          <a:p>
            <a:pPr marL="0" indent="0" algn="l">
              <a:buNone/>
            </a:pPr>
            <a:r>
              <a:rPr lang="en-US" dirty="0">
                <a:latin typeface="Courier New" panose="02070309020205020404" pitchFamily="49" charset="0"/>
                <a:cs typeface="Courier New" panose="02070309020205020404" pitchFamily="49" charset="0"/>
              </a:rPr>
              <a:t>    // The behavior is </a:t>
            </a:r>
            <a:r>
              <a:rPr lang="en-US" b="1" dirty="0">
                <a:latin typeface="Courier New" panose="02070309020205020404" pitchFamily="49" charset="0"/>
                <a:cs typeface="Courier New" panose="02070309020205020404" pitchFamily="49" charset="0"/>
              </a:rPr>
              <a:t>undefined</a:t>
            </a:r>
            <a:r>
              <a:rPr lang="en-US" dirty="0">
                <a:latin typeface="Courier New" panose="02070309020205020404" pitchFamily="49" charset="0"/>
                <a:cs typeface="Courier New" panose="02070309020205020404" pitchFamily="49" charset="0"/>
              </a:rPr>
              <a:t> unless `x &gt;= 0`. </a:t>
            </a:r>
            <a:endParaRPr lang="en-US" b="0" i="0" dirty="0">
              <a:effectLst/>
              <a:latin typeface="Courier New" panose="02070309020205020404" pitchFamily="49" charset="0"/>
              <a:cs typeface="Courier New" panose="02070309020205020404" pitchFamily="49" charset="0"/>
            </a:endParaRPr>
          </a:p>
          <a:p>
            <a:pPr marL="0" indent="0" algn="l">
              <a:buNone/>
            </a:pPr>
            <a:endParaRPr lang="en-US" b="0" i="0" dirty="0">
              <a:solidFill>
                <a:srgbClr val="000000"/>
              </a:solidFill>
              <a:effectLst/>
              <a:latin typeface="Arial" panose="020B0604020202020204" pitchFamily="34" charset="0"/>
            </a:endParaRPr>
          </a:p>
        </p:txBody>
      </p:sp>
      <p:sp>
        <p:nvSpPr>
          <p:cNvPr id="3" name="Slide Number Placeholder 2">
            <a:extLst>
              <a:ext uri="{FF2B5EF4-FFF2-40B4-BE49-F238E27FC236}">
                <a16:creationId xmlns:a16="http://schemas.microsoft.com/office/drawing/2014/main" id="{E227DB05-BE10-422F-B0DB-CB13F33AB3DB}"/>
              </a:ext>
            </a:extLst>
          </p:cNvPr>
          <p:cNvSpPr>
            <a:spLocks noGrp="1"/>
          </p:cNvSpPr>
          <p:nvPr>
            <p:ph type="sldNum" sz="quarter" idx="12"/>
          </p:nvPr>
        </p:nvSpPr>
        <p:spPr/>
        <p:txBody>
          <a:bodyPr/>
          <a:lstStyle/>
          <a:p>
            <a:fld id="{0BDE28F9-DF4C-4421-9B70-DBE64F175828}" type="slidenum">
              <a:rPr lang="en-US" smtClean="0"/>
              <a:t>34</a:t>
            </a:fld>
            <a:endParaRPr lang="en-US"/>
          </a:p>
        </p:txBody>
      </p:sp>
      <p:sp>
        <p:nvSpPr>
          <p:cNvPr id="6" name="Speech Bubble: Rectangle 5">
            <a:extLst>
              <a:ext uri="{FF2B5EF4-FFF2-40B4-BE49-F238E27FC236}">
                <a16:creationId xmlns:a16="http://schemas.microsoft.com/office/drawing/2014/main" id="{3ACDBBE0-A991-F9A1-2892-571A950BC46D}"/>
              </a:ext>
            </a:extLst>
          </p:cNvPr>
          <p:cNvSpPr/>
          <p:nvPr/>
        </p:nvSpPr>
        <p:spPr>
          <a:xfrm>
            <a:off x="6656440" y="1623398"/>
            <a:ext cx="5388076" cy="958468"/>
          </a:xfrm>
          <a:prstGeom prst="wedgeRectCallout">
            <a:avLst>
              <a:gd name="adj1" fmla="val -38648"/>
              <a:gd name="adj2" fmla="val 11378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i="1" dirty="0"/>
              <a:t>Plain-Language Contract</a:t>
            </a:r>
            <a:endParaRPr lang="en-US" sz="4000" dirty="0"/>
          </a:p>
        </p:txBody>
      </p:sp>
    </p:spTree>
    <p:extLst>
      <p:ext uri="{BB962C8B-B14F-4D97-AF65-F5344CB8AC3E}">
        <p14:creationId xmlns:p14="http://schemas.microsoft.com/office/powerpoint/2010/main" val="2747634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randombar(horizontal)">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C4C0E7-8EA2-AE49-5CDF-9F724C498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B2ECA9-25B3-CBFE-2F15-5BC33480AAE7}"/>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7DA3AF3A-855A-ECDA-BDBC-7786C003AC64}"/>
              </a:ext>
            </a:extLst>
          </p:cNvPr>
          <p:cNvSpPr>
            <a:spLocks noGrp="1"/>
          </p:cNvSpPr>
          <p:nvPr>
            <p:ph idx="1"/>
          </p:nvPr>
        </p:nvSpPr>
        <p:spPr/>
        <p:txBody>
          <a:bodyPr/>
          <a:lstStyle/>
          <a:p>
            <a:pPr marL="0" indent="0">
              <a:buNone/>
            </a:pPr>
            <a:r>
              <a:rPr lang="en-US" sz="4400" dirty="0"/>
              <a:t>A Simple Use Case</a:t>
            </a:r>
            <a:br>
              <a:rPr lang="en-US" sz="800" dirty="0"/>
            </a:br>
            <a:endParaRPr lang="en-US" sz="800" b="0" i="0" dirty="0">
              <a:solidFill>
                <a:srgbClr val="000000"/>
              </a:solidFill>
              <a:effectLst/>
              <a:latin typeface="Arial" panose="020B0604020202020204" pitchFamily="34" charset="0"/>
            </a:endParaRP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double sqrt(double x)</a:t>
            </a:r>
          </a:p>
          <a:p>
            <a:pPr marL="0" indent="0" algn="l">
              <a:buNone/>
            </a:pPr>
            <a:r>
              <a:rPr lang="en-US" b="1" i="0" dirty="0">
                <a:solidFill>
                  <a:srgbClr val="00B050"/>
                </a:solidFill>
                <a:effectLst/>
                <a:latin typeface="Courier New" panose="02070309020205020404" pitchFamily="49" charset="0"/>
                <a:cs typeface="Courier New" panose="02070309020205020404" pitchFamily="49" charset="0"/>
              </a:rPr>
              <a:t>pre( x &gt;= 0 )</a:t>
            </a:r>
            <a:r>
              <a:rPr lang="en-US" i="0" dirty="0">
                <a:effectLst/>
                <a:latin typeface="Courier New" panose="02070309020205020404" pitchFamily="49" charset="0"/>
                <a:cs typeface="Courier New" panose="02070309020205020404" pitchFamily="49" charset="0"/>
              </a:rPr>
              <a:t>;</a:t>
            </a:r>
          </a:p>
          <a:p>
            <a:pPr marL="0" indent="0" algn="l">
              <a:buNone/>
            </a:pPr>
            <a:endParaRPr lang="en-US" b="0" i="0" dirty="0">
              <a:solidFill>
                <a:srgbClr val="000000"/>
              </a:solidFill>
              <a:effectLst/>
              <a:latin typeface="Arial" panose="020B0604020202020204" pitchFamily="34" charset="0"/>
            </a:endParaRPr>
          </a:p>
        </p:txBody>
      </p:sp>
      <p:sp>
        <p:nvSpPr>
          <p:cNvPr id="3" name="Slide Number Placeholder 2">
            <a:extLst>
              <a:ext uri="{FF2B5EF4-FFF2-40B4-BE49-F238E27FC236}">
                <a16:creationId xmlns:a16="http://schemas.microsoft.com/office/drawing/2014/main" id="{209F65FD-0D3E-DE2B-0D43-364F3350CEDB}"/>
              </a:ext>
            </a:extLst>
          </p:cNvPr>
          <p:cNvSpPr>
            <a:spLocks noGrp="1"/>
          </p:cNvSpPr>
          <p:nvPr>
            <p:ph type="sldNum" sz="quarter" idx="12"/>
          </p:nvPr>
        </p:nvSpPr>
        <p:spPr/>
        <p:txBody>
          <a:bodyPr/>
          <a:lstStyle/>
          <a:p>
            <a:fld id="{0BDE28F9-DF4C-4421-9B70-DBE64F175828}" type="slidenum">
              <a:rPr lang="en-US" smtClean="0"/>
              <a:t>35</a:t>
            </a:fld>
            <a:endParaRPr lang="en-US"/>
          </a:p>
        </p:txBody>
      </p:sp>
    </p:spTree>
    <p:extLst>
      <p:ext uri="{BB962C8B-B14F-4D97-AF65-F5344CB8AC3E}">
        <p14:creationId xmlns:p14="http://schemas.microsoft.com/office/powerpoint/2010/main" val="3200454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1000"/>
                                        <p:tgtEl>
                                          <p:spTgt spid="5">
                                            <p:txEl>
                                              <p:pRg st="2" end="2"/>
                                            </p:txEl>
                                          </p:spTgt>
                                        </p:tgtEl>
                                      </p:cBhvr>
                                    </p:animEffect>
                                    <p:anim calcmode="lin" valueType="num">
                                      <p:cBhvr>
                                        <p:cTn id="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dirty="0">
                <a:solidFill>
                  <a:srgbClr val="0070C0"/>
                </a:solidFill>
                <a:latin typeface="Amasis MT Pro Black" panose="02040A04050005020304" pitchFamily="18" charset="0"/>
              </a:rPr>
              <a:t>S</a:t>
            </a:r>
            <a:r>
              <a:rPr lang="en-US" dirty="0">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4"/>
            <a:ext cx="11353800" cy="5032376"/>
          </a:xfrm>
        </p:spPr>
        <p:txBody>
          <a:bodyPr>
            <a:normAutofit/>
          </a:bodyPr>
          <a:lstStyle/>
          <a:p>
            <a:pPr marL="0" indent="0">
              <a:buNone/>
            </a:pPr>
            <a:r>
              <a:rPr lang="en-US" sz="4400" dirty="0"/>
              <a:t>A Simple Use Case</a:t>
            </a:r>
            <a:br>
              <a:rPr lang="en-US" sz="800" dirty="0"/>
            </a:br>
            <a:endParaRPr lang="en-US" sz="800" b="0" i="0" dirty="0">
              <a:solidFill>
                <a:srgbClr val="000000"/>
              </a:solidFill>
              <a:effectLst/>
              <a:latin typeface="Arial" panose="020B0604020202020204" pitchFamily="34" charset="0"/>
            </a:endParaRP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double sqrt(double </a:t>
            </a:r>
            <a:r>
              <a:rPr lang="en-US" i="0" dirty="0">
                <a:effectLst/>
                <a:latin typeface="Courier New" panose="02070309020205020404" pitchFamily="49" charset="0"/>
                <a:cs typeface="Courier New" panose="02070309020205020404" pitchFamily="49" charset="0"/>
              </a:rPr>
              <a:t>x</a:t>
            </a:r>
            <a:r>
              <a:rPr lang="en-US" b="0" i="0" dirty="0">
                <a:solidFill>
                  <a:srgbClr val="000000"/>
                </a:solidFill>
                <a:effectLst/>
                <a:latin typeface="Courier New" panose="02070309020205020404" pitchFamily="49" charset="0"/>
                <a:cs typeface="Courier New" panose="02070309020205020404" pitchFamily="49" charset="0"/>
              </a:rPr>
              <a:t>)</a:t>
            </a:r>
          </a:p>
          <a:p>
            <a:pPr marL="0" indent="0" algn="l">
              <a:buNone/>
            </a:pPr>
            <a:r>
              <a:rPr lang="en-US" i="0" dirty="0">
                <a:solidFill>
                  <a:srgbClr val="00B050"/>
                </a:solidFill>
                <a:effectLst/>
                <a:latin typeface="Courier New" panose="02070309020205020404" pitchFamily="49" charset="0"/>
                <a:cs typeface="Courier New" panose="02070309020205020404" pitchFamily="49" charset="0"/>
              </a:rPr>
              <a:t>pre( x &gt;= 0 )</a:t>
            </a:r>
          </a:p>
          <a:p>
            <a:pPr marL="0" indent="0">
              <a:buNone/>
            </a:pPr>
            <a:r>
              <a:rPr lang="en-US" b="1" i="0" dirty="0">
                <a:solidFill>
                  <a:srgbClr val="00B050"/>
                </a:solidFill>
                <a:effectLst/>
                <a:latin typeface="Courier New" panose="02070309020205020404" pitchFamily="49" charset="0"/>
                <a:cs typeface="Courier New" panose="02070309020205020404" pitchFamily="49" charset="0"/>
              </a:rPr>
              <a:t>post(r : r &gt;= 0)</a:t>
            </a:r>
            <a:r>
              <a:rPr lang="en-US" i="0" dirty="0">
                <a:effectLst/>
                <a:latin typeface="Courier New" panose="02070309020205020404" pitchFamily="49" charset="0"/>
                <a:cs typeface="Courier New" panose="02070309020205020404" pitchFamily="49" charset="0"/>
              </a:rPr>
              <a:t>;</a:t>
            </a:r>
          </a:p>
          <a:p>
            <a:pPr marL="0" indent="0" algn="l">
              <a:buNone/>
            </a:pPr>
            <a:br>
              <a:rPr lang="en-US" b="1" i="0" dirty="0">
                <a:solidFill>
                  <a:srgbClr val="00B050"/>
                </a:solidFill>
                <a:effectLst/>
                <a:latin typeface="Courier New" panose="02070309020205020404" pitchFamily="49" charset="0"/>
              </a:rPr>
            </a:br>
            <a:endParaRPr lang="en-US" b="1" i="0" dirty="0">
              <a:solidFill>
                <a:srgbClr val="002060"/>
              </a:solidFill>
              <a:effectLst/>
              <a:latin typeface="Courier New" panose="02070309020205020404" pitchFamily="49" charset="0"/>
            </a:endParaRPr>
          </a:p>
        </p:txBody>
      </p:sp>
      <p:sp>
        <p:nvSpPr>
          <p:cNvPr id="6" name="Thought Bubble: Cloud 5">
            <a:extLst>
              <a:ext uri="{FF2B5EF4-FFF2-40B4-BE49-F238E27FC236}">
                <a16:creationId xmlns:a16="http://schemas.microsoft.com/office/drawing/2014/main" id="{BE68F73F-FA47-411A-AF71-85C266E7364C}"/>
              </a:ext>
            </a:extLst>
          </p:cNvPr>
          <p:cNvSpPr/>
          <p:nvPr/>
        </p:nvSpPr>
        <p:spPr>
          <a:xfrm>
            <a:off x="424688" y="5030787"/>
            <a:ext cx="1991360" cy="1325563"/>
          </a:xfrm>
          <a:prstGeom prst="cloudCallout">
            <a:avLst>
              <a:gd name="adj1" fmla="val 17654"/>
              <a:gd name="adj2" fmla="val -102738"/>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rgbClr val="7030A0"/>
                </a:solidFill>
              </a:rPr>
              <a:t>Might we do better?</a:t>
            </a:r>
            <a:endParaRPr lang="en-US">
              <a:solidFill>
                <a:schemeClr val="accent2">
                  <a:lumMod val="20000"/>
                  <a:lumOff val="80000"/>
                </a:schemeClr>
              </a:solidFill>
            </a:endParaRPr>
          </a:p>
        </p:txBody>
      </p:sp>
      <p:sp>
        <p:nvSpPr>
          <p:cNvPr id="3" name="Slide Number Placeholder 2">
            <a:extLst>
              <a:ext uri="{FF2B5EF4-FFF2-40B4-BE49-F238E27FC236}">
                <a16:creationId xmlns:a16="http://schemas.microsoft.com/office/drawing/2014/main" id="{1FD4B67B-A552-ED2D-A68A-8F6E2555282B}"/>
              </a:ext>
            </a:extLst>
          </p:cNvPr>
          <p:cNvSpPr>
            <a:spLocks noGrp="1"/>
          </p:cNvSpPr>
          <p:nvPr>
            <p:ph type="sldNum" sz="quarter" idx="12"/>
          </p:nvPr>
        </p:nvSpPr>
        <p:spPr/>
        <p:txBody>
          <a:bodyPr/>
          <a:lstStyle/>
          <a:p>
            <a:fld id="{0BDE28F9-DF4C-4421-9B70-DBE64F175828}" type="slidenum">
              <a:rPr lang="en-US" smtClean="0"/>
              <a:t>36</a:t>
            </a:fld>
            <a:endParaRPr lang="en-US" dirty="0"/>
          </a:p>
        </p:txBody>
      </p:sp>
      <p:sp>
        <p:nvSpPr>
          <p:cNvPr id="9" name="Oval 8">
            <a:extLst>
              <a:ext uri="{FF2B5EF4-FFF2-40B4-BE49-F238E27FC236}">
                <a16:creationId xmlns:a16="http://schemas.microsoft.com/office/drawing/2014/main" id="{E5AE2380-AAD7-0703-405F-2D9D759BCE8A}"/>
              </a:ext>
            </a:extLst>
          </p:cNvPr>
          <p:cNvSpPr/>
          <p:nvPr/>
        </p:nvSpPr>
        <p:spPr>
          <a:xfrm>
            <a:off x="10169584" y="6117336"/>
            <a:ext cx="210312" cy="173736"/>
          </a:xfrm>
          <a:prstGeom prst="ellipse">
            <a:avLst/>
          </a:prstGeom>
          <a:solidFill>
            <a:srgbClr val="FFFF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5EBF802-BA50-2F24-EB71-9C376EDCC2EA}"/>
              </a:ext>
            </a:extLst>
          </p:cNvPr>
          <p:cNvSpPr txBox="1"/>
          <p:nvPr/>
        </p:nvSpPr>
        <p:spPr>
          <a:xfrm>
            <a:off x="6021832" y="4386580"/>
            <a:ext cx="5745480" cy="1969770"/>
          </a:xfrm>
          <a:prstGeom prst="rect">
            <a:avLst/>
          </a:prstGeom>
          <a:noFill/>
          <a:ln>
            <a:solidFill>
              <a:srgbClr val="7030A0"/>
            </a:solidFill>
          </a:ln>
        </p:spPr>
        <p:txBody>
          <a:bodyPr wrap="square" rtlCol="0">
            <a:spAutoFit/>
          </a:bodyPr>
          <a:lstStyle/>
          <a:p>
            <a:r>
              <a:rPr lang="en-US" sz="3200" dirty="0">
                <a:solidFill>
                  <a:srgbClr val="7030A0"/>
                </a:solidFill>
                <a:cs typeface="Courier New" panose="02070309020205020404" pitchFamily="49" charset="0"/>
              </a:rPr>
              <a:t>Recall:</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double std::</a:t>
            </a:r>
            <a:r>
              <a:rPr lang="en-US" dirty="0" err="1">
                <a:latin typeface="Courier New" panose="02070309020205020404" pitchFamily="49" charset="0"/>
                <a:cs typeface="Courier New" panose="02070309020205020404" pitchFamily="49" charset="0"/>
              </a:rPr>
              <a:t>nextafter</a:t>
            </a:r>
            <a:r>
              <a:rPr lang="en-US" dirty="0">
                <a:latin typeface="Courier New" panose="02070309020205020404" pitchFamily="49" charset="0"/>
                <a:cs typeface="Courier New" panose="02070309020205020404" pitchFamily="49" charset="0"/>
              </a:rPr>
              <a:t>(double value,</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double </a:t>
            </a:r>
            <a:r>
              <a:rPr lang="en-US" dirty="0" err="1">
                <a:latin typeface="Courier New" panose="02070309020205020404" pitchFamily="49" charset="0"/>
                <a:cs typeface="Courier New" panose="02070309020205020404" pitchFamily="49" charset="0"/>
              </a:rPr>
              <a:t>northStar</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Return the next `double` after the</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specified `value` in the direction of</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 the specified `NorthStar`. …</a:t>
            </a:r>
          </a:p>
        </p:txBody>
      </p:sp>
      <p:sp>
        <p:nvSpPr>
          <p:cNvPr id="11" name="Thought Bubble: Cloud 10">
            <a:extLst>
              <a:ext uri="{FF2B5EF4-FFF2-40B4-BE49-F238E27FC236}">
                <a16:creationId xmlns:a16="http://schemas.microsoft.com/office/drawing/2014/main" id="{93D3A70A-7DDF-E6CC-20FE-7AB9B34EE95E}"/>
              </a:ext>
            </a:extLst>
          </p:cNvPr>
          <p:cNvSpPr/>
          <p:nvPr/>
        </p:nvSpPr>
        <p:spPr>
          <a:xfrm>
            <a:off x="10793408" y="5992953"/>
            <a:ext cx="457200" cy="298119"/>
          </a:xfrm>
          <a:prstGeom prst="cloudCallout">
            <a:avLst>
              <a:gd name="adj1" fmla="val -129811"/>
              <a:gd name="adj2" fmla="val 20706"/>
            </a:avLst>
          </a:prstGeom>
          <a:solidFill>
            <a:srgbClr val="FFFF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00B050"/>
                </a:solidFill>
              </a:rPr>
              <a:t>?</a:t>
            </a:r>
          </a:p>
        </p:txBody>
      </p:sp>
    </p:spTree>
    <p:extLst>
      <p:ext uri="{BB962C8B-B14F-4D97-AF65-F5344CB8AC3E}">
        <p14:creationId xmlns:p14="http://schemas.microsoft.com/office/powerpoint/2010/main" val="207822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1000"/>
                                        <p:tgtEl>
                                          <p:spTgt spid="5">
                                            <p:txEl>
                                              <p:pRg st="3" end="3"/>
                                            </p:txEl>
                                          </p:spTgt>
                                        </p:tgtEl>
                                      </p:cBhvr>
                                    </p:animEffect>
                                    <p:anim calcmode="lin" valueType="num">
                                      <p:cBhvr>
                                        <p:cTn id="8"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down)">
                                      <p:cBhvr>
                                        <p:cTn id="14" dur="580">
                                          <p:stCondLst>
                                            <p:cond delay="0"/>
                                          </p:stCondLst>
                                        </p:cTn>
                                        <p:tgtEl>
                                          <p:spTgt spid="6"/>
                                        </p:tgtEl>
                                      </p:cBhvr>
                                    </p:animEffect>
                                    <p:anim calcmode="lin" valueType="num">
                                      <p:cBhvr>
                                        <p:cTn id="15"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0" dur="26">
                                          <p:stCondLst>
                                            <p:cond delay="650"/>
                                          </p:stCondLst>
                                        </p:cTn>
                                        <p:tgtEl>
                                          <p:spTgt spid="6"/>
                                        </p:tgtEl>
                                      </p:cBhvr>
                                      <p:to x="100000" y="60000"/>
                                    </p:animScale>
                                    <p:animScale>
                                      <p:cBhvr>
                                        <p:cTn id="21" dur="166" decel="50000">
                                          <p:stCondLst>
                                            <p:cond delay="676"/>
                                          </p:stCondLst>
                                        </p:cTn>
                                        <p:tgtEl>
                                          <p:spTgt spid="6"/>
                                        </p:tgtEl>
                                      </p:cBhvr>
                                      <p:to x="100000" y="100000"/>
                                    </p:animScale>
                                    <p:animScale>
                                      <p:cBhvr>
                                        <p:cTn id="22" dur="26">
                                          <p:stCondLst>
                                            <p:cond delay="1312"/>
                                          </p:stCondLst>
                                        </p:cTn>
                                        <p:tgtEl>
                                          <p:spTgt spid="6"/>
                                        </p:tgtEl>
                                      </p:cBhvr>
                                      <p:to x="100000" y="80000"/>
                                    </p:animScale>
                                    <p:animScale>
                                      <p:cBhvr>
                                        <p:cTn id="23" dur="166" decel="50000">
                                          <p:stCondLst>
                                            <p:cond delay="1338"/>
                                          </p:stCondLst>
                                        </p:cTn>
                                        <p:tgtEl>
                                          <p:spTgt spid="6"/>
                                        </p:tgtEl>
                                      </p:cBhvr>
                                      <p:to x="100000" y="100000"/>
                                    </p:animScale>
                                    <p:animScale>
                                      <p:cBhvr>
                                        <p:cTn id="24" dur="26">
                                          <p:stCondLst>
                                            <p:cond delay="1642"/>
                                          </p:stCondLst>
                                        </p:cTn>
                                        <p:tgtEl>
                                          <p:spTgt spid="6"/>
                                        </p:tgtEl>
                                      </p:cBhvr>
                                      <p:to x="100000" y="90000"/>
                                    </p:animScale>
                                    <p:animScale>
                                      <p:cBhvr>
                                        <p:cTn id="25" dur="166" decel="50000">
                                          <p:stCondLst>
                                            <p:cond delay="1668"/>
                                          </p:stCondLst>
                                        </p:cTn>
                                        <p:tgtEl>
                                          <p:spTgt spid="6"/>
                                        </p:tgtEl>
                                      </p:cBhvr>
                                      <p:to x="100000" y="100000"/>
                                    </p:animScale>
                                    <p:animScale>
                                      <p:cBhvr>
                                        <p:cTn id="26" dur="26">
                                          <p:stCondLst>
                                            <p:cond delay="1808"/>
                                          </p:stCondLst>
                                        </p:cTn>
                                        <p:tgtEl>
                                          <p:spTgt spid="6"/>
                                        </p:tgtEl>
                                      </p:cBhvr>
                                      <p:to x="100000" y="95000"/>
                                    </p:animScale>
                                    <p:animScale>
                                      <p:cBhvr>
                                        <p:cTn id="27" dur="166" decel="50000">
                                          <p:stCondLst>
                                            <p:cond delay="1834"/>
                                          </p:stCondLst>
                                        </p:cTn>
                                        <p:tgtEl>
                                          <p:spTgt spid="6"/>
                                        </p:tgtEl>
                                      </p:cBhvr>
                                      <p:to x="100000" y="100000"/>
                                    </p:animScale>
                                  </p:childTnLst>
                                </p:cTn>
                              </p:par>
                            </p:childTnLst>
                          </p:cTn>
                        </p:par>
                      </p:childTnLst>
                    </p:cTn>
                  </p:par>
                  <p:par>
                    <p:cTn id="28" fill="hold">
                      <p:stCondLst>
                        <p:cond delay="indefinite"/>
                      </p:stCondLst>
                      <p:childTnLst>
                        <p:par>
                          <p:cTn id="29" fill="hold">
                            <p:stCondLst>
                              <p:cond delay="0"/>
                            </p:stCondLst>
                            <p:childTnLst>
                              <p:par>
                                <p:cTn id="30" presetID="14" presetClass="entr" presetSubtype="5"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randombar(vertical)">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6"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fill="hold"/>
                                        <p:tgtEl>
                                          <p:spTgt spid="9"/>
                                        </p:tgtEl>
                                        <p:attrNameLst>
                                          <p:attrName>ppt_x</p:attrName>
                                        </p:attrNameLst>
                                      </p:cBhvr>
                                      <p:tavLst>
                                        <p:tav tm="0">
                                          <p:val>
                                            <p:strVal val="1+#ppt_w/2"/>
                                          </p:val>
                                        </p:tav>
                                        <p:tav tm="100000">
                                          <p:val>
                                            <p:strVal val="#ppt_x"/>
                                          </p:val>
                                        </p:tav>
                                      </p:tavLst>
                                    </p:anim>
                                    <p:anim calcmode="lin" valueType="num">
                                      <p:cBhvr additive="base">
                                        <p:cTn id="38" dur="500" fill="hold"/>
                                        <p:tgtEl>
                                          <p:spTgt spid="9"/>
                                        </p:tgtEl>
                                        <p:attrNameLst>
                                          <p:attrName>ppt_y</p:attrName>
                                        </p:attrNameLst>
                                      </p:cBhvr>
                                      <p:tavLst>
                                        <p:tav tm="0">
                                          <p:val>
                                            <p:strVal val="1+#ppt_h/2"/>
                                          </p:val>
                                        </p:tav>
                                        <p:tav tm="100000">
                                          <p:val>
                                            <p:strVal val="#ppt_y"/>
                                          </p:val>
                                        </p:tav>
                                      </p:tavLst>
                                    </p:anim>
                                  </p:childTnLst>
                                </p:cTn>
                              </p:par>
                            </p:childTnLst>
                          </p:cTn>
                        </p:par>
                        <p:par>
                          <p:cTn id="39" fill="hold">
                            <p:stCondLst>
                              <p:cond delay="500"/>
                            </p:stCondLst>
                            <p:childTnLst>
                              <p:par>
                                <p:cTn id="40" presetID="22" presetClass="entr" presetSubtype="8" fill="hold" grpId="0" nodeType="after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wipe(left)">
                                      <p:cBhvr>
                                        <p:cTn id="4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8" grpId="0" animBg="1"/>
      <p:bldP spid="11"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0D537F-83AB-5C6D-9549-4EE3CCB27B6C}"/>
            </a:ext>
          </a:extLst>
        </p:cNvPr>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C6290B9-7A80-9134-623A-6712F549EA04}"/>
              </a:ext>
            </a:extLst>
          </p:cNvPr>
          <p:cNvSpPr>
            <a:spLocks noGrp="1"/>
          </p:cNvSpPr>
          <p:nvPr>
            <p:ph idx="1"/>
          </p:nvPr>
        </p:nvSpPr>
        <p:spPr>
          <a:xfrm>
            <a:off x="838195" y="1821845"/>
            <a:ext cx="11353800" cy="5032376"/>
          </a:xfrm>
        </p:spPr>
        <p:txBody>
          <a:bodyPr>
            <a:normAutofit/>
          </a:bodyPr>
          <a:lstStyle/>
          <a:p>
            <a:pPr marL="0" indent="0">
              <a:buNone/>
            </a:pPr>
            <a:r>
              <a:rPr lang="en-US" sz="4400" dirty="0"/>
              <a:t>A Simple Use Case</a:t>
            </a:r>
            <a:br>
              <a:rPr lang="en-US" sz="800" dirty="0"/>
            </a:br>
            <a:endParaRPr lang="en-US" sz="800" b="0" i="0" dirty="0">
              <a:solidFill>
                <a:srgbClr val="000000"/>
              </a:solidFill>
              <a:effectLst/>
              <a:latin typeface="Arial" panose="020B0604020202020204" pitchFamily="34" charset="0"/>
            </a:endParaRP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double sqrt(double </a:t>
            </a:r>
            <a:r>
              <a:rPr lang="en-US" b="1" i="0" dirty="0">
                <a:solidFill>
                  <a:srgbClr val="FF0000"/>
                </a:solidFill>
                <a:effectLst/>
                <a:latin typeface="Courier New" panose="02070309020205020404" pitchFamily="49" charset="0"/>
                <a:cs typeface="Courier New" panose="02070309020205020404" pitchFamily="49" charset="0"/>
              </a:rPr>
              <a:t>x</a:t>
            </a:r>
            <a:r>
              <a:rPr lang="en-US" b="0" i="0" dirty="0">
                <a:solidFill>
                  <a:srgbClr val="000000"/>
                </a:solidFill>
                <a:effectLst/>
                <a:latin typeface="Courier New" panose="02070309020205020404" pitchFamily="49" charset="0"/>
                <a:cs typeface="Courier New" panose="02070309020205020404" pitchFamily="49" charset="0"/>
              </a:rPr>
              <a:t>)</a:t>
            </a:r>
          </a:p>
          <a:p>
            <a:pPr marL="0" indent="0" algn="l">
              <a:buNone/>
            </a:pPr>
            <a:r>
              <a:rPr lang="en-US" i="0" dirty="0">
                <a:solidFill>
                  <a:srgbClr val="00B050"/>
                </a:solidFill>
                <a:effectLst/>
                <a:latin typeface="Courier New" panose="02070309020205020404" pitchFamily="49" charset="0"/>
                <a:cs typeface="Courier New" panose="02070309020205020404" pitchFamily="49" charset="0"/>
              </a:rPr>
              <a:t>pre( x &gt;= 0 </a:t>
            </a:r>
            <a:r>
              <a:rPr lang="en-US" b="0" i="0" dirty="0">
                <a:solidFill>
                  <a:srgbClr val="00B050"/>
                </a:solidFill>
                <a:effectLst/>
                <a:latin typeface="Courier New" panose="02070309020205020404" pitchFamily="49" charset="0"/>
                <a:cs typeface="Courier New" panose="02070309020205020404" pitchFamily="49" charset="0"/>
              </a:rPr>
              <a:t>)</a:t>
            </a:r>
          </a:p>
          <a:p>
            <a:pPr marL="0" indent="0">
              <a:buNone/>
            </a:pPr>
            <a:r>
              <a:rPr lang="en-US" i="0" dirty="0">
                <a:solidFill>
                  <a:srgbClr val="00B050"/>
                </a:solidFill>
                <a:effectLst/>
                <a:latin typeface="Courier New" panose="02070309020205020404" pitchFamily="49" charset="0"/>
                <a:cs typeface="Courier New" panose="02070309020205020404" pitchFamily="49" charset="0"/>
              </a:rPr>
              <a:t>post(r : r &gt;= 0)</a:t>
            </a:r>
            <a:endParaRPr lang="en-US" dirty="0">
              <a:solidFill>
                <a:srgbClr val="00B050"/>
              </a:solidFill>
              <a:latin typeface="Courier New" panose="02070309020205020404" pitchFamily="49" charset="0"/>
              <a:cs typeface="Courier New" panose="02070309020205020404" pitchFamily="49" charset="0"/>
            </a:endParaRPr>
          </a:p>
          <a:p>
            <a:pPr marL="0" indent="0">
              <a:buNone/>
            </a:pPr>
            <a:r>
              <a:rPr lang="en-US" b="1" dirty="0">
                <a:solidFill>
                  <a:srgbClr val="00B050"/>
                </a:solidFill>
                <a:latin typeface="Courier New" panose="02070309020205020404" pitchFamily="49" charset="0"/>
                <a:cs typeface="Courier New" panose="02070309020205020404" pitchFamily="49" charset="0"/>
              </a:rPr>
              <a:t>post( r : (</a:t>
            </a:r>
            <a:r>
              <a:rPr lang="en-US" b="1" dirty="0">
                <a:solidFill>
                  <a:srgbClr val="FF0000"/>
                </a:solidFill>
                <a:latin typeface="Courier New" panose="02070309020205020404" pitchFamily="49" charset="0"/>
                <a:cs typeface="Courier New" panose="02070309020205020404" pitchFamily="49" charset="0"/>
              </a:rPr>
              <a:t>x</a:t>
            </a:r>
            <a:r>
              <a:rPr lang="en-US" b="1" dirty="0">
                <a:solidFill>
                  <a:srgbClr val="00B050"/>
                </a:solidFill>
                <a:latin typeface="Courier New" panose="02070309020205020404" pitchFamily="49" charset="0"/>
                <a:cs typeface="Courier New" panose="02070309020205020404" pitchFamily="49" charset="0"/>
              </a:rPr>
              <a:t> == 0 &amp;&amp; r == 0)</a:t>
            </a:r>
          </a:p>
          <a:p>
            <a:pPr marL="0" indent="0">
              <a:buNone/>
            </a:pPr>
            <a:r>
              <a:rPr lang="en-US" b="1" dirty="0">
                <a:solidFill>
                  <a:srgbClr val="00B050"/>
                </a:solidFill>
                <a:latin typeface="Courier New" panose="02070309020205020404" pitchFamily="49" charset="0"/>
                <a:cs typeface="Courier New" panose="02070309020205020404" pitchFamily="49" charset="0"/>
              </a:rPr>
              <a:t>  || (r * r &lt;= </a:t>
            </a:r>
            <a:r>
              <a:rPr lang="en-US" b="1" dirty="0">
                <a:solidFill>
                  <a:srgbClr val="FF0000"/>
                </a:solidFill>
                <a:latin typeface="Courier New" panose="02070309020205020404" pitchFamily="49" charset="0"/>
                <a:cs typeface="Courier New" panose="02070309020205020404" pitchFamily="49" charset="0"/>
              </a:rPr>
              <a:t>x</a:t>
            </a:r>
            <a:r>
              <a:rPr lang="en-US" b="1" dirty="0">
                <a:solidFill>
                  <a:srgbClr val="00B050"/>
                </a:solidFill>
                <a:latin typeface="Courier New" panose="02070309020205020404" pitchFamily="49" charset="0"/>
                <a:cs typeface="Courier New" panose="02070309020205020404" pitchFamily="49" charset="0"/>
              </a:rPr>
              <a:t> &amp;&amp; std::</a:t>
            </a:r>
            <a:r>
              <a:rPr lang="en-US" b="1" dirty="0" err="1">
                <a:solidFill>
                  <a:srgbClr val="00B050"/>
                </a:solidFill>
                <a:latin typeface="Courier New" panose="02070309020205020404" pitchFamily="49" charset="0"/>
                <a:cs typeface="Courier New" panose="02070309020205020404" pitchFamily="49" charset="0"/>
              </a:rPr>
              <a:t>nextafter</a:t>
            </a:r>
            <a:r>
              <a:rPr lang="en-US" b="1" dirty="0">
                <a:solidFill>
                  <a:srgbClr val="00B050"/>
                </a:solidFill>
                <a:latin typeface="Courier New" panose="02070309020205020404" pitchFamily="49" charset="0"/>
                <a:cs typeface="Courier New" panose="02070309020205020404" pitchFamily="49" charset="0"/>
              </a:rPr>
              <a:t>(</a:t>
            </a:r>
            <a:r>
              <a:rPr lang="en-US" b="1" dirty="0" err="1">
                <a:solidFill>
                  <a:srgbClr val="00B050"/>
                </a:solidFill>
                <a:latin typeface="Courier New" panose="02070309020205020404" pitchFamily="49" charset="0"/>
                <a:cs typeface="Courier New" panose="02070309020205020404" pitchFamily="49" charset="0"/>
              </a:rPr>
              <a:t>r,INFINITY</a:t>
            </a:r>
            <a:r>
              <a:rPr lang="en-US" b="1" dirty="0">
                <a:solidFill>
                  <a:srgbClr val="00B050"/>
                </a:solidFill>
                <a:latin typeface="Courier New" panose="02070309020205020404" pitchFamily="49" charset="0"/>
                <a:cs typeface="Courier New" panose="02070309020205020404" pitchFamily="49" charset="0"/>
              </a:rPr>
              <a:t>) *</a:t>
            </a:r>
            <a:br>
              <a:rPr lang="en-US" b="1" dirty="0">
                <a:solidFill>
                  <a:srgbClr val="00B050"/>
                </a:solidFill>
                <a:latin typeface="Courier New" panose="02070309020205020404" pitchFamily="49" charset="0"/>
                <a:cs typeface="Courier New" panose="02070309020205020404" pitchFamily="49" charset="0"/>
              </a:rPr>
            </a:br>
            <a:r>
              <a:rPr lang="en-US" b="1" dirty="0">
                <a:solidFill>
                  <a:srgbClr val="00B050"/>
                </a:solidFill>
                <a:latin typeface="Courier New" panose="02070309020205020404" pitchFamily="49" charset="0"/>
                <a:cs typeface="Courier New" panose="02070309020205020404" pitchFamily="49" charset="0"/>
              </a:rPr>
              <a:t>                    std::</a:t>
            </a:r>
            <a:r>
              <a:rPr lang="en-US" b="1" dirty="0" err="1">
                <a:solidFill>
                  <a:srgbClr val="00B050"/>
                </a:solidFill>
                <a:latin typeface="Courier New" panose="02070309020205020404" pitchFamily="49" charset="0"/>
                <a:cs typeface="Courier New" panose="02070309020205020404" pitchFamily="49" charset="0"/>
              </a:rPr>
              <a:t>nextafter</a:t>
            </a:r>
            <a:r>
              <a:rPr lang="en-US" b="1" dirty="0">
                <a:solidFill>
                  <a:srgbClr val="00B050"/>
                </a:solidFill>
                <a:latin typeface="Courier New" panose="02070309020205020404" pitchFamily="49" charset="0"/>
                <a:cs typeface="Courier New" panose="02070309020205020404" pitchFamily="49" charset="0"/>
              </a:rPr>
              <a:t>(</a:t>
            </a:r>
            <a:r>
              <a:rPr lang="en-US" b="1" dirty="0" err="1">
                <a:solidFill>
                  <a:srgbClr val="00B050"/>
                </a:solidFill>
                <a:latin typeface="Courier New" panose="02070309020205020404" pitchFamily="49" charset="0"/>
                <a:cs typeface="Courier New" panose="02070309020205020404" pitchFamily="49" charset="0"/>
              </a:rPr>
              <a:t>r,INFINITY</a:t>
            </a:r>
            <a:r>
              <a:rPr lang="en-US" b="1" dirty="0">
                <a:solidFill>
                  <a:srgbClr val="00B050"/>
                </a:solidFill>
                <a:latin typeface="Courier New" panose="02070309020205020404" pitchFamily="49" charset="0"/>
                <a:cs typeface="Courier New" panose="02070309020205020404" pitchFamily="49" charset="0"/>
              </a:rPr>
              <a:t>) &gt;= </a:t>
            </a:r>
            <a:r>
              <a:rPr lang="en-US" b="1" dirty="0">
                <a:solidFill>
                  <a:srgbClr val="FF0000"/>
                </a:solidFill>
                <a:latin typeface="Courier New" panose="02070309020205020404" pitchFamily="49" charset="0"/>
                <a:cs typeface="Courier New" panose="02070309020205020404" pitchFamily="49" charset="0"/>
              </a:rPr>
              <a:t>x</a:t>
            </a:r>
            <a:r>
              <a:rPr lang="en-US" b="1" dirty="0">
                <a:solidFill>
                  <a:srgbClr val="00B050"/>
                </a:solidFill>
                <a:latin typeface="Courier New" panose="02070309020205020404" pitchFamily="49" charset="0"/>
                <a:cs typeface="Courier New" panose="02070309020205020404" pitchFamily="49" charset="0"/>
              </a:rPr>
              <a:t>)</a:t>
            </a:r>
          </a:p>
          <a:p>
            <a:pPr marL="0" indent="0">
              <a:buNone/>
            </a:pPr>
            <a:r>
              <a:rPr lang="en-US" b="1" dirty="0">
                <a:solidFill>
                  <a:srgbClr val="00B050"/>
                </a:solidFill>
                <a:latin typeface="Courier New" panose="02070309020205020404" pitchFamily="49" charset="0"/>
                <a:cs typeface="Courier New" panose="02070309020205020404" pitchFamily="49" charset="0"/>
              </a:rPr>
              <a:t>  || (r * r &gt;= </a:t>
            </a:r>
            <a:r>
              <a:rPr lang="en-US" b="1" dirty="0">
                <a:solidFill>
                  <a:srgbClr val="FF0000"/>
                </a:solidFill>
                <a:latin typeface="Courier New" panose="02070309020205020404" pitchFamily="49" charset="0"/>
                <a:cs typeface="Courier New" panose="02070309020205020404" pitchFamily="49" charset="0"/>
              </a:rPr>
              <a:t>x</a:t>
            </a:r>
            <a:r>
              <a:rPr lang="en-US" b="1" dirty="0">
                <a:solidFill>
                  <a:srgbClr val="00B050"/>
                </a:solidFill>
                <a:latin typeface="Courier New" panose="02070309020205020404" pitchFamily="49" charset="0"/>
                <a:cs typeface="Courier New" panose="02070309020205020404" pitchFamily="49" charset="0"/>
              </a:rPr>
              <a:t> &amp;&amp; std::</a:t>
            </a:r>
            <a:r>
              <a:rPr lang="en-US" b="1" dirty="0" err="1">
                <a:solidFill>
                  <a:srgbClr val="00B050"/>
                </a:solidFill>
                <a:latin typeface="Courier New" panose="02070309020205020404" pitchFamily="49" charset="0"/>
                <a:cs typeface="Courier New" panose="02070309020205020404" pitchFamily="49" charset="0"/>
              </a:rPr>
              <a:t>nextafter</a:t>
            </a:r>
            <a:r>
              <a:rPr lang="en-US" b="1" dirty="0">
                <a:solidFill>
                  <a:srgbClr val="00B050"/>
                </a:solidFill>
                <a:latin typeface="Courier New" panose="02070309020205020404" pitchFamily="49" charset="0"/>
                <a:cs typeface="Courier New" panose="02070309020205020404" pitchFamily="49" charset="0"/>
              </a:rPr>
              <a:t>(r,0) *</a:t>
            </a:r>
            <a:br>
              <a:rPr lang="en-US" b="1" dirty="0">
                <a:solidFill>
                  <a:srgbClr val="00B050"/>
                </a:solidFill>
                <a:latin typeface="Courier New" panose="02070309020205020404" pitchFamily="49" charset="0"/>
                <a:cs typeface="Courier New" panose="02070309020205020404" pitchFamily="49" charset="0"/>
              </a:rPr>
            </a:br>
            <a:r>
              <a:rPr lang="en-US" b="1" dirty="0">
                <a:solidFill>
                  <a:srgbClr val="00B050"/>
                </a:solidFill>
                <a:latin typeface="Courier New" panose="02070309020205020404" pitchFamily="49" charset="0"/>
                <a:cs typeface="Courier New" panose="02070309020205020404" pitchFamily="49" charset="0"/>
              </a:rPr>
              <a:t>                    std::</a:t>
            </a:r>
            <a:r>
              <a:rPr lang="en-US" b="1" dirty="0" err="1">
                <a:solidFill>
                  <a:srgbClr val="00B050"/>
                </a:solidFill>
                <a:latin typeface="Courier New" panose="02070309020205020404" pitchFamily="49" charset="0"/>
                <a:cs typeface="Courier New" panose="02070309020205020404" pitchFamily="49" charset="0"/>
              </a:rPr>
              <a:t>nextafter</a:t>
            </a:r>
            <a:r>
              <a:rPr lang="en-US" b="1" dirty="0">
                <a:solidFill>
                  <a:srgbClr val="00B050"/>
                </a:solidFill>
                <a:latin typeface="Courier New" panose="02070309020205020404" pitchFamily="49" charset="0"/>
                <a:cs typeface="Courier New" panose="02070309020205020404" pitchFamily="49" charset="0"/>
              </a:rPr>
              <a:t>(r,0) &lt;= </a:t>
            </a:r>
            <a:r>
              <a:rPr lang="en-US" b="1" dirty="0">
                <a:solidFill>
                  <a:srgbClr val="FF0000"/>
                </a:solidFill>
                <a:latin typeface="Courier New" panose="02070309020205020404" pitchFamily="49" charset="0"/>
                <a:cs typeface="Courier New" panose="02070309020205020404" pitchFamily="49" charset="0"/>
              </a:rPr>
              <a:t>x</a:t>
            </a:r>
            <a:r>
              <a:rPr lang="en-US" b="1" dirty="0">
                <a:solidFill>
                  <a:srgbClr val="00B050"/>
                </a:solidFill>
                <a:latin typeface="Courier New" panose="02070309020205020404" pitchFamily="49" charset="0"/>
                <a:cs typeface="Courier New" panose="02070309020205020404" pitchFamily="49" charset="0"/>
              </a:rPr>
              <a:t>) );</a:t>
            </a:r>
          </a:p>
        </p:txBody>
      </p:sp>
      <p:sp>
        <p:nvSpPr>
          <p:cNvPr id="2" name="Title 1">
            <a:extLst>
              <a:ext uri="{FF2B5EF4-FFF2-40B4-BE49-F238E27FC236}">
                <a16:creationId xmlns:a16="http://schemas.microsoft.com/office/drawing/2014/main" id="{9DD29E75-A112-DC87-FE52-E49E1567B2B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3" name="Thought Bubble: Cloud 2">
            <a:extLst>
              <a:ext uri="{FF2B5EF4-FFF2-40B4-BE49-F238E27FC236}">
                <a16:creationId xmlns:a16="http://schemas.microsoft.com/office/drawing/2014/main" id="{08FFB1F3-5227-3842-92FB-C57F55E6F1CF}"/>
              </a:ext>
            </a:extLst>
          </p:cNvPr>
          <p:cNvSpPr/>
          <p:nvPr/>
        </p:nvSpPr>
        <p:spPr>
          <a:xfrm>
            <a:off x="9435452" y="3101102"/>
            <a:ext cx="2679700" cy="1112698"/>
          </a:xfrm>
          <a:prstGeom prst="cloudCallout">
            <a:avLst>
              <a:gd name="adj1" fmla="val 31010"/>
              <a:gd name="adj2" fmla="val 129706"/>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Parameter used</a:t>
            </a:r>
          </a:p>
          <a:p>
            <a:pPr algn="ctr"/>
            <a:r>
              <a:rPr lang="en-US" dirty="0">
                <a:solidFill>
                  <a:srgbClr val="FFFF00"/>
                </a:solidFill>
              </a:rPr>
              <a:t> in postcondition</a:t>
            </a:r>
          </a:p>
        </p:txBody>
      </p:sp>
      <p:sp>
        <p:nvSpPr>
          <p:cNvPr id="9" name="TextBox 8">
            <a:extLst>
              <a:ext uri="{FF2B5EF4-FFF2-40B4-BE49-F238E27FC236}">
                <a16:creationId xmlns:a16="http://schemas.microsoft.com/office/drawing/2014/main" id="{9FFFA4CD-4F4A-F141-7147-D96345B3E6B0}"/>
              </a:ext>
            </a:extLst>
          </p:cNvPr>
          <p:cNvSpPr txBox="1"/>
          <p:nvPr/>
        </p:nvSpPr>
        <p:spPr>
          <a:xfrm>
            <a:off x="3105300" y="2644018"/>
            <a:ext cx="3632200" cy="523220"/>
          </a:xfrm>
          <a:prstGeom prst="rect">
            <a:avLst/>
          </a:prstGeom>
          <a:noFill/>
        </p:spPr>
        <p:txBody>
          <a:bodyPr wrap="square" rtlCol="0">
            <a:spAutoFit/>
          </a:bodyPr>
          <a:lstStyle/>
          <a:p>
            <a:r>
              <a:rPr lang="en-US" sz="2800" i="0">
                <a:effectLst/>
                <a:highlight>
                  <a:srgbClr val="F2F2F2"/>
                </a:highlight>
                <a:latin typeface="Courier New" panose="02070309020205020404" pitchFamily="49" charset="0"/>
                <a:cs typeface="Courier New" panose="02070309020205020404" pitchFamily="49" charset="0"/>
              </a:rPr>
              <a:t>(</a:t>
            </a:r>
            <a:r>
              <a:rPr lang="en-US" sz="2800" b="1" i="0">
                <a:solidFill>
                  <a:srgbClr val="00B050"/>
                </a:solidFill>
                <a:effectLst/>
                <a:highlight>
                  <a:srgbClr val="F2F2F2"/>
                </a:highlight>
                <a:latin typeface="Courier New" panose="02070309020205020404" pitchFamily="49" charset="0"/>
                <a:cs typeface="Courier New" panose="02070309020205020404" pitchFamily="49" charset="0"/>
              </a:rPr>
              <a:t>const</a:t>
            </a:r>
            <a:r>
              <a:rPr lang="en-US" sz="2800" b="0" i="0">
                <a:solidFill>
                  <a:srgbClr val="000000"/>
                </a:solidFill>
                <a:effectLst/>
                <a:highlight>
                  <a:srgbClr val="F2F2F2"/>
                </a:highlight>
                <a:latin typeface="Courier New" panose="02070309020205020404" pitchFamily="49" charset="0"/>
                <a:cs typeface="Courier New" panose="02070309020205020404" pitchFamily="49" charset="0"/>
              </a:rPr>
              <a:t> double </a:t>
            </a:r>
            <a:r>
              <a:rPr lang="en-US" sz="2800" b="1" i="0">
                <a:solidFill>
                  <a:srgbClr val="C00000"/>
                </a:solidFill>
                <a:effectLst/>
                <a:highlight>
                  <a:srgbClr val="F2F2F2"/>
                </a:highlight>
                <a:latin typeface="Courier New" panose="02070309020205020404" pitchFamily="49" charset="0"/>
                <a:cs typeface="Courier New" panose="02070309020205020404" pitchFamily="49" charset="0"/>
              </a:rPr>
              <a:t>x</a:t>
            </a:r>
            <a:r>
              <a:rPr lang="en-US" sz="2800" b="0" i="0">
                <a:solidFill>
                  <a:srgbClr val="000000"/>
                </a:solidFill>
                <a:effectLst/>
                <a:highlight>
                  <a:srgbClr val="F2F2F2"/>
                </a:highlight>
                <a:latin typeface="Courier New" panose="02070309020205020404" pitchFamily="49" charset="0"/>
                <a:cs typeface="Courier New" panose="02070309020205020404" pitchFamily="49" charset="0"/>
              </a:rPr>
              <a:t>)</a:t>
            </a:r>
            <a:endParaRPr lang="en-US" sz="2800">
              <a:highlight>
                <a:srgbClr val="F2F2F2"/>
              </a:highlight>
            </a:endParaRPr>
          </a:p>
        </p:txBody>
      </p:sp>
      <p:sp>
        <p:nvSpPr>
          <p:cNvPr id="4" name="Thought Bubble: Cloud 3">
            <a:extLst>
              <a:ext uri="{FF2B5EF4-FFF2-40B4-BE49-F238E27FC236}">
                <a16:creationId xmlns:a16="http://schemas.microsoft.com/office/drawing/2014/main" id="{8BEA7E4A-5092-A6FA-99EC-CCAD8CE8156C}"/>
              </a:ext>
            </a:extLst>
          </p:cNvPr>
          <p:cNvSpPr/>
          <p:nvPr/>
        </p:nvSpPr>
        <p:spPr>
          <a:xfrm>
            <a:off x="7047258" y="1293802"/>
            <a:ext cx="5059680" cy="1325563"/>
          </a:xfrm>
          <a:prstGeom prst="cloudCallout">
            <a:avLst>
              <a:gd name="adj1" fmla="val -101740"/>
              <a:gd name="adj2" fmla="val 613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accent2">
                    <a:lumMod val="20000"/>
                    <a:lumOff val="80000"/>
                  </a:schemeClr>
                </a:solidFill>
              </a:rPr>
              <a:t>Implies </a:t>
            </a:r>
            <a:r>
              <a:rPr lang="en-US" i="1">
                <a:solidFill>
                  <a:schemeClr val="accent2">
                    <a:lumMod val="20000"/>
                    <a:lumOff val="80000"/>
                  </a:schemeClr>
                </a:solidFill>
              </a:rPr>
              <a:t>Implementation</a:t>
            </a:r>
            <a:r>
              <a:rPr lang="en-US">
                <a:solidFill>
                  <a:schemeClr val="accent2">
                    <a:lumMod val="20000"/>
                    <a:lumOff val="80000"/>
                  </a:schemeClr>
                </a:solidFill>
              </a:rPr>
              <a:t> must </a:t>
            </a:r>
            <a:r>
              <a:rPr lang="en-US" b="1" u="sng">
                <a:solidFill>
                  <a:schemeClr val="accent2">
                    <a:lumMod val="20000"/>
                    <a:lumOff val="80000"/>
                  </a:schemeClr>
                </a:solidFill>
              </a:rPr>
              <a:t>not</a:t>
            </a:r>
            <a:r>
              <a:rPr lang="en-US" u="sng">
                <a:solidFill>
                  <a:schemeClr val="accent2">
                    <a:lumMod val="20000"/>
                    <a:lumOff val="80000"/>
                  </a:schemeClr>
                </a:solidFill>
              </a:rPr>
              <a:t> </a:t>
            </a:r>
            <a:r>
              <a:rPr lang="en-US">
                <a:solidFill>
                  <a:schemeClr val="accent2">
                    <a:lumMod val="20000"/>
                    <a:lumOff val="80000"/>
                  </a:schemeClr>
                </a:solidFill>
              </a:rPr>
              <a:t>modify this parameter’s value</a:t>
            </a:r>
          </a:p>
        </p:txBody>
      </p:sp>
      <p:sp>
        <p:nvSpPr>
          <p:cNvPr id="6" name="Slide Number Placeholder 5">
            <a:extLst>
              <a:ext uri="{FF2B5EF4-FFF2-40B4-BE49-F238E27FC236}">
                <a16:creationId xmlns:a16="http://schemas.microsoft.com/office/drawing/2014/main" id="{65FE7000-AEF3-D2F2-1FAF-F485CE81E999}"/>
              </a:ext>
            </a:extLst>
          </p:cNvPr>
          <p:cNvSpPr>
            <a:spLocks noGrp="1"/>
          </p:cNvSpPr>
          <p:nvPr>
            <p:ph type="sldNum" sz="quarter" idx="12"/>
          </p:nvPr>
        </p:nvSpPr>
        <p:spPr/>
        <p:txBody>
          <a:bodyPr/>
          <a:lstStyle/>
          <a:p>
            <a:fld id="{0BDE28F9-DF4C-4421-9B70-DBE64F175828}" type="slidenum">
              <a:rPr lang="en-US" smtClean="0"/>
              <a:t>37</a:t>
            </a:fld>
            <a:endParaRPr lang="en-US"/>
          </a:p>
        </p:txBody>
      </p:sp>
      <p:sp>
        <p:nvSpPr>
          <p:cNvPr id="7" name="Flowchart: Punched Tape 6">
            <a:extLst>
              <a:ext uri="{FF2B5EF4-FFF2-40B4-BE49-F238E27FC236}">
                <a16:creationId xmlns:a16="http://schemas.microsoft.com/office/drawing/2014/main" id="{E8275D0A-6ECF-5ED3-FE54-C6921F523415}"/>
              </a:ext>
            </a:extLst>
          </p:cNvPr>
          <p:cNvSpPr/>
          <p:nvPr/>
        </p:nvSpPr>
        <p:spPr>
          <a:xfrm>
            <a:off x="4364054" y="3167238"/>
            <a:ext cx="4797078" cy="865286"/>
          </a:xfrm>
          <a:prstGeom prst="flowChartPunchedTape">
            <a:avLst/>
          </a:prstGeom>
          <a:solidFill>
            <a:srgbClr val="FFFF00"/>
          </a:solidFill>
          <a:ln w="381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C00000"/>
                </a:solidFill>
              </a:rPr>
              <a:t>Is this post condition good enough?!</a:t>
            </a:r>
          </a:p>
        </p:txBody>
      </p:sp>
      <p:sp>
        <p:nvSpPr>
          <p:cNvPr id="8" name="TextBox 7">
            <a:extLst>
              <a:ext uri="{FF2B5EF4-FFF2-40B4-BE49-F238E27FC236}">
                <a16:creationId xmlns:a16="http://schemas.microsoft.com/office/drawing/2014/main" id="{165BDED3-B404-2D62-3433-7F6CB2C748D6}"/>
              </a:ext>
            </a:extLst>
          </p:cNvPr>
          <p:cNvSpPr txBox="1"/>
          <p:nvPr/>
        </p:nvSpPr>
        <p:spPr>
          <a:xfrm>
            <a:off x="7047258" y="4240016"/>
            <a:ext cx="3066006" cy="369332"/>
          </a:xfrm>
          <a:prstGeom prst="rect">
            <a:avLst/>
          </a:prstGeom>
          <a:solidFill>
            <a:srgbClr val="FFC000"/>
          </a:solidFill>
          <a:ln w="28575">
            <a:solidFill>
              <a:srgbClr val="FF0000"/>
            </a:solidFill>
          </a:ln>
        </p:spPr>
        <p:txBody>
          <a:bodyPr wrap="square" rtlCol="0">
            <a:spAutoFit/>
          </a:bodyPr>
          <a:lstStyle/>
          <a:p>
            <a:pPr algn="ctr"/>
            <a:r>
              <a:rPr lang="en-US" b="1" dirty="0"/>
              <a:t>What exactly are we missing?!</a:t>
            </a:r>
          </a:p>
        </p:txBody>
      </p:sp>
    </p:spTree>
    <p:extLst>
      <p:ext uri="{BB962C8B-B14F-4D97-AF65-F5344CB8AC3E}">
        <p14:creationId xmlns:p14="http://schemas.microsoft.com/office/powerpoint/2010/main" val="3310372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1000"/>
                                        <p:tgtEl>
                                          <p:spTgt spid="5">
                                            <p:txEl>
                                              <p:pRg st="4" end="4"/>
                                            </p:txEl>
                                          </p:spTgt>
                                        </p:tgtEl>
                                      </p:cBhvr>
                                    </p:animEffect>
                                    <p:anim calcmode="lin" valueType="num">
                                      <p:cBhvr>
                                        <p:cTn id="8"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xEl>
                                              <p:pRg st="5" end="5"/>
                                            </p:txEl>
                                          </p:spTgt>
                                        </p:tgtEl>
                                        <p:attrNameLst>
                                          <p:attrName>style.visibility</p:attrName>
                                        </p:attrNameLst>
                                      </p:cBhvr>
                                      <p:to>
                                        <p:strVal val="visible"/>
                                      </p:to>
                                    </p:set>
                                    <p:animEffect transition="in" filter="fade">
                                      <p:cBhvr>
                                        <p:cTn id="14" dur="1000"/>
                                        <p:tgtEl>
                                          <p:spTgt spid="5">
                                            <p:txEl>
                                              <p:pRg st="5" end="5"/>
                                            </p:txEl>
                                          </p:spTgt>
                                        </p:tgtEl>
                                      </p:cBhvr>
                                    </p:animEffect>
                                    <p:anim calcmode="lin" valueType="num">
                                      <p:cBhvr>
                                        <p:cTn id="15"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animEffect transition="in" filter="fade">
                                      <p:cBhvr>
                                        <p:cTn id="21" dur="1000"/>
                                        <p:tgtEl>
                                          <p:spTgt spid="5">
                                            <p:txEl>
                                              <p:pRg st="6" end="6"/>
                                            </p:txEl>
                                          </p:spTgt>
                                        </p:tgtEl>
                                      </p:cBhvr>
                                    </p:animEffect>
                                    <p:anim calcmode="lin" valueType="num">
                                      <p:cBhvr>
                                        <p:cTn id="22"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circle(in)">
                                      <p:cBhvr>
                                        <p:cTn id="28" dur="500"/>
                                        <p:tgtEl>
                                          <p:spTgt spid="3"/>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500"/>
                                        <p:tgtEl>
                                          <p:spTgt spid="9"/>
                                        </p:tgtEl>
                                      </p:cBhvr>
                                    </p:animEffect>
                                  </p:childTnLst>
                                </p:cTn>
                              </p:par>
                            </p:childTnLst>
                          </p:cTn>
                        </p:par>
                      </p:childTnLst>
                    </p:cTn>
                  </p:par>
                  <p:par>
                    <p:cTn id="34" fill="hold">
                      <p:stCondLst>
                        <p:cond delay="indefinite"/>
                      </p:stCondLst>
                      <p:childTnLst>
                        <p:par>
                          <p:cTn id="35" fill="hold">
                            <p:stCondLst>
                              <p:cond delay="0"/>
                            </p:stCondLst>
                            <p:childTnLst>
                              <p:par>
                                <p:cTn id="36" presetID="6" presetClass="entr" presetSubtype="16" fill="hold" grpId="0" nodeType="click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circle(in)">
                                      <p:cBhvr>
                                        <p:cTn id="38" dur="500"/>
                                        <p:tgtEl>
                                          <p:spTgt spid="4"/>
                                        </p:tgtEl>
                                      </p:cBhvr>
                                    </p:animEffect>
                                  </p:childTnLst>
                                </p:cTn>
                              </p:par>
                            </p:childTnLst>
                          </p:cTn>
                        </p:par>
                      </p:childTnLst>
                    </p:cTn>
                  </p:par>
                  <p:par>
                    <p:cTn id="39" fill="hold">
                      <p:stCondLst>
                        <p:cond delay="indefinite"/>
                      </p:stCondLst>
                      <p:childTnLst>
                        <p:par>
                          <p:cTn id="40" fill="hold">
                            <p:stCondLst>
                              <p:cond delay="0"/>
                            </p:stCondLst>
                            <p:childTnLst>
                              <p:par>
                                <p:cTn id="41" presetID="31" presetClass="entr" presetSubtype="0"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p:cTn id="43" dur="1000" fill="hold"/>
                                        <p:tgtEl>
                                          <p:spTgt spid="7"/>
                                        </p:tgtEl>
                                        <p:attrNameLst>
                                          <p:attrName>ppt_w</p:attrName>
                                        </p:attrNameLst>
                                      </p:cBhvr>
                                      <p:tavLst>
                                        <p:tav tm="0">
                                          <p:val>
                                            <p:fltVal val="0"/>
                                          </p:val>
                                        </p:tav>
                                        <p:tav tm="100000">
                                          <p:val>
                                            <p:strVal val="#ppt_w"/>
                                          </p:val>
                                        </p:tav>
                                      </p:tavLst>
                                    </p:anim>
                                    <p:anim calcmode="lin" valueType="num">
                                      <p:cBhvr>
                                        <p:cTn id="44" dur="1000" fill="hold"/>
                                        <p:tgtEl>
                                          <p:spTgt spid="7"/>
                                        </p:tgtEl>
                                        <p:attrNameLst>
                                          <p:attrName>ppt_h</p:attrName>
                                        </p:attrNameLst>
                                      </p:cBhvr>
                                      <p:tavLst>
                                        <p:tav tm="0">
                                          <p:val>
                                            <p:fltVal val="0"/>
                                          </p:val>
                                        </p:tav>
                                        <p:tav tm="100000">
                                          <p:val>
                                            <p:strVal val="#ppt_h"/>
                                          </p:val>
                                        </p:tav>
                                      </p:tavLst>
                                    </p:anim>
                                    <p:anim calcmode="lin" valueType="num">
                                      <p:cBhvr>
                                        <p:cTn id="45" dur="1000" fill="hold"/>
                                        <p:tgtEl>
                                          <p:spTgt spid="7"/>
                                        </p:tgtEl>
                                        <p:attrNameLst>
                                          <p:attrName>style.rotation</p:attrName>
                                        </p:attrNameLst>
                                      </p:cBhvr>
                                      <p:tavLst>
                                        <p:tav tm="0">
                                          <p:val>
                                            <p:fltVal val="90"/>
                                          </p:val>
                                        </p:tav>
                                        <p:tav tm="100000">
                                          <p:val>
                                            <p:fltVal val="0"/>
                                          </p:val>
                                        </p:tav>
                                      </p:tavLst>
                                    </p:anim>
                                    <p:animEffect transition="in" filter="fade">
                                      <p:cBhvr>
                                        <p:cTn id="46" dur="1000"/>
                                        <p:tgtEl>
                                          <p:spTgt spid="7"/>
                                        </p:tgtEl>
                                      </p:cBhvr>
                                    </p:animEffect>
                                  </p:childTnLst>
                                </p:cTn>
                              </p:par>
                            </p:childTnLst>
                          </p:cTn>
                        </p:par>
                      </p:childTnLst>
                    </p:cTn>
                  </p:par>
                  <p:par>
                    <p:cTn id="47" fill="hold">
                      <p:stCondLst>
                        <p:cond delay="indefinite"/>
                      </p:stCondLst>
                      <p:childTnLst>
                        <p:par>
                          <p:cTn id="48" fill="hold">
                            <p:stCondLst>
                              <p:cond delay="0"/>
                            </p:stCondLst>
                            <p:childTnLst>
                              <p:par>
                                <p:cTn id="49" presetID="45" presetClass="entr" presetSubtype="0" fill="hold" grpId="0" nodeType="click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fade">
                                      <p:cBhvr>
                                        <p:cTn id="51" dur="2000"/>
                                        <p:tgtEl>
                                          <p:spTgt spid="8"/>
                                        </p:tgtEl>
                                      </p:cBhvr>
                                    </p:animEffect>
                                    <p:anim calcmode="lin" valueType="num">
                                      <p:cBhvr>
                                        <p:cTn id="52" dur="2000" fill="hold"/>
                                        <p:tgtEl>
                                          <p:spTgt spid="8"/>
                                        </p:tgtEl>
                                        <p:attrNameLst>
                                          <p:attrName>ppt_w</p:attrName>
                                        </p:attrNameLst>
                                      </p:cBhvr>
                                      <p:tavLst>
                                        <p:tav tm="0" fmla="#ppt_w*sin(2.5*pi*$)">
                                          <p:val>
                                            <p:fltVal val="0"/>
                                          </p:val>
                                        </p:tav>
                                        <p:tav tm="100000">
                                          <p:val>
                                            <p:fltVal val="1"/>
                                          </p:val>
                                        </p:tav>
                                      </p:tavLst>
                                    </p:anim>
                                    <p:anim calcmode="lin" valueType="num">
                                      <p:cBhvr>
                                        <p:cTn id="53" dur="2000" fill="hold"/>
                                        <p:tgtEl>
                                          <p:spTgt spid="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3" grpId="0" animBg="1"/>
      <p:bldP spid="9" grpId="0"/>
      <p:bldP spid="4" grpId="0" animBg="1"/>
      <p:bldP spid="7" grpId="0" animBg="1"/>
      <p:bldP spid="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B401A4-06CF-013A-C790-4D55074A6EAE}"/>
            </a:ext>
          </a:extLst>
        </p:cNvPr>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7B9ECC4-097F-D583-67DF-F2E6F26543F1}"/>
              </a:ext>
            </a:extLst>
          </p:cNvPr>
          <p:cNvSpPr>
            <a:spLocks noGrp="1"/>
          </p:cNvSpPr>
          <p:nvPr>
            <p:ph idx="1"/>
          </p:nvPr>
        </p:nvSpPr>
        <p:spPr>
          <a:xfrm>
            <a:off x="838200" y="1874920"/>
            <a:ext cx="10838688" cy="5125802"/>
          </a:xfrm>
        </p:spPr>
        <p:txBody>
          <a:bodyPr>
            <a:normAutofit fontScale="77500" lnSpcReduction="20000"/>
          </a:bodyPr>
          <a:lstStyle/>
          <a:p>
            <a:pPr marL="0" indent="0">
              <a:lnSpc>
                <a:spcPct val="80000"/>
              </a:lnSpc>
              <a:buNone/>
            </a:pPr>
            <a:r>
              <a:rPr lang="en-US" sz="2000" dirty="0">
                <a:solidFill>
                  <a:srgbClr val="00B050"/>
                </a:solidFill>
                <a:latin typeface="Courier New" panose="02070309020205020404" pitchFamily="49" charset="0"/>
                <a:cs typeface="Courier New" panose="02070309020205020404" pitchFamily="49" charset="0"/>
              </a:rPr>
              <a:t>double </a:t>
            </a:r>
            <a:r>
              <a:rPr lang="en-US" sz="2000" dirty="0" err="1">
                <a:solidFill>
                  <a:srgbClr val="00B050"/>
                </a:solidFill>
                <a:latin typeface="Courier New" panose="02070309020205020404" pitchFamily="49" charset="0"/>
                <a:cs typeface="Courier New" panose="02070309020205020404" pitchFamily="49" charset="0"/>
              </a:rPr>
              <a:t>sqr</a:t>
            </a:r>
            <a:r>
              <a:rPr lang="en-US" sz="2000" dirty="0">
                <a:solidFill>
                  <a:srgbClr val="00B050"/>
                </a:solidFill>
                <a:latin typeface="Courier New" panose="02070309020205020404" pitchFamily="49" charset="0"/>
                <a:cs typeface="Courier New" panose="02070309020205020404" pitchFamily="49" charset="0"/>
              </a:rPr>
              <a:t>(const double x) { return x * x; }  // helper function</a:t>
            </a:r>
          </a:p>
          <a:p>
            <a:pPr marL="0" indent="0">
              <a:lnSpc>
                <a:spcPct val="80000"/>
              </a:lnSpc>
              <a:buNone/>
            </a:pPr>
            <a:r>
              <a:rPr lang="en-US" sz="2000" dirty="0">
                <a:latin typeface="Courier New" panose="02070309020205020404" pitchFamily="49" charset="0"/>
                <a:cs typeface="Courier New" panose="02070309020205020404" pitchFamily="49" charset="0"/>
              </a:rPr>
              <a:t>double sqrt(</a:t>
            </a:r>
            <a:r>
              <a:rPr lang="en-US" sz="2000" dirty="0">
                <a:solidFill>
                  <a:srgbClr val="00B050"/>
                </a:solidFill>
                <a:latin typeface="Courier New" panose="02070309020205020404" pitchFamily="49" charset="0"/>
                <a:cs typeface="Courier New" panose="02070309020205020404" pitchFamily="49" charset="0"/>
              </a:rPr>
              <a:t>const</a:t>
            </a:r>
            <a:r>
              <a:rPr lang="en-US" sz="2000" dirty="0">
                <a:latin typeface="Courier New" panose="02070309020205020404" pitchFamily="49" charset="0"/>
                <a:cs typeface="Courier New" panose="02070309020205020404" pitchFamily="49" charset="0"/>
              </a:rPr>
              <a:t> double x)</a:t>
            </a:r>
          </a:p>
          <a:p>
            <a:pPr marL="0" indent="0">
              <a:lnSpc>
                <a:spcPct val="80000"/>
              </a:lnSpc>
              <a:buNone/>
            </a:pPr>
            <a:r>
              <a:rPr lang="en-US" sz="2000" dirty="0">
                <a:solidFill>
                  <a:srgbClr val="00B050"/>
                </a:solidFill>
                <a:latin typeface="Courier New" panose="02070309020205020404" pitchFamily="49" charset="0"/>
                <a:cs typeface="Courier New" panose="02070309020205020404" pitchFamily="49" charset="0"/>
              </a:rPr>
              <a:t>  pre( x &gt;= 0 )</a:t>
            </a:r>
          </a:p>
          <a:p>
            <a:pPr marL="0" indent="0">
              <a:lnSpc>
                <a:spcPct val="80000"/>
              </a:lnSpc>
              <a:buNone/>
            </a:pPr>
            <a:r>
              <a:rPr lang="en-US" sz="2000" dirty="0">
                <a:solidFill>
                  <a:srgbClr val="00B050"/>
                </a:solidFill>
                <a:latin typeface="Courier New" panose="02070309020205020404" pitchFamily="49" charset="0"/>
                <a:cs typeface="Courier New" panose="02070309020205020404" pitchFamily="49" charset="0"/>
              </a:rPr>
              <a:t>  post( r : r &gt;= 0 )</a:t>
            </a:r>
            <a:endParaRPr lang="en-US" sz="2000" dirty="0">
              <a:latin typeface="Courier New" panose="02070309020205020404" pitchFamily="49" charset="0"/>
              <a:cs typeface="Courier New" panose="02070309020205020404" pitchFamily="49" charset="0"/>
            </a:endParaRPr>
          </a:p>
          <a:p>
            <a:pPr marL="0" indent="0">
              <a:lnSpc>
                <a:spcPct val="80000"/>
              </a:lnSpc>
              <a:buNone/>
            </a:pPr>
            <a:r>
              <a:rPr lang="en-US" sz="2000" dirty="0">
                <a:latin typeface="Courier New" panose="02070309020205020404" pitchFamily="49" charset="0"/>
                <a:cs typeface="Courier New" panose="02070309020205020404" pitchFamily="49" charset="0"/>
              </a:rPr>
              <a:t>{</a:t>
            </a:r>
          </a:p>
          <a:p>
            <a:pPr marL="0" indent="0">
              <a:lnSpc>
                <a:spcPct val="80000"/>
              </a:lnSpc>
              <a:buNone/>
            </a:pPr>
            <a:r>
              <a:rPr lang="en-US" sz="2000" dirty="0">
                <a:latin typeface="Courier New" panose="02070309020205020404" pitchFamily="49" charset="0"/>
                <a:cs typeface="Courier New" panose="02070309020205020404" pitchFamily="49" charset="0"/>
              </a:rPr>
              <a:t>  double output = std::sqrt(x);  // `sqrt` demonstrates runtime testing of `std::sqrt`.</a:t>
            </a:r>
          </a:p>
          <a:p>
            <a:pPr marL="0" indent="0">
              <a:lnSpc>
                <a:spcPct val="80000"/>
              </a:lnSpc>
              <a:buNone/>
            </a:pPr>
            <a:r>
              <a:rPr lang="en-US" sz="2000" dirty="0">
                <a:latin typeface="Courier New" panose="02070309020205020404" pitchFamily="49" charset="0"/>
                <a:cs typeface="Courier New" panose="02070309020205020404" pitchFamily="49" charset="0"/>
              </a:rPr>
              <a:t>  </a:t>
            </a:r>
            <a:r>
              <a:rPr lang="en-US" sz="2000" b="1" dirty="0" err="1">
                <a:solidFill>
                  <a:srgbClr val="00B050"/>
                </a:solidFill>
                <a:latin typeface="Courier New" panose="02070309020205020404" pitchFamily="49" charset="0"/>
                <a:cs typeface="Courier New" panose="02070309020205020404" pitchFamily="49" charset="0"/>
              </a:rPr>
              <a:t>contract_assert</a:t>
            </a:r>
            <a:r>
              <a:rPr lang="en-US" sz="2000" b="1" dirty="0">
                <a:solidFill>
                  <a:srgbClr val="00B050"/>
                </a:solidFill>
                <a:latin typeface="Courier New" panose="02070309020205020404" pitchFamily="49" charset="0"/>
                <a:cs typeface="Courier New" panose="02070309020205020404" pitchFamily="49" charset="0"/>
              </a:rPr>
              <a:t>(</a:t>
            </a:r>
            <a:br>
              <a:rPr lang="en-US" sz="2000" b="1" dirty="0">
                <a:solidFill>
                  <a:srgbClr val="00B050"/>
                </a:solidFill>
                <a:latin typeface="Courier New" panose="02070309020205020404" pitchFamily="49" charset="0"/>
                <a:cs typeface="Courier New" panose="02070309020205020404" pitchFamily="49" charset="0"/>
              </a:rPr>
            </a:br>
            <a:endParaRPr lang="en-US" sz="2000" b="1" dirty="0">
              <a:solidFill>
                <a:srgbClr val="00B050"/>
              </a:solidFill>
              <a:latin typeface="Courier New" panose="02070309020205020404" pitchFamily="49" charset="0"/>
              <a:cs typeface="Courier New" panose="02070309020205020404" pitchFamily="49" charset="0"/>
            </a:endParaRPr>
          </a:p>
          <a:p>
            <a:pPr marL="0" indent="0">
              <a:lnSpc>
                <a:spcPct val="80000"/>
              </a:lnSpc>
              <a:buNone/>
            </a:pPr>
            <a:r>
              <a:rPr lang="en-US" sz="2000" dirty="0">
                <a:latin typeface="Courier New" panose="02070309020205020404" pitchFamily="49" charset="0"/>
                <a:cs typeface="Courier New" panose="02070309020205020404" pitchFamily="49" charset="0"/>
              </a:rPr>
              <a:t>      </a:t>
            </a:r>
            <a:r>
              <a:rPr lang="en-US" sz="2000" dirty="0">
                <a:solidFill>
                  <a:srgbClr val="00B050"/>
                </a:solidFill>
                <a:latin typeface="Courier New" panose="02070309020205020404" pitchFamily="49" charset="0"/>
                <a:cs typeface="Courier New" panose="02070309020205020404" pitchFamily="49" charset="0"/>
              </a:rPr>
              <a:t>( </a:t>
            </a:r>
            <a:r>
              <a:rPr lang="en-US" sz="2000" dirty="0" err="1">
                <a:solidFill>
                  <a:srgbClr val="00B050"/>
                </a:solidFill>
                <a:latin typeface="Courier New" panose="02070309020205020404" pitchFamily="49" charset="0"/>
                <a:cs typeface="Courier New" panose="02070309020205020404" pitchFamily="49" charset="0"/>
              </a:rPr>
              <a:t>sqr</a:t>
            </a:r>
            <a:r>
              <a:rPr lang="en-US" sz="2000" dirty="0">
                <a:solidFill>
                  <a:srgbClr val="00B050"/>
                </a:solidFill>
                <a:latin typeface="Courier New" panose="02070309020205020404" pitchFamily="49" charset="0"/>
                <a:cs typeface="Courier New" panose="02070309020205020404" pitchFamily="49" charset="0"/>
              </a:rPr>
              <a:t>(output) == x )</a:t>
            </a:r>
          </a:p>
          <a:p>
            <a:pPr marL="0" indent="0">
              <a:lnSpc>
                <a:spcPct val="80000"/>
              </a:lnSpc>
              <a:buNone/>
            </a:pPr>
            <a:br>
              <a:rPr lang="en-US" sz="2000" dirty="0">
                <a:solidFill>
                  <a:srgbClr val="00B050"/>
                </a:solidFill>
                <a:latin typeface="Courier New" panose="02070309020205020404" pitchFamily="49" charset="0"/>
                <a:cs typeface="Courier New" panose="02070309020205020404" pitchFamily="49" charset="0"/>
              </a:rPr>
            </a:br>
            <a:r>
              <a:rPr lang="en-US" sz="2000" dirty="0">
                <a:solidFill>
                  <a:srgbClr val="00B050"/>
                </a:solidFill>
                <a:latin typeface="Courier New" panose="02070309020205020404" pitchFamily="49" charset="0"/>
                <a:cs typeface="Courier New" panose="02070309020205020404" pitchFamily="49" charset="0"/>
              </a:rPr>
              <a:t>   || ( </a:t>
            </a:r>
            <a:r>
              <a:rPr lang="en-US" sz="2000" dirty="0" err="1">
                <a:solidFill>
                  <a:srgbClr val="00B050"/>
                </a:solidFill>
                <a:latin typeface="Courier New" panose="02070309020205020404" pitchFamily="49" charset="0"/>
                <a:cs typeface="Courier New" panose="02070309020205020404" pitchFamily="49" charset="0"/>
              </a:rPr>
              <a:t>sqr</a:t>
            </a:r>
            <a:r>
              <a:rPr lang="en-US" sz="2000" dirty="0">
                <a:solidFill>
                  <a:srgbClr val="00B050"/>
                </a:solidFill>
                <a:latin typeface="Courier New" panose="02070309020205020404" pitchFamily="49" charset="0"/>
                <a:cs typeface="Courier New" panose="02070309020205020404" pitchFamily="49" charset="0"/>
              </a:rPr>
              <a:t>(output) &lt; x &amp;&amp;</a:t>
            </a:r>
          </a:p>
          <a:p>
            <a:pPr marL="0" indent="0">
              <a:lnSpc>
                <a:spcPct val="80000"/>
              </a:lnSpc>
              <a:buNone/>
            </a:pPr>
            <a:r>
              <a:rPr lang="en-US" sz="2000" dirty="0">
                <a:solidFill>
                  <a:srgbClr val="00B050"/>
                </a:solidFill>
                <a:latin typeface="Courier New" panose="02070309020205020404" pitchFamily="49" charset="0"/>
                <a:cs typeface="Courier New" panose="02070309020205020404" pitchFamily="49" charset="0"/>
              </a:rPr>
              <a:t>         x - </a:t>
            </a:r>
            <a:r>
              <a:rPr lang="en-US" sz="2000" dirty="0" err="1">
                <a:solidFill>
                  <a:srgbClr val="00B050"/>
                </a:solidFill>
                <a:latin typeface="Courier New" panose="02070309020205020404" pitchFamily="49" charset="0"/>
                <a:cs typeface="Courier New" panose="02070309020205020404" pitchFamily="49" charset="0"/>
              </a:rPr>
              <a:t>sqr</a:t>
            </a:r>
            <a:r>
              <a:rPr lang="en-US" sz="2000" dirty="0">
                <a:solidFill>
                  <a:srgbClr val="00B050"/>
                </a:solidFill>
                <a:latin typeface="Courier New" panose="02070309020205020404" pitchFamily="49" charset="0"/>
                <a:cs typeface="Courier New" panose="02070309020205020404" pitchFamily="49" charset="0"/>
              </a:rPr>
              <a:t>(output) &lt;= </a:t>
            </a:r>
            <a:r>
              <a:rPr lang="en-US" sz="2000" dirty="0" err="1">
                <a:solidFill>
                  <a:srgbClr val="00B050"/>
                </a:solidFill>
                <a:latin typeface="Courier New" panose="02070309020205020404" pitchFamily="49" charset="0"/>
                <a:cs typeface="Courier New" panose="02070309020205020404" pitchFamily="49" charset="0"/>
              </a:rPr>
              <a:t>sqr</a:t>
            </a:r>
            <a:r>
              <a:rPr lang="en-US" sz="2000" dirty="0">
                <a:solidFill>
                  <a:srgbClr val="00B050"/>
                </a:solidFill>
                <a:latin typeface="Courier New" panose="02070309020205020404" pitchFamily="49" charset="0"/>
                <a:cs typeface="Courier New" panose="02070309020205020404" pitchFamily="49" charset="0"/>
              </a:rPr>
              <a:t>(std::</a:t>
            </a:r>
            <a:r>
              <a:rPr lang="en-US" sz="2000" dirty="0" err="1">
                <a:solidFill>
                  <a:srgbClr val="00B050"/>
                </a:solidFill>
                <a:latin typeface="Courier New" panose="02070309020205020404" pitchFamily="49" charset="0"/>
                <a:cs typeface="Courier New" panose="02070309020205020404" pitchFamily="49" charset="0"/>
              </a:rPr>
              <a:t>nexttoward</a:t>
            </a:r>
            <a:r>
              <a:rPr lang="en-US" sz="2000" dirty="0">
                <a:solidFill>
                  <a:srgbClr val="00B050"/>
                </a:solidFill>
                <a:latin typeface="Courier New" panose="02070309020205020404" pitchFamily="49" charset="0"/>
                <a:cs typeface="Courier New" panose="02070309020205020404" pitchFamily="49" charset="0"/>
              </a:rPr>
              <a:t>(</a:t>
            </a:r>
            <a:r>
              <a:rPr lang="en-US" sz="2000" dirty="0" err="1">
                <a:solidFill>
                  <a:srgbClr val="00B050"/>
                </a:solidFill>
                <a:latin typeface="Courier New" panose="02070309020205020404" pitchFamily="49" charset="0"/>
                <a:cs typeface="Courier New" panose="02070309020205020404" pitchFamily="49" charset="0"/>
              </a:rPr>
              <a:t>output,INFINITY</a:t>
            </a:r>
            <a:r>
              <a:rPr lang="en-US" sz="2000" dirty="0">
                <a:solidFill>
                  <a:srgbClr val="00B050"/>
                </a:solidFill>
                <a:latin typeface="Courier New" panose="02070309020205020404" pitchFamily="49" charset="0"/>
                <a:cs typeface="Courier New" panose="02070309020205020404" pitchFamily="49" charset="0"/>
              </a:rPr>
              <a:t>)) – x )</a:t>
            </a:r>
          </a:p>
          <a:p>
            <a:pPr marL="0" indent="0">
              <a:lnSpc>
                <a:spcPct val="80000"/>
              </a:lnSpc>
              <a:buNone/>
            </a:pPr>
            <a:br>
              <a:rPr lang="en-US" sz="2000" dirty="0">
                <a:solidFill>
                  <a:srgbClr val="00B050"/>
                </a:solidFill>
                <a:latin typeface="Courier New" panose="02070309020205020404" pitchFamily="49" charset="0"/>
                <a:cs typeface="Courier New" panose="02070309020205020404" pitchFamily="49" charset="0"/>
              </a:rPr>
            </a:br>
            <a:r>
              <a:rPr lang="en-US" sz="2000" dirty="0">
                <a:solidFill>
                  <a:srgbClr val="00B050"/>
                </a:solidFill>
                <a:latin typeface="Courier New" panose="02070309020205020404" pitchFamily="49" charset="0"/>
                <a:cs typeface="Courier New" panose="02070309020205020404" pitchFamily="49" charset="0"/>
              </a:rPr>
              <a:t>   || (</a:t>
            </a:r>
            <a:r>
              <a:rPr lang="en-US" sz="2000" dirty="0" err="1">
                <a:solidFill>
                  <a:srgbClr val="00B050"/>
                </a:solidFill>
                <a:latin typeface="Courier New" panose="02070309020205020404" pitchFamily="49" charset="0"/>
                <a:cs typeface="Courier New" panose="02070309020205020404" pitchFamily="49" charset="0"/>
              </a:rPr>
              <a:t>sqr</a:t>
            </a:r>
            <a:r>
              <a:rPr lang="en-US" sz="2000" dirty="0">
                <a:solidFill>
                  <a:srgbClr val="00B050"/>
                </a:solidFill>
                <a:latin typeface="Courier New" panose="02070309020205020404" pitchFamily="49" charset="0"/>
                <a:cs typeface="Courier New" panose="02070309020205020404" pitchFamily="49" charset="0"/>
              </a:rPr>
              <a:t>(output) &gt; x &amp;&amp;</a:t>
            </a:r>
          </a:p>
          <a:p>
            <a:pPr marL="0" indent="0">
              <a:lnSpc>
                <a:spcPct val="80000"/>
              </a:lnSpc>
              <a:buNone/>
            </a:pPr>
            <a:r>
              <a:rPr lang="en-US" sz="2000" dirty="0">
                <a:solidFill>
                  <a:srgbClr val="00B050"/>
                </a:solidFill>
                <a:latin typeface="Courier New" panose="02070309020205020404" pitchFamily="49" charset="0"/>
                <a:cs typeface="Courier New" panose="02070309020205020404" pitchFamily="49" charset="0"/>
              </a:rPr>
              <a:t>         x - </a:t>
            </a:r>
            <a:r>
              <a:rPr lang="en-US" sz="2000" dirty="0" err="1">
                <a:solidFill>
                  <a:srgbClr val="00B050"/>
                </a:solidFill>
                <a:latin typeface="Courier New" panose="02070309020205020404" pitchFamily="49" charset="0"/>
                <a:cs typeface="Courier New" panose="02070309020205020404" pitchFamily="49" charset="0"/>
              </a:rPr>
              <a:t>sqr</a:t>
            </a:r>
            <a:r>
              <a:rPr lang="en-US" sz="2000" dirty="0">
                <a:solidFill>
                  <a:srgbClr val="00B050"/>
                </a:solidFill>
                <a:latin typeface="Courier New" panose="02070309020205020404" pitchFamily="49" charset="0"/>
                <a:cs typeface="Courier New" panose="02070309020205020404" pitchFamily="49" charset="0"/>
              </a:rPr>
              <a:t>(std::</a:t>
            </a:r>
            <a:r>
              <a:rPr lang="en-US" sz="2000" dirty="0" err="1">
                <a:solidFill>
                  <a:srgbClr val="00B050"/>
                </a:solidFill>
                <a:latin typeface="Courier New" panose="02070309020205020404" pitchFamily="49" charset="0"/>
                <a:cs typeface="Courier New" panose="02070309020205020404" pitchFamily="49" charset="0"/>
              </a:rPr>
              <a:t>nexttoward</a:t>
            </a:r>
            <a:r>
              <a:rPr lang="en-US" sz="2000" dirty="0">
                <a:solidFill>
                  <a:srgbClr val="00B050"/>
                </a:solidFill>
                <a:latin typeface="Courier New" panose="02070309020205020404" pitchFamily="49" charset="0"/>
                <a:cs typeface="Courier New" panose="02070309020205020404" pitchFamily="49" charset="0"/>
              </a:rPr>
              <a:t>(output,0)) &gt;= </a:t>
            </a:r>
            <a:r>
              <a:rPr lang="en-US" sz="2000" dirty="0" err="1">
                <a:solidFill>
                  <a:srgbClr val="00B050"/>
                </a:solidFill>
                <a:latin typeface="Courier New" panose="02070309020205020404" pitchFamily="49" charset="0"/>
                <a:cs typeface="Courier New" panose="02070309020205020404" pitchFamily="49" charset="0"/>
              </a:rPr>
              <a:t>sqr</a:t>
            </a:r>
            <a:r>
              <a:rPr lang="en-US" sz="2000" dirty="0">
                <a:solidFill>
                  <a:srgbClr val="00B050"/>
                </a:solidFill>
                <a:latin typeface="Courier New" panose="02070309020205020404" pitchFamily="49" charset="0"/>
                <a:cs typeface="Courier New" panose="02070309020205020404" pitchFamily="49" charset="0"/>
              </a:rPr>
              <a:t>(output) – x ) </a:t>
            </a:r>
          </a:p>
          <a:p>
            <a:pPr marL="0" indent="0">
              <a:lnSpc>
                <a:spcPct val="80000"/>
              </a:lnSpc>
              <a:buNone/>
            </a:pPr>
            <a:r>
              <a:rPr lang="en-US" sz="2000" dirty="0">
                <a:latin typeface="Courier New" panose="02070309020205020404" pitchFamily="49" charset="0"/>
                <a:cs typeface="Courier New" panose="02070309020205020404" pitchFamily="49" charset="0"/>
              </a:rPr>
              <a:t>  </a:t>
            </a:r>
            <a:r>
              <a:rPr lang="en-US" sz="2000" b="1" dirty="0">
                <a:solidFill>
                  <a:srgbClr val="00B050"/>
                </a:solidFill>
                <a:latin typeface="Courier New" panose="02070309020205020404" pitchFamily="49" charset="0"/>
                <a:cs typeface="Courier New" panose="02070309020205020404" pitchFamily="49" charset="0"/>
              </a:rPr>
              <a:t>);</a:t>
            </a:r>
          </a:p>
          <a:p>
            <a:pPr marL="0" indent="0">
              <a:lnSpc>
                <a:spcPct val="80000"/>
              </a:lnSpc>
              <a:buNone/>
            </a:pPr>
            <a:r>
              <a:rPr lang="en-US" sz="2000" dirty="0">
                <a:latin typeface="Courier New" panose="02070309020205020404" pitchFamily="49" charset="0"/>
                <a:cs typeface="Courier New" panose="02070309020205020404" pitchFamily="49" charset="0"/>
              </a:rPr>
              <a:t>  return output;</a:t>
            </a:r>
          </a:p>
          <a:p>
            <a:pPr marL="0" indent="0">
              <a:lnSpc>
                <a:spcPct val="80000"/>
              </a:lnSpc>
              <a:buNone/>
            </a:pPr>
            <a:r>
              <a:rPr lang="en-US" sz="2000" dirty="0">
                <a:latin typeface="Courier New" panose="02070309020205020404" pitchFamily="49" charset="0"/>
                <a:cs typeface="Courier New" panose="02070309020205020404" pitchFamily="49" charset="0"/>
              </a:rPr>
              <a:t>}</a:t>
            </a:r>
          </a:p>
          <a:p>
            <a:pPr marL="0" indent="0" algn="ctr">
              <a:buNone/>
            </a:pPr>
            <a:r>
              <a:rPr lang="en-US" sz="4000" u="sng" dirty="0">
                <a:latin typeface="Courier New" panose="02070309020205020404" pitchFamily="49" charset="0"/>
                <a:cs typeface="Courier New" panose="02070309020205020404" pitchFamily="49" charset="0"/>
                <a:hlinkClick r:id="rId3"/>
              </a:rPr>
              <a:t>https://godbolt.org/z/31vn4xend</a:t>
            </a:r>
            <a:endParaRPr lang="en-US" sz="4000" dirty="0">
              <a:latin typeface="Courier New" panose="02070309020205020404" pitchFamily="49" charset="0"/>
              <a:cs typeface="Courier New" panose="02070309020205020404" pitchFamily="49" charset="0"/>
            </a:endParaRPr>
          </a:p>
          <a:p>
            <a:pPr marL="0" indent="0">
              <a:buNone/>
            </a:pPr>
            <a:endParaRPr lang="en-US" b="1" dirty="0">
              <a:solidFill>
                <a:srgbClr val="00B050"/>
              </a:solidFill>
              <a:latin typeface="Courier New" panose="02070309020205020404" pitchFamily="49" charset="0"/>
              <a:cs typeface="Courier New" panose="02070309020205020404" pitchFamily="49" charset="0"/>
            </a:endParaRPr>
          </a:p>
        </p:txBody>
      </p:sp>
      <p:sp>
        <p:nvSpPr>
          <p:cNvPr id="3" name="Callout: Bent Line with Border and Accent Bar 2">
            <a:extLst>
              <a:ext uri="{FF2B5EF4-FFF2-40B4-BE49-F238E27FC236}">
                <a16:creationId xmlns:a16="http://schemas.microsoft.com/office/drawing/2014/main" id="{ED6CA2CC-4240-FB7E-44B5-E198EDE564D8}"/>
              </a:ext>
            </a:extLst>
          </p:cNvPr>
          <p:cNvSpPr/>
          <p:nvPr/>
        </p:nvSpPr>
        <p:spPr>
          <a:xfrm>
            <a:off x="5240042" y="3518037"/>
            <a:ext cx="6949440" cy="420624"/>
          </a:xfrm>
          <a:prstGeom prst="accentBorderCallout2">
            <a:avLst>
              <a:gd name="adj1" fmla="val 18750"/>
              <a:gd name="adj2" fmla="val -8333"/>
              <a:gd name="adj3" fmla="val 18750"/>
              <a:gd name="adj4" fmla="val -16667"/>
              <a:gd name="adj5" fmla="val 259941"/>
              <a:gd name="adj6" fmla="val -1313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Assume (for now) the next </a:t>
            </a:r>
            <a:r>
              <a:rPr lang="en-US" dirty="0">
                <a:latin typeface="Courier New" panose="02070309020205020404" pitchFamily="49" charset="0"/>
                <a:cs typeface="Courier New" panose="02070309020205020404" pitchFamily="49" charset="0"/>
              </a:rPr>
              <a:t>double</a:t>
            </a:r>
            <a:r>
              <a:rPr lang="en-US" dirty="0"/>
              <a:t> </a:t>
            </a:r>
            <a:r>
              <a:rPr lang="en-US" i="1" dirty="0"/>
              <a:t>above</a:t>
            </a:r>
            <a:r>
              <a:rPr lang="en-US" dirty="0"/>
              <a:t> `output` squared is </a:t>
            </a:r>
            <a:r>
              <a:rPr lang="en-US" i="1" u="sng" dirty="0">
                <a:solidFill>
                  <a:srgbClr val="FFC000"/>
                </a:solidFill>
              </a:rPr>
              <a:t>above</a:t>
            </a:r>
            <a:r>
              <a:rPr lang="en-US" dirty="0"/>
              <a:t> `x`. </a:t>
            </a:r>
          </a:p>
        </p:txBody>
      </p:sp>
      <p:sp>
        <p:nvSpPr>
          <p:cNvPr id="2" name="Title 1">
            <a:extLst>
              <a:ext uri="{FF2B5EF4-FFF2-40B4-BE49-F238E27FC236}">
                <a16:creationId xmlns:a16="http://schemas.microsoft.com/office/drawing/2014/main" id="{CD184DEC-7031-8662-C452-25774253187D}"/>
              </a:ext>
            </a:extLst>
          </p:cNvPr>
          <p:cNvSpPr>
            <a:spLocks noGrp="1"/>
          </p:cNvSpPr>
          <p:nvPr>
            <p:ph type="title"/>
          </p:nvPr>
        </p:nvSpPr>
        <p:spPr/>
        <p:txBody>
          <a:bodyPr/>
          <a:lstStyle/>
          <a:p>
            <a:pPr algn="ctr"/>
            <a:r>
              <a:rPr lang="en-US" dirty="0">
                <a:solidFill>
                  <a:srgbClr val="0070C0"/>
                </a:solidFill>
                <a:latin typeface="Amasis MT Pro Black" panose="02040A04050005020304" pitchFamily="18" charset="0"/>
              </a:rPr>
              <a:t>S</a:t>
            </a:r>
            <a:r>
              <a:rPr lang="en-US" dirty="0">
                <a:solidFill>
                  <a:srgbClr val="0070C0"/>
                </a:solidFill>
                <a:latin typeface="+mn-lt"/>
              </a:rPr>
              <a:t>afe — Contracts</a:t>
            </a:r>
          </a:p>
        </p:txBody>
      </p:sp>
      <p:sp>
        <p:nvSpPr>
          <p:cNvPr id="6" name="Slide Number Placeholder 5">
            <a:extLst>
              <a:ext uri="{FF2B5EF4-FFF2-40B4-BE49-F238E27FC236}">
                <a16:creationId xmlns:a16="http://schemas.microsoft.com/office/drawing/2014/main" id="{862EFC98-BA8A-87E5-4905-AED2BE13FE15}"/>
              </a:ext>
            </a:extLst>
          </p:cNvPr>
          <p:cNvSpPr>
            <a:spLocks noGrp="1"/>
          </p:cNvSpPr>
          <p:nvPr>
            <p:ph type="sldNum" sz="quarter" idx="12"/>
          </p:nvPr>
        </p:nvSpPr>
        <p:spPr/>
        <p:txBody>
          <a:bodyPr/>
          <a:lstStyle/>
          <a:p>
            <a:fld id="{0BDE28F9-DF4C-4421-9B70-DBE64F175828}" type="slidenum">
              <a:rPr lang="en-US" smtClean="0"/>
              <a:t>38</a:t>
            </a:fld>
            <a:endParaRPr lang="en-US"/>
          </a:p>
        </p:txBody>
      </p:sp>
      <p:sp>
        <p:nvSpPr>
          <p:cNvPr id="4" name="Callout: Bent Line with Border and Accent Bar 3">
            <a:extLst>
              <a:ext uri="{FF2B5EF4-FFF2-40B4-BE49-F238E27FC236}">
                <a16:creationId xmlns:a16="http://schemas.microsoft.com/office/drawing/2014/main" id="{A170F741-0481-1DEC-9DB2-A0D3CBD0C4C3}"/>
              </a:ext>
            </a:extLst>
          </p:cNvPr>
          <p:cNvSpPr/>
          <p:nvPr/>
        </p:nvSpPr>
        <p:spPr>
          <a:xfrm>
            <a:off x="5240042" y="5924446"/>
            <a:ext cx="6949440" cy="420624"/>
          </a:xfrm>
          <a:prstGeom prst="accentBorderCallout2">
            <a:avLst>
              <a:gd name="adj1" fmla="val 18750"/>
              <a:gd name="adj2" fmla="val -8333"/>
              <a:gd name="adj3" fmla="val 18750"/>
              <a:gd name="adj4" fmla="val -16667"/>
              <a:gd name="adj5" fmla="val -81825"/>
              <a:gd name="adj6" fmla="val 1317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Assume (for now) the next </a:t>
            </a:r>
            <a:r>
              <a:rPr lang="en-US" dirty="0">
                <a:latin typeface="Courier New" panose="02070309020205020404" pitchFamily="49" charset="0"/>
                <a:cs typeface="Courier New" panose="02070309020205020404" pitchFamily="49" charset="0"/>
              </a:rPr>
              <a:t>double</a:t>
            </a:r>
            <a:r>
              <a:rPr lang="en-US" dirty="0"/>
              <a:t> </a:t>
            </a:r>
            <a:r>
              <a:rPr lang="en-US" i="1" dirty="0"/>
              <a:t>below</a:t>
            </a:r>
            <a:r>
              <a:rPr lang="en-US" dirty="0"/>
              <a:t> `output` squared is </a:t>
            </a:r>
            <a:r>
              <a:rPr lang="en-US" i="1" u="sng" dirty="0">
                <a:solidFill>
                  <a:srgbClr val="FFC000"/>
                </a:solidFill>
              </a:rPr>
              <a:t>below</a:t>
            </a:r>
            <a:r>
              <a:rPr lang="en-US" dirty="0"/>
              <a:t> `x`. </a:t>
            </a:r>
          </a:p>
        </p:txBody>
      </p:sp>
      <p:sp>
        <p:nvSpPr>
          <p:cNvPr id="7" name="TextBox 6">
            <a:extLst>
              <a:ext uri="{FF2B5EF4-FFF2-40B4-BE49-F238E27FC236}">
                <a16:creationId xmlns:a16="http://schemas.microsoft.com/office/drawing/2014/main" id="{9FBA20AC-21A2-1C03-78ED-9DCE0566E2C2}"/>
              </a:ext>
            </a:extLst>
          </p:cNvPr>
          <p:cNvSpPr txBox="1"/>
          <p:nvPr/>
        </p:nvSpPr>
        <p:spPr>
          <a:xfrm>
            <a:off x="5340096" y="2124732"/>
            <a:ext cx="6483096" cy="923330"/>
          </a:xfrm>
          <a:prstGeom prst="rect">
            <a:avLst/>
          </a:prstGeom>
          <a:solidFill>
            <a:schemeClr val="accent1"/>
          </a:solidFill>
          <a:ln w="28575">
            <a:solidFill>
              <a:srgbClr val="FFFF00"/>
            </a:solidFill>
          </a:ln>
        </p:spPr>
        <p:txBody>
          <a:bodyPr wrap="square" rtlCol="0">
            <a:spAutoFit/>
          </a:bodyPr>
          <a:lstStyle/>
          <a:p>
            <a:r>
              <a:rPr lang="en-US" dirty="0">
                <a:solidFill>
                  <a:srgbClr val="FFFF00"/>
                </a:solidFill>
              </a:rPr>
              <a:t>Realize that, if — in either case below — the assumption isn’t true, the </a:t>
            </a:r>
            <a:r>
              <a:rPr lang="en-US" b="1" dirty="0" err="1">
                <a:solidFill>
                  <a:srgbClr val="FFC000"/>
                </a:solidFill>
                <a:latin typeface="Courier New" panose="02070309020205020404" pitchFamily="49" charset="0"/>
                <a:cs typeface="Courier New" panose="02070309020205020404" pitchFamily="49" charset="0"/>
              </a:rPr>
              <a:t>nexttoward</a:t>
            </a:r>
            <a:r>
              <a:rPr lang="en-US" b="1" dirty="0">
                <a:solidFill>
                  <a:srgbClr val="FFC000"/>
                </a:solidFill>
              </a:rPr>
              <a:t> </a:t>
            </a:r>
            <a:r>
              <a:rPr lang="en-US" b="1" i="1" dirty="0">
                <a:solidFill>
                  <a:srgbClr val="FFC000"/>
                </a:solidFill>
              </a:rPr>
              <a:t>difference</a:t>
            </a:r>
            <a:r>
              <a:rPr lang="en-US" dirty="0">
                <a:solidFill>
                  <a:srgbClr val="FFC000"/>
                </a:solidFill>
              </a:rPr>
              <a:t> </a:t>
            </a:r>
            <a:r>
              <a:rPr lang="en-US" dirty="0">
                <a:solidFill>
                  <a:srgbClr val="FFFF00"/>
                </a:solidFill>
              </a:rPr>
              <a:t>will be negative, the inequality will not hold, and the overall assertion will be </a:t>
            </a:r>
            <a:r>
              <a:rPr lang="en-US" b="1" u="sng" dirty="0">
                <a:solidFill>
                  <a:srgbClr val="FFFF00"/>
                </a:solidFill>
                <a:cs typeface="Courier New" panose="02070309020205020404" pitchFamily="49" charset="0"/>
              </a:rPr>
              <a:t>false</a:t>
            </a:r>
            <a:r>
              <a:rPr lang="en-US" dirty="0">
                <a:solidFill>
                  <a:srgbClr val="FFFF00"/>
                </a:solidFill>
              </a:rPr>
              <a:t>, as is appropriate.</a:t>
            </a:r>
          </a:p>
        </p:txBody>
      </p:sp>
      <p:sp>
        <p:nvSpPr>
          <p:cNvPr id="8" name="Flowchart: Punched Tape 7">
            <a:extLst>
              <a:ext uri="{FF2B5EF4-FFF2-40B4-BE49-F238E27FC236}">
                <a16:creationId xmlns:a16="http://schemas.microsoft.com/office/drawing/2014/main" id="{962A946E-38EE-6900-04BE-6988A09D0B8C}"/>
              </a:ext>
            </a:extLst>
          </p:cNvPr>
          <p:cNvSpPr/>
          <p:nvPr/>
        </p:nvSpPr>
        <p:spPr>
          <a:xfrm>
            <a:off x="8610600" y="67580"/>
            <a:ext cx="3479801" cy="1752599"/>
          </a:xfrm>
          <a:prstGeom prst="flowChartPunchedTape">
            <a:avLst/>
          </a:prstGeom>
          <a:solidFill>
            <a:srgbClr val="00B050"/>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accent2">
                    <a:lumMod val="40000"/>
                    <a:lumOff val="60000"/>
                  </a:schemeClr>
                </a:solidFill>
              </a:rPr>
              <a:t>                          </a:t>
            </a:r>
            <a:r>
              <a:rPr lang="en-US" dirty="0">
                <a:solidFill>
                  <a:schemeClr val="accent2">
                    <a:lumMod val="20000"/>
                    <a:lumOff val="80000"/>
                  </a:schemeClr>
                </a:solidFill>
              </a:rPr>
              <a:t>               </a:t>
            </a:r>
            <a:r>
              <a:rPr lang="en-US" dirty="0">
                <a:solidFill>
                  <a:schemeClr val="accent1">
                    <a:lumMod val="20000"/>
                    <a:lumOff val="80000"/>
                  </a:schemeClr>
                </a:solidFill>
              </a:rPr>
              <a:t>FYI: </a:t>
            </a:r>
          </a:p>
          <a:p>
            <a:r>
              <a:rPr lang="en-US" dirty="0">
                <a:solidFill>
                  <a:schemeClr val="accent1">
                    <a:lumMod val="20000"/>
                    <a:lumOff val="80000"/>
                  </a:schemeClr>
                </a:solidFill>
              </a:rPr>
              <a:t>Comparing </a:t>
            </a:r>
            <a:r>
              <a:rPr lang="en-US" b="1" i="1" dirty="0">
                <a:solidFill>
                  <a:srgbClr val="FFFF00"/>
                </a:solidFill>
              </a:rPr>
              <a:t>squared</a:t>
            </a:r>
            <a:r>
              <a:rPr lang="en-US" dirty="0">
                <a:solidFill>
                  <a:srgbClr val="FFFF00"/>
                </a:solidFill>
              </a:rPr>
              <a:t> results </a:t>
            </a:r>
            <a:r>
              <a:rPr lang="en-US" dirty="0">
                <a:solidFill>
                  <a:schemeClr val="accent1">
                    <a:lumMod val="20000"/>
                    <a:lumOff val="80000"/>
                  </a:schemeClr>
                </a:solidFill>
              </a:rPr>
              <a:t>(previous approach)  </a:t>
            </a:r>
            <a:r>
              <a:rPr lang="en-US" sz="2600" b="1" dirty="0">
                <a:solidFill>
                  <a:srgbClr val="FFFF00"/>
                </a:solidFill>
              </a:rPr>
              <a:t>fails miserably</a:t>
            </a:r>
            <a:r>
              <a:rPr lang="en-US" dirty="0">
                <a:solidFill>
                  <a:schemeClr val="accent1">
                    <a:lumMod val="20000"/>
                    <a:lumOff val="80000"/>
                  </a:schemeClr>
                </a:solidFill>
              </a:rPr>
              <a:t> for most  </a:t>
            </a:r>
            <a:r>
              <a:rPr lang="en-US" b="1" i="1" dirty="0">
                <a:solidFill>
                  <a:srgbClr val="FFFF00"/>
                </a:solidFill>
              </a:rPr>
              <a:t>subnormal</a:t>
            </a:r>
            <a:r>
              <a:rPr lang="en-US" dirty="0">
                <a:solidFill>
                  <a:schemeClr val="accent1">
                    <a:lumMod val="20000"/>
                    <a:lumOff val="80000"/>
                  </a:schemeClr>
                </a:solidFill>
              </a:rPr>
              <a:t> values.</a:t>
            </a:r>
          </a:p>
        </p:txBody>
      </p:sp>
      <p:sp>
        <p:nvSpPr>
          <p:cNvPr id="10" name="Rectangle: Rounded Corners 9">
            <a:extLst>
              <a:ext uri="{FF2B5EF4-FFF2-40B4-BE49-F238E27FC236}">
                <a16:creationId xmlns:a16="http://schemas.microsoft.com/office/drawing/2014/main" id="{D301EC8B-0FE5-A3B0-51AE-0F3D431C2881}"/>
              </a:ext>
            </a:extLst>
          </p:cNvPr>
          <p:cNvSpPr/>
          <p:nvPr/>
        </p:nvSpPr>
        <p:spPr>
          <a:xfrm>
            <a:off x="4291514" y="4596716"/>
            <a:ext cx="5107668" cy="274320"/>
          </a:xfrm>
          <a:prstGeom prst="round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0280D06-8BBE-7C17-FF8E-AFCFFB6AC206}"/>
              </a:ext>
            </a:extLst>
          </p:cNvPr>
          <p:cNvSpPr/>
          <p:nvPr/>
        </p:nvSpPr>
        <p:spPr>
          <a:xfrm>
            <a:off x="1988290" y="5262295"/>
            <a:ext cx="4177035" cy="325684"/>
          </a:xfrm>
          <a:prstGeom prst="round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9476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6" presetClass="entr" presetSubtype="21"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barn(inVertical)">
                                      <p:cBhvr>
                                        <p:cTn id="49" dur="500"/>
                                        <p:tgtEl>
                                          <p:spTgt spid="10"/>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fade">
                                      <p:cBhvr>
                                        <p:cTn id="54" dur="500"/>
                                        <p:tgtEl>
                                          <p:spTgt spid="3"/>
                                        </p:tgtEl>
                                      </p:cBhvr>
                                    </p:animEffec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6" presetClass="entr" presetSubtype="21" fill="hold" grpId="0" nodeType="clickEffect">
                                  <p:stCondLst>
                                    <p:cond delay="0"/>
                                  </p:stCondLst>
                                  <p:childTnLst>
                                    <p:set>
                                      <p:cBhvr>
                                        <p:cTn id="66" dur="1" fill="hold">
                                          <p:stCondLst>
                                            <p:cond delay="0"/>
                                          </p:stCondLst>
                                        </p:cTn>
                                        <p:tgtEl>
                                          <p:spTgt spid="11"/>
                                        </p:tgtEl>
                                        <p:attrNameLst>
                                          <p:attrName>style.visibility</p:attrName>
                                        </p:attrNameLst>
                                      </p:cBhvr>
                                      <p:to>
                                        <p:strVal val="visible"/>
                                      </p:to>
                                    </p:set>
                                    <p:animEffect transition="in" filter="barn(inVertical)">
                                      <p:cBhvr>
                                        <p:cTn id="67" dur="500"/>
                                        <p:tgtEl>
                                          <p:spTgt spid="11"/>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
                                        </p:tgtEl>
                                        <p:attrNameLst>
                                          <p:attrName>style.visibility</p:attrName>
                                        </p:attrNameLst>
                                      </p:cBhvr>
                                      <p:to>
                                        <p:strVal val="visible"/>
                                      </p:to>
                                    </p:set>
                                    <p:animEffect transition="in" filter="fade">
                                      <p:cBhvr>
                                        <p:cTn id="72" dur="500"/>
                                        <p:tgtEl>
                                          <p:spTgt spid="4"/>
                                        </p:tgtEl>
                                      </p:cBhvr>
                                    </p:animEffect>
                                  </p:childTnLst>
                                </p:cTn>
                              </p:par>
                            </p:childTnLst>
                          </p:cTn>
                        </p:par>
                      </p:childTnLst>
                    </p:cTn>
                  </p:par>
                  <p:par>
                    <p:cTn id="73" fill="hold">
                      <p:stCondLst>
                        <p:cond delay="indefinite"/>
                      </p:stCondLst>
                      <p:childTnLst>
                        <p:par>
                          <p:cTn id="74" fill="hold">
                            <p:stCondLst>
                              <p:cond delay="0"/>
                            </p:stCondLst>
                            <p:childTnLst>
                              <p:par>
                                <p:cTn id="75" presetID="14" presetClass="entr" presetSubtype="5" fill="hold" grpId="0" nodeType="clickEffect">
                                  <p:stCondLst>
                                    <p:cond delay="0"/>
                                  </p:stCondLst>
                                  <p:childTnLst>
                                    <p:set>
                                      <p:cBhvr>
                                        <p:cTn id="76" dur="1" fill="hold">
                                          <p:stCondLst>
                                            <p:cond delay="0"/>
                                          </p:stCondLst>
                                        </p:cTn>
                                        <p:tgtEl>
                                          <p:spTgt spid="7"/>
                                        </p:tgtEl>
                                        <p:attrNameLst>
                                          <p:attrName>style.visibility</p:attrName>
                                        </p:attrNameLst>
                                      </p:cBhvr>
                                      <p:to>
                                        <p:strVal val="visible"/>
                                      </p:to>
                                    </p:set>
                                    <p:animEffect transition="in" filter="randombar(vertical)">
                                      <p:cBhvr>
                                        <p:cTn id="77" dur="500"/>
                                        <p:tgtEl>
                                          <p:spTgt spid="7"/>
                                        </p:tgtEl>
                                      </p:cBhvr>
                                    </p:animEffect>
                                  </p:childTnLst>
                                </p:cTn>
                              </p:par>
                            </p:childTnLst>
                          </p:cTn>
                        </p:par>
                      </p:childTnLst>
                    </p:cTn>
                  </p:par>
                  <p:par>
                    <p:cTn id="78" fill="hold">
                      <p:stCondLst>
                        <p:cond delay="indefinite"/>
                      </p:stCondLst>
                      <p:childTnLst>
                        <p:par>
                          <p:cTn id="79" fill="hold">
                            <p:stCondLst>
                              <p:cond delay="0"/>
                            </p:stCondLst>
                            <p:childTnLst>
                              <p:par>
                                <p:cTn id="80" presetID="1" presetClass="entr" presetSubtype="0" fill="hold" nodeType="clickEffect">
                                  <p:stCondLst>
                                    <p:cond delay="0"/>
                                  </p:stCondLst>
                                  <p:childTnLst>
                                    <p:set>
                                      <p:cBhvr>
                                        <p:cTn id="81"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82" fill="hold">
                      <p:stCondLst>
                        <p:cond delay="indefinite"/>
                      </p:stCondLst>
                      <p:childTnLst>
                        <p:par>
                          <p:cTn id="83" fill="hold">
                            <p:stCondLst>
                              <p:cond delay="0"/>
                            </p:stCondLst>
                            <p:childTnLst>
                              <p:par>
                                <p:cTn id="84" presetID="26" presetClass="entr" presetSubtype="0" fill="hold" grpId="0" nodeType="clickEffect">
                                  <p:stCondLst>
                                    <p:cond delay="0"/>
                                  </p:stCondLst>
                                  <p:childTnLst>
                                    <p:set>
                                      <p:cBhvr>
                                        <p:cTn id="85" dur="1" fill="hold">
                                          <p:stCondLst>
                                            <p:cond delay="0"/>
                                          </p:stCondLst>
                                        </p:cTn>
                                        <p:tgtEl>
                                          <p:spTgt spid="8"/>
                                        </p:tgtEl>
                                        <p:attrNameLst>
                                          <p:attrName>style.visibility</p:attrName>
                                        </p:attrNameLst>
                                      </p:cBhvr>
                                      <p:to>
                                        <p:strVal val="visible"/>
                                      </p:to>
                                    </p:set>
                                    <p:animEffect transition="in" filter="wipe(down)">
                                      <p:cBhvr>
                                        <p:cTn id="86" dur="580">
                                          <p:stCondLst>
                                            <p:cond delay="0"/>
                                          </p:stCondLst>
                                        </p:cTn>
                                        <p:tgtEl>
                                          <p:spTgt spid="8"/>
                                        </p:tgtEl>
                                      </p:cBhvr>
                                    </p:animEffect>
                                    <p:anim calcmode="lin" valueType="num">
                                      <p:cBhvr>
                                        <p:cTn id="87"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88"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89"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90"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91"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92" dur="26">
                                          <p:stCondLst>
                                            <p:cond delay="650"/>
                                          </p:stCondLst>
                                        </p:cTn>
                                        <p:tgtEl>
                                          <p:spTgt spid="8"/>
                                        </p:tgtEl>
                                      </p:cBhvr>
                                      <p:to x="100000" y="60000"/>
                                    </p:animScale>
                                    <p:animScale>
                                      <p:cBhvr>
                                        <p:cTn id="93" dur="166" decel="50000">
                                          <p:stCondLst>
                                            <p:cond delay="676"/>
                                          </p:stCondLst>
                                        </p:cTn>
                                        <p:tgtEl>
                                          <p:spTgt spid="8"/>
                                        </p:tgtEl>
                                      </p:cBhvr>
                                      <p:to x="100000" y="100000"/>
                                    </p:animScale>
                                    <p:animScale>
                                      <p:cBhvr>
                                        <p:cTn id="94" dur="26">
                                          <p:stCondLst>
                                            <p:cond delay="1312"/>
                                          </p:stCondLst>
                                        </p:cTn>
                                        <p:tgtEl>
                                          <p:spTgt spid="8"/>
                                        </p:tgtEl>
                                      </p:cBhvr>
                                      <p:to x="100000" y="80000"/>
                                    </p:animScale>
                                    <p:animScale>
                                      <p:cBhvr>
                                        <p:cTn id="95" dur="166" decel="50000">
                                          <p:stCondLst>
                                            <p:cond delay="1338"/>
                                          </p:stCondLst>
                                        </p:cTn>
                                        <p:tgtEl>
                                          <p:spTgt spid="8"/>
                                        </p:tgtEl>
                                      </p:cBhvr>
                                      <p:to x="100000" y="100000"/>
                                    </p:animScale>
                                    <p:animScale>
                                      <p:cBhvr>
                                        <p:cTn id="96" dur="26">
                                          <p:stCondLst>
                                            <p:cond delay="1642"/>
                                          </p:stCondLst>
                                        </p:cTn>
                                        <p:tgtEl>
                                          <p:spTgt spid="8"/>
                                        </p:tgtEl>
                                      </p:cBhvr>
                                      <p:to x="100000" y="90000"/>
                                    </p:animScale>
                                    <p:animScale>
                                      <p:cBhvr>
                                        <p:cTn id="97" dur="166" decel="50000">
                                          <p:stCondLst>
                                            <p:cond delay="1668"/>
                                          </p:stCondLst>
                                        </p:cTn>
                                        <p:tgtEl>
                                          <p:spTgt spid="8"/>
                                        </p:tgtEl>
                                      </p:cBhvr>
                                      <p:to x="100000" y="100000"/>
                                    </p:animScale>
                                    <p:animScale>
                                      <p:cBhvr>
                                        <p:cTn id="98" dur="26">
                                          <p:stCondLst>
                                            <p:cond delay="1808"/>
                                          </p:stCondLst>
                                        </p:cTn>
                                        <p:tgtEl>
                                          <p:spTgt spid="8"/>
                                        </p:tgtEl>
                                      </p:cBhvr>
                                      <p:to x="100000" y="95000"/>
                                    </p:animScale>
                                    <p:animScale>
                                      <p:cBhvr>
                                        <p:cTn id="99"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7" grpId="0" animBg="1"/>
      <p:bldP spid="8" grpId="0" animBg="1"/>
      <p:bldP spid="10" grpId="0" animBg="1"/>
      <p:bldP spid="11"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35150"/>
            <a:ext cx="10515600" cy="4351338"/>
          </a:xfrm>
        </p:spPr>
        <p:txBody>
          <a:bodyPr>
            <a:normAutofit/>
          </a:bodyPr>
          <a:lstStyle/>
          <a:p>
            <a:pPr marL="0" indent="0" algn="l">
              <a:buNone/>
            </a:pPr>
            <a:r>
              <a:rPr lang="en-US" sz="4400"/>
              <a:t>Most Important Usage </a:t>
            </a:r>
            <a:br>
              <a:rPr lang="en-US"/>
            </a:br>
            <a:br>
              <a:rPr lang="en-US"/>
            </a:br>
            <a:r>
              <a:rPr lang="en-US" sz="1800" b="0" i="0">
                <a:solidFill>
                  <a:srgbClr val="000000"/>
                </a:solidFill>
                <a:effectLst/>
                <a:latin typeface="Courier New" panose="02070309020205020404" pitchFamily="49" charset="0"/>
              </a:rPr>
              <a:t>namespace std {</a:t>
            </a:r>
          </a:p>
          <a:p>
            <a:pPr marL="0" indent="0" algn="l">
              <a:buNone/>
            </a:pPr>
            <a:r>
              <a:rPr lang="en-US" sz="1800" b="0" i="0">
                <a:solidFill>
                  <a:srgbClr val="000000"/>
                </a:solidFill>
                <a:effectLst/>
                <a:latin typeface="Courier New" panose="02070309020205020404" pitchFamily="49" charset="0"/>
              </a:rPr>
              <a:t>template &lt;class T, class Allocator = allocator&lt;T&gt;&gt;</a:t>
            </a:r>
          </a:p>
          <a:p>
            <a:pPr marL="0" indent="0" algn="l">
              <a:buNone/>
            </a:pPr>
            <a:r>
              <a:rPr lang="en-US" sz="1800" b="0" i="0">
                <a:solidFill>
                  <a:srgbClr val="000000"/>
                </a:solidFill>
                <a:effectLst/>
                <a:latin typeface="Courier New" panose="02070309020205020404" pitchFamily="49" charset="0"/>
              </a:rPr>
              <a:t>class vector {</a:t>
            </a:r>
          </a:p>
          <a:p>
            <a:pPr marL="0" indent="0" algn="l">
              <a:buNone/>
            </a:pPr>
            <a:r>
              <a:rPr lang="en-US" sz="1800" b="0" i="0">
                <a:solidFill>
                  <a:srgbClr val="000000"/>
                </a:solidFill>
                <a:effectLst/>
                <a:latin typeface="Courier New" panose="02070309020205020404" pitchFamily="49" charset="0"/>
              </a:rPr>
              <a:t>    // ...</a:t>
            </a:r>
          </a:p>
          <a:p>
            <a:pPr marL="0" indent="0" algn="l">
              <a:buNone/>
            </a:pPr>
            <a:r>
              <a:rPr lang="en-US" sz="1800" b="1" i="0">
                <a:solidFill>
                  <a:srgbClr val="000000"/>
                </a:solidFill>
                <a:effectLst/>
                <a:latin typeface="Courier New" panose="02070309020205020404" pitchFamily="49" charset="0"/>
              </a:rPr>
              <a:t>    constexpr       T&amp; operator[](size_type n);</a:t>
            </a:r>
          </a:p>
          <a:p>
            <a:pPr marL="0" indent="0" algn="l">
              <a:buNone/>
            </a:pPr>
            <a:r>
              <a:rPr lang="en-US" sz="1800" b="1" i="0">
                <a:solidFill>
                  <a:srgbClr val="000000"/>
                </a:solidFill>
                <a:effectLst/>
                <a:latin typeface="Courier New" panose="02070309020205020404" pitchFamily="49" charset="0"/>
              </a:rPr>
              <a:t>    constexpr const T&amp; operator[](size_type n) const;</a:t>
            </a:r>
          </a:p>
          <a:p>
            <a:pPr marL="0" indent="0" algn="l">
              <a:buNone/>
            </a:pPr>
            <a:r>
              <a:rPr lang="en-US" sz="1800" b="0" i="0">
                <a:solidFill>
                  <a:srgbClr val="000000"/>
                </a:solidFill>
                <a:effectLst/>
                <a:latin typeface="Courier New" panose="02070309020205020404" pitchFamily="49" charset="0"/>
              </a:rPr>
              <a:t>    // ...</a:t>
            </a:r>
          </a:p>
          <a:p>
            <a:pPr marL="0" indent="0" algn="l">
              <a:buNone/>
            </a:pPr>
            <a:r>
              <a:rPr lang="en-US" sz="1800" b="0" i="0">
                <a:solidFill>
                  <a:srgbClr val="000000"/>
                </a:solidFill>
                <a:effectLst/>
                <a:latin typeface="Courier New" panose="02070309020205020404" pitchFamily="49" charset="0"/>
              </a:rPr>
              <a:t>};</a:t>
            </a:r>
          </a:p>
          <a:p>
            <a:pPr marL="0" indent="0">
              <a:buNone/>
            </a:pPr>
            <a:endParaRPr lang="en-US"/>
          </a:p>
        </p:txBody>
      </p:sp>
      <p:sp>
        <p:nvSpPr>
          <p:cNvPr id="3" name="Slide Number Placeholder 2">
            <a:extLst>
              <a:ext uri="{FF2B5EF4-FFF2-40B4-BE49-F238E27FC236}">
                <a16:creationId xmlns:a16="http://schemas.microsoft.com/office/drawing/2014/main" id="{D3F05F66-6ED6-B40F-A4FD-D6BC862F34DA}"/>
              </a:ext>
            </a:extLst>
          </p:cNvPr>
          <p:cNvSpPr>
            <a:spLocks noGrp="1"/>
          </p:cNvSpPr>
          <p:nvPr>
            <p:ph type="sldNum" sz="quarter" idx="12"/>
          </p:nvPr>
        </p:nvSpPr>
        <p:spPr/>
        <p:txBody>
          <a:bodyPr/>
          <a:lstStyle/>
          <a:p>
            <a:fld id="{0BDE28F9-DF4C-4421-9B70-DBE64F175828}" type="slidenum">
              <a:rPr lang="en-US" smtClean="0"/>
              <a:t>39</a:t>
            </a:fld>
            <a:endParaRPr lang="en-US"/>
          </a:p>
        </p:txBody>
      </p:sp>
    </p:spTree>
    <p:extLst>
      <p:ext uri="{BB962C8B-B14F-4D97-AF65-F5344CB8AC3E}">
        <p14:creationId xmlns:p14="http://schemas.microsoft.com/office/powerpoint/2010/main" val="55609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Abstract</a:t>
            </a:r>
          </a:p>
        </p:txBody>
      </p:sp>
      <p:sp>
        <p:nvSpPr>
          <p:cNvPr id="3" name="Content Placeholder 2">
            <a:extLst>
              <a:ext uri="{FF2B5EF4-FFF2-40B4-BE49-F238E27FC236}">
                <a16:creationId xmlns:a16="http://schemas.microsoft.com/office/drawing/2014/main" id="{3C1EE037-5558-4756-B6C4-61D64BA56C8B}"/>
              </a:ext>
            </a:extLst>
          </p:cNvPr>
          <p:cNvSpPr>
            <a:spLocks noGrp="1"/>
          </p:cNvSpPr>
          <p:nvPr>
            <p:ph idx="1"/>
          </p:nvPr>
        </p:nvSpPr>
        <p:spPr>
          <a:xfrm>
            <a:off x="838199" y="1825625"/>
            <a:ext cx="11021009" cy="4826962"/>
          </a:xfrm>
        </p:spPr>
        <p:txBody>
          <a:bodyPr wrap="square" lIns="0" tIns="0" rIns="0" bIns="0">
            <a:spAutoFit/>
          </a:bodyPr>
          <a:lstStyle/>
          <a:p>
            <a:pPr marL="0" indent="0">
              <a:buNone/>
            </a:pPr>
            <a:r>
              <a:rPr lang="en-US" sz="2200" dirty="0">
                <a:cs typeface="Arial" panose="020B0604020202020204" pitchFamily="34" charset="0"/>
              </a:rPr>
              <a:t>The world runs on C++. For more than two decades, C++ has served as the workhorse of high-performance, low-power, and low-latency software across industries. Its raw speed and unconstrained flexibility have made C++ the go-to language for and backbone of large-scale software development.</a:t>
            </a:r>
          </a:p>
          <a:p>
            <a:pPr marL="0" indent="0">
              <a:buNone/>
            </a:pPr>
            <a:r>
              <a:rPr lang="en-US" sz="2200" dirty="0">
                <a:cs typeface="Arial" panose="020B0604020202020204" pitchFamily="34" charset="0"/>
              </a:rPr>
              <a:t>Recently, however, software engineering priorities have shifted significantly toward safety. While C++ enables the creation of secure and correct programs, its traditional focus has favored performance over safety guarantees. As the software landscape evolves, C++ faces a crucial inflection point. To maintain its unparalleled stature, C++ must embrace various safety mechanisms along with safety-by-default principles to support a broader developer ecosystem while preserving the performance capabilities that experts will continue to demand.</a:t>
            </a:r>
          </a:p>
          <a:p>
            <a:pPr marL="0" indent="0">
              <a:buNone/>
            </a:pPr>
            <a:r>
              <a:rPr lang="en-US" sz="2200" dirty="0">
                <a:cs typeface="Arial" panose="020B0604020202020204" pitchFamily="34" charset="0"/>
              </a:rPr>
              <a:t>This talk will examine C++'s evolution toward safety-first development, analyzing functional, language, memory, lifetime, and data-race safety considerations. We survey existing safety techniques, identify current limitations, and explore potential solutions for remaining security challenges. Finally, we present a comprehensive roadmap for achieving robust safety guarantees in C++26 </a:t>
            </a:r>
            <a:r>
              <a:rPr lang="en-US" sz="2200" dirty="0">
                <a:solidFill>
                  <a:srgbClr val="00B050"/>
                </a:solidFill>
                <a:cs typeface="Arial" panose="020B0604020202020204" pitchFamily="34" charset="0"/>
              </a:rPr>
              <a:t>and beyond</a:t>
            </a:r>
            <a:r>
              <a:rPr lang="en-US" sz="2200" dirty="0">
                <a:cs typeface="Arial" panose="020B0604020202020204" pitchFamily="34" charset="0"/>
              </a:rPr>
              <a:t>, while continuing to enable all the language’s performance advantages.</a:t>
            </a:r>
          </a:p>
        </p:txBody>
      </p:sp>
      <p:sp>
        <p:nvSpPr>
          <p:cNvPr id="4" name="Slide Number Placeholder 3">
            <a:extLst>
              <a:ext uri="{FF2B5EF4-FFF2-40B4-BE49-F238E27FC236}">
                <a16:creationId xmlns:a16="http://schemas.microsoft.com/office/drawing/2014/main" id="{BAAED413-B0F0-AA36-B906-8A68E653C6E4}"/>
              </a:ext>
            </a:extLst>
          </p:cNvPr>
          <p:cNvSpPr>
            <a:spLocks noGrp="1"/>
          </p:cNvSpPr>
          <p:nvPr>
            <p:ph type="sldNum" sz="quarter" idx="12"/>
          </p:nvPr>
        </p:nvSpPr>
        <p:spPr/>
        <p:txBody>
          <a:bodyPr/>
          <a:lstStyle/>
          <a:p>
            <a:fld id="{0BDE28F9-DF4C-4421-9B70-DBE64F175828}" type="slidenum">
              <a:rPr lang="en-US" smtClean="0"/>
              <a:t>4</a:t>
            </a:fld>
            <a:endParaRPr lang="en-US"/>
          </a:p>
        </p:txBody>
      </p:sp>
    </p:spTree>
    <p:extLst>
      <p:ext uri="{BB962C8B-B14F-4D97-AF65-F5344CB8AC3E}">
        <p14:creationId xmlns:p14="http://schemas.microsoft.com/office/powerpoint/2010/main" val="935044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dirty="0">
                <a:solidFill>
                  <a:srgbClr val="0070C0"/>
                </a:solidFill>
                <a:latin typeface="Amasis MT Pro Black" panose="02040A04050005020304" pitchFamily="18" charset="0"/>
              </a:rPr>
              <a:t>S</a:t>
            </a:r>
            <a:r>
              <a:rPr lang="en-US" dirty="0">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35150"/>
            <a:ext cx="10515600" cy="4351338"/>
          </a:xfrm>
        </p:spPr>
        <p:txBody>
          <a:bodyPr>
            <a:normAutofit/>
          </a:bodyPr>
          <a:lstStyle/>
          <a:p>
            <a:pPr marL="0" indent="0" algn="l">
              <a:buNone/>
            </a:pPr>
            <a:r>
              <a:rPr lang="en-US" sz="4400" dirty="0"/>
              <a:t>Most Important Usage </a:t>
            </a:r>
            <a:br>
              <a:rPr lang="en-US" dirty="0"/>
            </a:br>
            <a:br>
              <a:rPr lang="en-US" dirty="0"/>
            </a:br>
            <a:r>
              <a:rPr lang="en-US" sz="1800" b="0" i="0" dirty="0">
                <a:solidFill>
                  <a:srgbClr val="000000"/>
                </a:solidFill>
                <a:effectLst/>
                <a:latin typeface="Courier New" panose="02070309020205020404" pitchFamily="49" charset="0"/>
              </a:rPr>
              <a:t>namespace std {</a:t>
            </a:r>
          </a:p>
          <a:p>
            <a:pPr marL="0" indent="0" algn="l">
              <a:buNone/>
            </a:pPr>
            <a:r>
              <a:rPr lang="en-US" sz="1800" b="0" i="0" dirty="0">
                <a:solidFill>
                  <a:srgbClr val="000000"/>
                </a:solidFill>
                <a:effectLst/>
                <a:latin typeface="Courier New" panose="02070309020205020404" pitchFamily="49" charset="0"/>
              </a:rPr>
              <a:t>template &lt;class T, class Allocator = allocator&lt;T&gt;&gt;</a:t>
            </a:r>
          </a:p>
          <a:p>
            <a:pPr marL="0" indent="0" algn="l">
              <a:buNone/>
            </a:pPr>
            <a:r>
              <a:rPr lang="en-US" sz="1800" b="0" i="0" dirty="0">
                <a:solidFill>
                  <a:srgbClr val="000000"/>
                </a:solidFill>
                <a:effectLst/>
                <a:latin typeface="Courier New" panose="02070309020205020404" pitchFamily="49" charset="0"/>
              </a:rPr>
              <a:t>class vector {</a:t>
            </a:r>
          </a:p>
          <a:p>
            <a:pPr marL="0" indent="0" algn="l">
              <a:buNone/>
            </a:pPr>
            <a:r>
              <a:rPr lang="en-US" sz="1800" b="0" i="0" dirty="0">
                <a:solidFill>
                  <a:srgbClr val="000000"/>
                </a:solidFill>
                <a:effectLst/>
                <a:latin typeface="Courier New" panose="02070309020205020404" pitchFamily="49" charset="0"/>
              </a:rPr>
              <a:t>    // ...</a:t>
            </a:r>
          </a:p>
          <a:p>
            <a:pPr marL="0" indent="0" algn="l">
              <a:buNone/>
            </a:pPr>
            <a:r>
              <a:rPr lang="en-US" sz="1800" b="1" i="0" dirty="0">
                <a:solidFill>
                  <a:srgbClr val="000000"/>
                </a:solidFill>
                <a:effectLst/>
                <a:latin typeface="Courier New" panose="02070309020205020404" pitchFamily="49" charset="0"/>
              </a:rPr>
              <a:t>    </a:t>
            </a:r>
            <a:r>
              <a:rPr lang="en-US" sz="1800" b="1" i="0" dirty="0" err="1">
                <a:solidFill>
                  <a:srgbClr val="000000"/>
                </a:solidFill>
                <a:effectLst/>
                <a:latin typeface="Courier New" panose="02070309020205020404" pitchFamily="49" charset="0"/>
              </a:rPr>
              <a:t>constexpr</a:t>
            </a:r>
            <a:r>
              <a:rPr lang="en-US" sz="1800" b="1" i="0" dirty="0">
                <a:solidFill>
                  <a:srgbClr val="000000"/>
                </a:solidFill>
                <a:effectLst/>
                <a:latin typeface="Courier New" panose="02070309020205020404" pitchFamily="49" charset="0"/>
              </a:rPr>
              <a:t>       </a:t>
            </a:r>
            <a:r>
              <a:rPr lang="en-US" sz="1800" b="1" dirty="0">
                <a:solidFill>
                  <a:srgbClr val="000000"/>
                </a:solidFill>
                <a:latin typeface="Courier New" panose="02070309020205020404" pitchFamily="49" charset="0"/>
              </a:rPr>
              <a:t>T&amp;</a:t>
            </a:r>
            <a:r>
              <a:rPr lang="en-US" sz="1800" b="1" i="0" dirty="0">
                <a:solidFill>
                  <a:srgbClr val="000000"/>
                </a:solidFill>
                <a:effectLst/>
                <a:latin typeface="Courier New" panose="02070309020205020404" pitchFamily="49" charset="0"/>
              </a:rPr>
              <a:t> operator[](</a:t>
            </a:r>
            <a:r>
              <a:rPr lang="en-US" sz="1800" b="1" i="0" dirty="0" err="1">
                <a:solidFill>
                  <a:srgbClr val="000000"/>
                </a:solidFill>
                <a:effectLst/>
                <a:latin typeface="Courier New" panose="02070309020205020404" pitchFamily="49" charset="0"/>
              </a:rPr>
              <a:t>size_type</a:t>
            </a:r>
            <a:r>
              <a:rPr lang="en-US" sz="1800" b="1" i="0" dirty="0">
                <a:solidFill>
                  <a:srgbClr val="000000"/>
                </a:solidFill>
                <a:effectLst/>
                <a:latin typeface="Courier New" panose="02070309020205020404" pitchFamily="49" charset="0"/>
              </a:rPr>
              <a:t> n)       </a:t>
            </a:r>
            <a:r>
              <a:rPr lang="en-US" sz="1800" b="1" i="0" dirty="0">
                <a:solidFill>
                  <a:srgbClr val="00B050"/>
                </a:solidFill>
                <a:effectLst/>
                <a:latin typeface="Courier New" panose="02070309020205020404" pitchFamily="49" charset="0"/>
              </a:rPr>
              <a:t>pre(n &lt; size())</a:t>
            </a:r>
            <a:r>
              <a:rPr lang="en-US" sz="1800" b="1" i="0" dirty="0">
                <a:solidFill>
                  <a:srgbClr val="000000"/>
                </a:solidFill>
                <a:effectLst/>
                <a:latin typeface="Courier New" panose="02070309020205020404" pitchFamily="49" charset="0"/>
              </a:rPr>
              <a:t>;</a:t>
            </a:r>
          </a:p>
          <a:p>
            <a:pPr marL="0" indent="0" algn="l">
              <a:buNone/>
            </a:pPr>
            <a:r>
              <a:rPr lang="en-US" sz="1800" b="1" i="0" dirty="0">
                <a:solidFill>
                  <a:srgbClr val="000000"/>
                </a:solidFill>
                <a:effectLst/>
                <a:latin typeface="Courier New" panose="02070309020205020404" pitchFamily="49" charset="0"/>
              </a:rPr>
              <a:t>    </a:t>
            </a:r>
            <a:r>
              <a:rPr lang="en-US" sz="1800" b="1" i="0" dirty="0" err="1">
                <a:solidFill>
                  <a:srgbClr val="000000"/>
                </a:solidFill>
                <a:effectLst/>
                <a:latin typeface="Courier New" panose="02070309020205020404" pitchFamily="49" charset="0"/>
              </a:rPr>
              <a:t>constexpr</a:t>
            </a:r>
            <a:r>
              <a:rPr lang="en-US" sz="1800" b="1" i="0" dirty="0">
                <a:solidFill>
                  <a:srgbClr val="000000"/>
                </a:solidFill>
                <a:effectLst/>
                <a:latin typeface="Courier New" panose="02070309020205020404" pitchFamily="49" charset="0"/>
              </a:rPr>
              <a:t> </a:t>
            </a:r>
            <a:r>
              <a:rPr lang="en-US" sz="1800" b="1" dirty="0">
                <a:solidFill>
                  <a:srgbClr val="000000"/>
                </a:solidFill>
                <a:latin typeface="Courier New" panose="02070309020205020404" pitchFamily="49" charset="0"/>
              </a:rPr>
              <a:t>const T&amp;</a:t>
            </a:r>
            <a:r>
              <a:rPr lang="en-US" sz="1800" b="1" i="0" dirty="0">
                <a:solidFill>
                  <a:srgbClr val="000000"/>
                </a:solidFill>
                <a:effectLst/>
                <a:latin typeface="Courier New" panose="02070309020205020404" pitchFamily="49" charset="0"/>
              </a:rPr>
              <a:t> operator[](</a:t>
            </a:r>
            <a:r>
              <a:rPr lang="en-US" sz="1800" b="1" i="0" dirty="0" err="1">
                <a:solidFill>
                  <a:srgbClr val="000000"/>
                </a:solidFill>
                <a:effectLst/>
                <a:latin typeface="Courier New" panose="02070309020205020404" pitchFamily="49" charset="0"/>
              </a:rPr>
              <a:t>size_type</a:t>
            </a:r>
            <a:r>
              <a:rPr lang="en-US" sz="1800" b="1" i="0" dirty="0">
                <a:solidFill>
                  <a:srgbClr val="000000"/>
                </a:solidFill>
                <a:effectLst/>
                <a:latin typeface="Courier New" panose="02070309020205020404" pitchFamily="49" charset="0"/>
              </a:rPr>
              <a:t> n) const </a:t>
            </a:r>
            <a:r>
              <a:rPr lang="en-US" sz="1800" b="1" i="0" dirty="0">
                <a:solidFill>
                  <a:srgbClr val="00B050"/>
                </a:solidFill>
                <a:effectLst/>
                <a:latin typeface="Courier New" panose="02070309020205020404" pitchFamily="49" charset="0"/>
              </a:rPr>
              <a:t>pre(n &lt; size())</a:t>
            </a:r>
            <a:r>
              <a:rPr lang="en-US" sz="1800" b="0" i="0" dirty="0">
                <a:solidFill>
                  <a:srgbClr val="000000"/>
                </a:solidFill>
                <a:effectLst/>
                <a:latin typeface="Courier New" panose="02070309020205020404" pitchFamily="49" charset="0"/>
              </a:rPr>
              <a:t>;</a:t>
            </a:r>
          </a:p>
          <a:p>
            <a:pPr marL="0" indent="0" algn="l">
              <a:buNone/>
            </a:pPr>
            <a:r>
              <a:rPr lang="en-US" sz="1800" b="0" i="0" dirty="0">
                <a:solidFill>
                  <a:srgbClr val="000000"/>
                </a:solidFill>
                <a:effectLst/>
                <a:latin typeface="Courier New" panose="02070309020205020404" pitchFamily="49" charset="0"/>
              </a:rPr>
              <a:t>    // ...</a:t>
            </a:r>
          </a:p>
          <a:p>
            <a:pPr marL="0" indent="0" algn="l">
              <a:buNone/>
            </a:pPr>
            <a:r>
              <a:rPr lang="en-US" sz="1800" b="0" i="0" dirty="0">
                <a:solidFill>
                  <a:srgbClr val="000000"/>
                </a:solidFill>
                <a:effectLst/>
                <a:latin typeface="Courier New" panose="02070309020205020404" pitchFamily="49" charset="0"/>
              </a:rPr>
              <a:t>};</a:t>
            </a:r>
          </a:p>
          <a:p>
            <a:pPr marL="0" indent="0">
              <a:buNone/>
            </a:pPr>
            <a:endParaRPr lang="en-US" dirty="0"/>
          </a:p>
        </p:txBody>
      </p:sp>
      <p:sp>
        <p:nvSpPr>
          <p:cNvPr id="3" name="Thought Bubble: Cloud 2">
            <a:extLst>
              <a:ext uri="{FF2B5EF4-FFF2-40B4-BE49-F238E27FC236}">
                <a16:creationId xmlns:a16="http://schemas.microsoft.com/office/drawing/2014/main" id="{40E86496-F657-4957-96F7-9E2291DCDED6}"/>
              </a:ext>
            </a:extLst>
          </p:cNvPr>
          <p:cNvSpPr/>
          <p:nvPr/>
        </p:nvSpPr>
        <p:spPr>
          <a:xfrm>
            <a:off x="8458200" y="603504"/>
            <a:ext cx="3488944" cy="2702228"/>
          </a:xfrm>
          <a:prstGeom prst="cloudCallout">
            <a:avLst>
              <a:gd name="adj1" fmla="val -27434"/>
              <a:gd name="adj2" fmla="val 78781"/>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4">
                    <a:lumMod val="20000"/>
                    <a:lumOff val="80000"/>
                  </a:schemeClr>
                </a:solidFill>
              </a:rPr>
              <a:t>Would</a:t>
            </a:r>
          </a:p>
          <a:p>
            <a:pPr algn="ctr"/>
            <a:r>
              <a:rPr lang="en-US" sz="2400" dirty="0">
                <a:solidFill>
                  <a:schemeClr val="accent4">
                    <a:lumMod val="20000"/>
                    <a:lumOff val="80000"/>
                  </a:schemeClr>
                </a:solidFill>
              </a:rPr>
              <a:t>catch &gt;65%</a:t>
            </a:r>
            <a:r>
              <a:rPr lang="en-US" sz="2400" dirty="0">
                <a:solidFill>
                  <a:schemeClr val="accent4">
                    <a:lumMod val="20000"/>
                    <a:lumOff val="80000"/>
                  </a:schemeClr>
                </a:solidFill>
                <a:latin typeface="Arial" panose="020B0604020202020204" pitchFamily="34" charset="0"/>
              </a:rPr>
              <a:t> </a:t>
            </a:r>
            <a:endParaRPr lang="en-US" sz="2400" dirty="0">
              <a:solidFill>
                <a:schemeClr val="accent4">
                  <a:lumMod val="20000"/>
                  <a:lumOff val="80000"/>
                </a:schemeClr>
              </a:solidFill>
            </a:endParaRPr>
          </a:p>
          <a:p>
            <a:pPr algn="ctr"/>
            <a:r>
              <a:rPr lang="en-US" sz="2400" dirty="0">
                <a:solidFill>
                  <a:schemeClr val="accent4">
                    <a:lumMod val="20000"/>
                    <a:lumOff val="80000"/>
                  </a:schemeClr>
                </a:solidFill>
              </a:rPr>
              <a:t>of STL’s security  vulnerabilities! </a:t>
            </a:r>
            <a:r>
              <a:rPr lang="en-US" sz="4000" b="1" dirty="0">
                <a:solidFill>
                  <a:srgbClr val="FFFF00"/>
                </a:solidFill>
              </a:rPr>
              <a:t>HELLO!!!</a:t>
            </a:r>
          </a:p>
        </p:txBody>
      </p:sp>
      <p:sp>
        <p:nvSpPr>
          <p:cNvPr id="4" name="Thought Bubble: Cloud 3">
            <a:extLst>
              <a:ext uri="{FF2B5EF4-FFF2-40B4-BE49-F238E27FC236}">
                <a16:creationId xmlns:a16="http://schemas.microsoft.com/office/drawing/2014/main" id="{E283177A-1D86-7436-630C-F0FE656E2B3E}"/>
              </a:ext>
            </a:extLst>
          </p:cNvPr>
          <p:cNvSpPr/>
          <p:nvPr/>
        </p:nvSpPr>
        <p:spPr>
          <a:xfrm>
            <a:off x="139700" y="6005237"/>
            <a:ext cx="11912600" cy="653852"/>
          </a:xfrm>
          <a:prstGeom prst="cloudCallout">
            <a:avLst>
              <a:gd name="adj1" fmla="val 25211"/>
              <a:gd name="adj2" fmla="val -194119"/>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t>We sometimes call contract assertions “</a:t>
            </a:r>
            <a:r>
              <a:rPr lang="en-US" sz="2400" i="1"/>
              <a:t>Ghost Code” — why?  </a:t>
            </a:r>
          </a:p>
        </p:txBody>
      </p:sp>
      <p:sp>
        <p:nvSpPr>
          <p:cNvPr id="6" name="Slide Number Placeholder 5">
            <a:extLst>
              <a:ext uri="{FF2B5EF4-FFF2-40B4-BE49-F238E27FC236}">
                <a16:creationId xmlns:a16="http://schemas.microsoft.com/office/drawing/2014/main" id="{6F97CF70-C8C8-286B-CC04-DF13A5028408}"/>
              </a:ext>
            </a:extLst>
          </p:cNvPr>
          <p:cNvSpPr>
            <a:spLocks noGrp="1"/>
          </p:cNvSpPr>
          <p:nvPr>
            <p:ph type="sldNum" sz="quarter" idx="12"/>
          </p:nvPr>
        </p:nvSpPr>
        <p:spPr/>
        <p:txBody>
          <a:bodyPr/>
          <a:lstStyle/>
          <a:p>
            <a:fld id="{0BDE28F9-DF4C-4421-9B70-DBE64F175828}" type="slidenum">
              <a:rPr lang="en-US" smtClean="0"/>
              <a:t>40</a:t>
            </a:fld>
            <a:endParaRPr lang="en-US"/>
          </a:p>
        </p:txBody>
      </p:sp>
    </p:spTree>
    <p:extLst>
      <p:ext uri="{BB962C8B-B14F-4D97-AF65-F5344CB8AC3E}">
        <p14:creationId xmlns:p14="http://schemas.microsoft.com/office/powerpoint/2010/main" val="1654395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1000" fill="hold"/>
                                        <p:tgtEl>
                                          <p:spTgt spid="4"/>
                                        </p:tgtEl>
                                        <p:attrNameLst>
                                          <p:attrName>ppt_w</p:attrName>
                                        </p:attrNameLst>
                                      </p:cBhvr>
                                      <p:tavLst>
                                        <p:tav tm="0">
                                          <p:val>
                                            <p:fltVal val="0"/>
                                          </p:val>
                                        </p:tav>
                                        <p:tav tm="100000">
                                          <p:val>
                                            <p:strVal val="#ppt_w"/>
                                          </p:val>
                                        </p:tav>
                                      </p:tavLst>
                                    </p:anim>
                                    <p:anim calcmode="lin" valueType="num">
                                      <p:cBhvr>
                                        <p:cTn id="16" dur="1000" fill="hold"/>
                                        <p:tgtEl>
                                          <p:spTgt spid="4"/>
                                        </p:tgtEl>
                                        <p:attrNameLst>
                                          <p:attrName>ppt_h</p:attrName>
                                        </p:attrNameLst>
                                      </p:cBhvr>
                                      <p:tavLst>
                                        <p:tav tm="0">
                                          <p:val>
                                            <p:fltVal val="0"/>
                                          </p:val>
                                        </p:tav>
                                        <p:tav tm="100000">
                                          <p:val>
                                            <p:strVal val="#ppt_h"/>
                                          </p:val>
                                        </p:tav>
                                      </p:tavLst>
                                    </p:anim>
                                    <p:anim calcmode="lin" valueType="num">
                                      <p:cBhvr>
                                        <p:cTn id="17" dur="1000" fill="hold"/>
                                        <p:tgtEl>
                                          <p:spTgt spid="4"/>
                                        </p:tgtEl>
                                        <p:attrNameLst>
                                          <p:attrName>style.rotation</p:attrName>
                                        </p:attrNameLst>
                                      </p:cBhvr>
                                      <p:tavLst>
                                        <p:tav tm="0">
                                          <p:val>
                                            <p:fltVal val="90"/>
                                          </p:val>
                                        </p:tav>
                                        <p:tav tm="100000">
                                          <p:val>
                                            <p:fltVal val="0"/>
                                          </p:val>
                                        </p:tav>
                                      </p:tavLst>
                                    </p:anim>
                                    <p:animEffect transition="in" filter="fade">
                                      <p:cBhvr>
                                        <p:cTn id="18"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87D6DB8B-23E4-F93E-6112-F87AF030B521}"/>
              </a:ext>
            </a:extLst>
          </p:cNvPr>
          <p:cNvSpPr/>
          <p:nvPr/>
        </p:nvSpPr>
        <p:spPr>
          <a:xfrm>
            <a:off x="1952626" y="5283997"/>
            <a:ext cx="2377440" cy="457200"/>
          </a:xfrm>
          <a:prstGeom prst="roundRect">
            <a:avLst/>
          </a:prstGeom>
          <a:solidFill>
            <a:srgbClr val="FFFF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A3AEE41D-07FC-F8D4-55CB-F77C29C437A4}"/>
              </a:ext>
            </a:extLst>
          </p:cNvPr>
          <p:cNvSpPr/>
          <p:nvPr/>
        </p:nvSpPr>
        <p:spPr>
          <a:xfrm>
            <a:off x="5629279" y="4559303"/>
            <a:ext cx="2651760" cy="548640"/>
          </a:xfrm>
          <a:prstGeom prst="roundRect">
            <a:avLst/>
          </a:prstGeom>
          <a:solidFill>
            <a:srgbClr val="FFFF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9EA24AD9-E7F4-FF14-BCE7-4BC234483F02}"/>
              </a:ext>
            </a:extLst>
          </p:cNvPr>
          <p:cNvSpPr/>
          <p:nvPr/>
        </p:nvSpPr>
        <p:spPr>
          <a:xfrm>
            <a:off x="3276601" y="5953126"/>
            <a:ext cx="1562100" cy="411480"/>
          </a:xfrm>
          <a:prstGeom prst="roundRect">
            <a:avLst/>
          </a:prstGeom>
          <a:solidFill>
            <a:schemeClr val="accent2">
              <a:lumMod val="20000"/>
              <a:lumOff val="80000"/>
            </a:schemeClr>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4C2ACFCC-7785-4B3F-64B2-B6E0EF992411}"/>
              </a:ext>
            </a:extLst>
          </p:cNvPr>
          <p:cNvSpPr/>
          <p:nvPr/>
        </p:nvSpPr>
        <p:spPr>
          <a:xfrm>
            <a:off x="7877175" y="5283994"/>
            <a:ext cx="1952625" cy="482600"/>
          </a:xfrm>
          <a:prstGeom prst="roundRect">
            <a:avLst/>
          </a:prstGeom>
          <a:solidFill>
            <a:schemeClr val="accent2">
              <a:lumMod val="20000"/>
              <a:lumOff val="80000"/>
            </a:schemeClr>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dirty="0">
                <a:solidFill>
                  <a:srgbClr val="0070C0"/>
                </a:solidFill>
                <a:latin typeface="Amasis MT Pro Black" panose="02040A04050005020304" pitchFamily="18" charset="0"/>
              </a:rPr>
              <a:t>S</a:t>
            </a:r>
            <a:r>
              <a:rPr lang="en-US" dirty="0">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52500" y="1828800"/>
            <a:ext cx="11239500" cy="4743449"/>
          </a:xfrm>
        </p:spPr>
        <p:txBody>
          <a:bodyPr>
            <a:normAutofit/>
          </a:bodyPr>
          <a:lstStyle/>
          <a:p>
            <a:pPr marL="0" indent="0" algn="l">
              <a:buNone/>
            </a:pPr>
            <a:r>
              <a:rPr lang="en-US" sz="4400" dirty="0"/>
              <a:t>Teaching safe contract-assertion predicates: </a:t>
            </a:r>
          </a:p>
          <a:p>
            <a:pPr marL="0" indent="0" algn="l">
              <a:buNone/>
            </a:pPr>
            <a:r>
              <a:rPr lang="en-US" sz="4400" dirty="0">
                <a:solidFill>
                  <a:srgbClr val="00B050"/>
                </a:solidFill>
              </a:rPr>
              <a:t>Basic: </a:t>
            </a:r>
            <a:r>
              <a:rPr lang="en-US" sz="4400" dirty="0"/>
              <a:t>A contract-assertion predicate </a:t>
            </a:r>
            <a:r>
              <a:rPr lang="en-US" sz="4400" i="1" u="sng" dirty="0"/>
              <a:t>should</a:t>
            </a:r>
            <a:r>
              <a:rPr lang="en-US" sz="4400" i="1" dirty="0"/>
              <a:t> </a:t>
            </a:r>
            <a:br>
              <a:rPr lang="en-US" sz="4400" i="1" dirty="0"/>
            </a:br>
            <a:r>
              <a:rPr lang="en-US" sz="4400" i="1" dirty="0"/>
              <a:t>            </a:t>
            </a:r>
            <a:r>
              <a:rPr lang="en-US" sz="4400" dirty="0"/>
              <a:t>have </a:t>
            </a:r>
            <a:r>
              <a:rPr lang="en-US" sz="4400" i="1" u="sng" dirty="0"/>
              <a:t>no</a:t>
            </a:r>
            <a:r>
              <a:rPr lang="en-US" sz="4400" dirty="0"/>
              <a:t> side effects.</a:t>
            </a:r>
          </a:p>
          <a:p>
            <a:pPr marL="0" indent="0">
              <a:buNone/>
            </a:pPr>
            <a:r>
              <a:rPr lang="en-US" sz="4400" dirty="0">
                <a:solidFill>
                  <a:srgbClr val="FF0000"/>
                </a:solidFill>
              </a:rPr>
              <a:t>Advanced: </a:t>
            </a:r>
            <a:r>
              <a:rPr lang="en-US" sz="4400" dirty="0"/>
              <a:t>A contract-assertion predicate </a:t>
            </a:r>
            <a:r>
              <a:rPr lang="en-US" sz="4400" b="1" i="1" u="sng" dirty="0"/>
              <a:t>MUST</a:t>
            </a:r>
            <a:br>
              <a:rPr lang="en-US" sz="4400" b="1" i="1" u="sng" dirty="0"/>
            </a:br>
            <a:r>
              <a:rPr lang="en-US" sz="4400" dirty="0"/>
              <a:t>                    have </a:t>
            </a:r>
            <a:r>
              <a:rPr lang="en-US" sz="4400" b="1" i="1" u="sng" dirty="0"/>
              <a:t>NO</a:t>
            </a:r>
            <a:r>
              <a:rPr lang="en-US" sz="4400" i="1" dirty="0"/>
              <a:t> </a:t>
            </a:r>
            <a:r>
              <a:rPr lang="en-US" sz="4400" b="1" i="1" dirty="0">
                <a:solidFill>
                  <a:srgbClr val="C00000"/>
                </a:solidFill>
              </a:rPr>
              <a:t>destructive</a:t>
            </a:r>
            <a:r>
              <a:rPr lang="en-US" sz="4400" b="1" dirty="0"/>
              <a:t> </a:t>
            </a:r>
            <a:r>
              <a:rPr lang="en-US" sz="4400" dirty="0"/>
              <a:t>side effects.</a:t>
            </a:r>
          </a:p>
          <a:p>
            <a:pPr>
              <a:buFont typeface="Wingdings" panose="05000000000000000000" pitchFamily="2" charset="2"/>
              <a:buChar char="Ø"/>
            </a:pPr>
            <a:r>
              <a:rPr lang="en-US" sz="4000" dirty="0"/>
              <a:t> A</a:t>
            </a:r>
            <a:r>
              <a:rPr lang="en-US" sz="4000" dirty="0">
                <a:solidFill>
                  <a:srgbClr val="C00000"/>
                </a:solidFill>
              </a:rPr>
              <a:t> </a:t>
            </a:r>
            <a:r>
              <a:rPr lang="en-US" sz="4000" b="1" i="1" dirty="0">
                <a:solidFill>
                  <a:srgbClr val="C00000"/>
                </a:solidFill>
              </a:rPr>
              <a:t>destructive </a:t>
            </a:r>
            <a:r>
              <a:rPr lang="en-US" sz="4000" dirty="0"/>
              <a:t>side effect alters</a:t>
            </a:r>
            <a:r>
              <a:rPr lang="en-US" sz="4000" dirty="0">
                <a:solidFill>
                  <a:srgbClr val="C00000"/>
                </a:solidFill>
              </a:rPr>
              <a:t> </a:t>
            </a:r>
            <a:r>
              <a:rPr lang="en-US" sz="4000" b="1" i="1" dirty="0">
                <a:solidFill>
                  <a:srgbClr val="00B0F0"/>
                </a:solidFill>
              </a:rPr>
              <a:t>essential </a:t>
            </a:r>
            <a:r>
              <a:rPr lang="en-US" sz="4000" dirty="0"/>
              <a:t>behavior.</a:t>
            </a:r>
          </a:p>
          <a:p>
            <a:pPr>
              <a:buFont typeface="Wingdings" panose="05000000000000000000" pitchFamily="2" charset="2"/>
              <a:buChar char="Ø"/>
            </a:pPr>
            <a:r>
              <a:rPr lang="en-US" sz="3200" dirty="0"/>
              <a:t> </a:t>
            </a:r>
            <a:r>
              <a:rPr lang="en-US" sz="3400" spc="-100" dirty="0"/>
              <a:t>Behavior is </a:t>
            </a:r>
            <a:r>
              <a:rPr lang="en-US" sz="3400" b="1" i="1" spc="-100" dirty="0">
                <a:solidFill>
                  <a:srgbClr val="00B0F0"/>
                </a:solidFill>
              </a:rPr>
              <a:t>essential</a:t>
            </a:r>
            <a:r>
              <a:rPr lang="en-US" sz="3400" spc="-100" dirty="0"/>
              <a:t> if it’s implied by the plain-language contract.</a:t>
            </a:r>
          </a:p>
          <a:p>
            <a:pPr>
              <a:buFont typeface="Wingdings" panose="05000000000000000000" pitchFamily="2" charset="2"/>
              <a:buChar char="Ø"/>
            </a:pPr>
            <a:endParaRPr lang="en-US" sz="4000" dirty="0"/>
          </a:p>
        </p:txBody>
      </p:sp>
      <p:sp>
        <p:nvSpPr>
          <p:cNvPr id="3" name="Slide Number Placeholder 2">
            <a:extLst>
              <a:ext uri="{FF2B5EF4-FFF2-40B4-BE49-F238E27FC236}">
                <a16:creationId xmlns:a16="http://schemas.microsoft.com/office/drawing/2014/main" id="{001A5CE0-1463-D447-B888-7F7D560A307F}"/>
              </a:ext>
            </a:extLst>
          </p:cNvPr>
          <p:cNvSpPr>
            <a:spLocks noGrp="1"/>
          </p:cNvSpPr>
          <p:nvPr>
            <p:ph type="sldNum" sz="quarter" idx="12"/>
          </p:nvPr>
        </p:nvSpPr>
        <p:spPr/>
        <p:txBody>
          <a:bodyPr/>
          <a:lstStyle/>
          <a:p>
            <a:fld id="{0BDE28F9-DF4C-4421-9B70-DBE64F175828}" type="slidenum">
              <a:rPr lang="en-US" smtClean="0"/>
              <a:t>41</a:t>
            </a:fld>
            <a:endParaRPr lang="en-US" dirty="0"/>
          </a:p>
        </p:txBody>
      </p:sp>
    </p:spTree>
    <p:extLst>
      <p:ext uri="{BB962C8B-B14F-4D97-AF65-F5344CB8AC3E}">
        <p14:creationId xmlns:p14="http://schemas.microsoft.com/office/powerpoint/2010/main" val="1175322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up)">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up)">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1" presetClass="entr" presetSubtype="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p:cTn id="32" dur="1000" fill="hold"/>
                                        <p:tgtEl>
                                          <p:spTgt spid="6"/>
                                        </p:tgtEl>
                                        <p:attrNameLst>
                                          <p:attrName>ppt_w</p:attrName>
                                        </p:attrNameLst>
                                      </p:cBhvr>
                                      <p:tavLst>
                                        <p:tav tm="0">
                                          <p:val>
                                            <p:fltVal val="0"/>
                                          </p:val>
                                        </p:tav>
                                        <p:tav tm="100000">
                                          <p:val>
                                            <p:strVal val="#ppt_w"/>
                                          </p:val>
                                        </p:tav>
                                      </p:tavLst>
                                    </p:anim>
                                    <p:anim calcmode="lin" valueType="num">
                                      <p:cBhvr>
                                        <p:cTn id="33" dur="1000" fill="hold"/>
                                        <p:tgtEl>
                                          <p:spTgt spid="6"/>
                                        </p:tgtEl>
                                        <p:attrNameLst>
                                          <p:attrName>ppt_h</p:attrName>
                                        </p:attrNameLst>
                                      </p:cBhvr>
                                      <p:tavLst>
                                        <p:tav tm="0">
                                          <p:val>
                                            <p:fltVal val="0"/>
                                          </p:val>
                                        </p:tav>
                                        <p:tav tm="100000">
                                          <p:val>
                                            <p:strVal val="#ppt_h"/>
                                          </p:val>
                                        </p:tav>
                                      </p:tavLst>
                                    </p:anim>
                                    <p:anim calcmode="lin" valueType="num">
                                      <p:cBhvr>
                                        <p:cTn id="34" dur="1000" fill="hold"/>
                                        <p:tgtEl>
                                          <p:spTgt spid="6"/>
                                        </p:tgtEl>
                                        <p:attrNameLst>
                                          <p:attrName>style.rotation</p:attrName>
                                        </p:attrNameLst>
                                      </p:cBhvr>
                                      <p:tavLst>
                                        <p:tav tm="0">
                                          <p:val>
                                            <p:fltVal val="90"/>
                                          </p:val>
                                        </p:tav>
                                        <p:tav tm="100000">
                                          <p:val>
                                            <p:fltVal val="0"/>
                                          </p:val>
                                        </p:tav>
                                      </p:tavLst>
                                    </p:anim>
                                    <p:animEffect transition="in" filter="fade">
                                      <p:cBhvr>
                                        <p:cTn id="35" dur="1000"/>
                                        <p:tgtEl>
                                          <p:spTgt spid="6"/>
                                        </p:tgtEl>
                                      </p:cBhvr>
                                    </p:animEffect>
                                  </p:childTnLst>
                                </p:cTn>
                              </p:par>
                              <p:par>
                                <p:cTn id="36" presetID="31" presetClass="entr" presetSubtype="0" fill="hold" grpId="0" nodeType="withEffect">
                                  <p:stCondLst>
                                    <p:cond delay="0"/>
                                  </p:stCondLst>
                                  <p:childTnLst>
                                    <p:set>
                                      <p:cBhvr>
                                        <p:cTn id="37" dur="1" fill="hold">
                                          <p:stCondLst>
                                            <p:cond delay="0"/>
                                          </p:stCondLst>
                                        </p:cTn>
                                        <p:tgtEl>
                                          <p:spTgt spid="4"/>
                                        </p:tgtEl>
                                        <p:attrNameLst>
                                          <p:attrName>style.visibility</p:attrName>
                                        </p:attrNameLst>
                                      </p:cBhvr>
                                      <p:to>
                                        <p:strVal val="visible"/>
                                      </p:to>
                                    </p:set>
                                    <p:anim calcmode="lin" valueType="num">
                                      <p:cBhvr>
                                        <p:cTn id="38" dur="1000" fill="hold"/>
                                        <p:tgtEl>
                                          <p:spTgt spid="4"/>
                                        </p:tgtEl>
                                        <p:attrNameLst>
                                          <p:attrName>ppt_w</p:attrName>
                                        </p:attrNameLst>
                                      </p:cBhvr>
                                      <p:tavLst>
                                        <p:tav tm="0">
                                          <p:val>
                                            <p:fltVal val="0"/>
                                          </p:val>
                                        </p:tav>
                                        <p:tav tm="100000">
                                          <p:val>
                                            <p:strVal val="#ppt_w"/>
                                          </p:val>
                                        </p:tav>
                                      </p:tavLst>
                                    </p:anim>
                                    <p:anim calcmode="lin" valueType="num">
                                      <p:cBhvr>
                                        <p:cTn id="39" dur="1000" fill="hold"/>
                                        <p:tgtEl>
                                          <p:spTgt spid="4"/>
                                        </p:tgtEl>
                                        <p:attrNameLst>
                                          <p:attrName>ppt_h</p:attrName>
                                        </p:attrNameLst>
                                      </p:cBhvr>
                                      <p:tavLst>
                                        <p:tav tm="0">
                                          <p:val>
                                            <p:fltVal val="0"/>
                                          </p:val>
                                        </p:tav>
                                        <p:tav tm="100000">
                                          <p:val>
                                            <p:strVal val="#ppt_h"/>
                                          </p:val>
                                        </p:tav>
                                      </p:tavLst>
                                    </p:anim>
                                    <p:anim calcmode="lin" valueType="num">
                                      <p:cBhvr>
                                        <p:cTn id="40" dur="1000" fill="hold"/>
                                        <p:tgtEl>
                                          <p:spTgt spid="4"/>
                                        </p:tgtEl>
                                        <p:attrNameLst>
                                          <p:attrName>style.rotation</p:attrName>
                                        </p:attrNameLst>
                                      </p:cBhvr>
                                      <p:tavLst>
                                        <p:tav tm="0">
                                          <p:val>
                                            <p:fltVal val="90"/>
                                          </p:val>
                                        </p:tav>
                                        <p:tav tm="100000">
                                          <p:val>
                                            <p:fltVal val="0"/>
                                          </p:val>
                                        </p:tav>
                                      </p:tavLst>
                                    </p:anim>
                                    <p:animEffect transition="in" filter="fade">
                                      <p:cBhvr>
                                        <p:cTn id="41" dur="1000"/>
                                        <p:tgtEl>
                                          <p:spTgt spid="4"/>
                                        </p:tgtEl>
                                      </p:cBhvr>
                                    </p:animEffect>
                                  </p:childTnLst>
                                </p:cTn>
                              </p:par>
                            </p:childTnLst>
                          </p:cTn>
                        </p:par>
                      </p:childTnLst>
                    </p:cTn>
                  </p:par>
                  <p:par>
                    <p:cTn id="42" fill="hold">
                      <p:stCondLst>
                        <p:cond delay="indefinite"/>
                      </p:stCondLst>
                      <p:childTnLst>
                        <p:par>
                          <p:cTn id="43" fill="hold">
                            <p:stCondLst>
                              <p:cond delay="0"/>
                            </p:stCondLst>
                            <p:childTnLst>
                              <p:par>
                                <p:cTn id="44" presetID="31" presetClass="entr" presetSubtype="0" fill="hold" grpId="0" nodeType="clickEffect">
                                  <p:stCondLst>
                                    <p:cond delay="0"/>
                                  </p:stCondLst>
                                  <p:childTnLst>
                                    <p:set>
                                      <p:cBhvr>
                                        <p:cTn id="45" dur="1" fill="hold">
                                          <p:stCondLst>
                                            <p:cond delay="0"/>
                                          </p:stCondLst>
                                        </p:cTn>
                                        <p:tgtEl>
                                          <p:spTgt spid="7"/>
                                        </p:tgtEl>
                                        <p:attrNameLst>
                                          <p:attrName>style.visibility</p:attrName>
                                        </p:attrNameLst>
                                      </p:cBhvr>
                                      <p:to>
                                        <p:strVal val="visible"/>
                                      </p:to>
                                    </p:set>
                                    <p:anim calcmode="lin" valueType="num">
                                      <p:cBhvr>
                                        <p:cTn id="46" dur="1000" fill="hold"/>
                                        <p:tgtEl>
                                          <p:spTgt spid="7"/>
                                        </p:tgtEl>
                                        <p:attrNameLst>
                                          <p:attrName>ppt_w</p:attrName>
                                        </p:attrNameLst>
                                      </p:cBhvr>
                                      <p:tavLst>
                                        <p:tav tm="0">
                                          <p:val>
                                            <p:fltVal val="0"/>
                                          </p:val>
                                        </p:tav>
                                        <p:tav tm="100000">
                                          <p:val>
                                            <p:strVal val="#ppt_w"/>
                                          </p:val>
                                        </p:tav>
                                      </p:tavLst>
                                    </p:anim>
                                    <p:anim calcmode="lin" valueType="num">
                                      <p:cBhvr>
                                        <p:cTn id="47" dur="1000" fill="hold"/>
                                        <p:tgtEl>
                                          <p:spTgt spid="7"/>
                                        </p:tgtEl>
                                        <p:attrNameLst>
                                          <p:attrName>ppt_h</p:attrName>
                                        </p:attrNameLst>
                                      </p:cBhvr>
                                      <p:tavLst>
                                        <p:tav tm="0">
                                          <p:val>
                                            <p:fltVal val="0"/>
                                          </p:val>
                                        </p:tav>
                                        <p:tav tm="100000">
                                          <p:val>
                                            <p:strVal val="#ppt_h"/>
                                          </p:val>
                                        </p:tav>
                                      </p:tavLst>
                                    </p:anim>
                                    <p:anim calcmode="lin" valueType="num">
                                      <p:cBhvr>
                                        <p:cTn id="48" dur="1000" fill="hold"/>
                                        <p:tgtEl>
                                          <p:spTgt spid="7"/>
                                        </p:tgtEl>
                                        <p:attrNameLst>
                                          <p:attrName>style.rotation</p:attrName>
                                        </p:attrNameLst>
                                      </p:cBhvr>
                                      <p:tavLst>
                                        <p:tav tm="0">
                                          <p:val>
                                            <p:fltVal val="90"/>
                                          </p:val>
                                        </p:tav>
                                        <p:tav tm="100000">
                                          <p:val>
                                            <p:fltVal val="0"/>
                                          </p:val>
                                        </p:tav>
                                      </p:tavLst>
                                    </p:anim>
                                    <p:animEffect transition="in" filter="fade">
                                      <p:cBhvr>
                                        <p:cTn id="49" dur="1000"/>
                                        <p:tgtEl>
                                          <p:spTgt spid="7"/>
                                        </p:tgtEl>
                                      </p:cBhvr>
                                    </p:animEffect>
                                  </p:childTnLst>
                                </p:cTn>
                              </p:par>
                              <p:par>
                                <p:cTn id="50" presetID="31" presetClass="entr" presetSubtype="0" fill="hold" grpId="0" nodeType="withEffect">
                                  <p:stCondLst>
                                    <p:cond delay="0"/>
                                  </p:stCondLst>
                                  <p:childTnLst>
                                    <p:set>
                                      <p:cBhvr>
                                        <p:cTn id="51" dur="1" fill="hold">
                                          <p:stCondLst>
                                            <p:cond delay="0"/>
                                          </p:stCondLst>
                                        </p:cTn>
                                        <p:tgtEl>
                                          <p:spTgt spid="8"/>
                                        </p:tgtEl>
                                        <p:attrNameLst>
                                          <p:attrName>style.visibility</p:attrName>
                                        </p:attrNameLst>
                                      </p:cBhvr>
                                      <p:to>
                                        <p:strVal val="visible"/>
                                      </p:to>
                                    </p:set>
                                    <p:anim calcmode="lin" valueType="num">
                                      <p:cBhvr>
                                        <p:cTn id="52" dur="1000" fill="hold"/>
                                        <p:tgtEl>
                                          <p:spTgt spid="8"/>
                                        </p:tgtEl>
                                        <p:attrNameLst>
                                          <p:attrName>ppt_w</p:attrName>
                                        </p:attrNameLst>
                                      </p:cBhvr>
                                      <p:tavLst>
                                        <p:tav tm="0">
                                          <p:val>
                                            <p:fltVal val="0"/>
                                          </p:val>
                                        </p:tav>
                                        <p:tav tm="100000">
                                          <p:val>
                                            <p:strVal val="#ppt_w"/>
                                          </p:val>
                                        </p:tav>
                                      </p:tavLst>
                                    </p:anim>
                                    <p:anim calcmode="lin" valueType="num">
                                      <p:cBhvr>
                                        <p:cTn id="53" dur="1000" fill="hold"/>
                                        <p:tgtEl>
                                          <p:spTgt spid="8"/>
                                        </p:tgtEl>
                                        <p:attrNameLst>
                                          <p:attrName>ppt_h</p:attrName>
                                        </p:attrNameLst>
                                      </p:cBhvr>
                                      <p:tavLst>
                                        <p:tav tm="0">
                                          <p:val>
                                            <p:fltVal val="0"/>
                                          </p:val>
                                        </p:tav>
                                        <p:tav tm="100000">
                                          <p:val>
                                            <p:strVal val="#ppt_h"/>
                                          </p:val>
                                        </p:tav>
                                      </p:tavLst>
                                    </p:anim>
                                    <p:anim calcmode="lin" valueType="num">
                                      <p:cBhvr>
                                        <p:cTn id="54" dur="1000" fill="hold"/>
                                        <p:tgtEl>
                                          <p:spTgt spid="8"/>
                                        </p:tgtEl>
                                        <p:attrNameLst>
                                          <p:attrName>style.rotation</p:attrName>
                                        </p:attrNameLst>
                                      </p:cBhvr>
                                      <p:tavLst>
                                        <p:tav tm="0">
                                          <p:val>
                                            <p:fltVal val="90"/>
                                          </p:val>
                                        </p:tav>
                                        <p:tav tm="100000">
                                          <p:val>
                                            <p:fltVal val="0"/>
                                          </p:val>
                                        </p:tav>
                                      </p:tavLst>
                                    </p:anim>
                                    <p:animEffect transition="in" filter="fade">
                                      <p:cBhvr>
                                        <p:cTn id="55"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6" grpId="0" animBg="1"/>
      <p:bldP spid="4"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23924" y="1844675"/>
            <a:ext cx="10683876" cy="4351338"/>
          </a:xfrm>
        </p:spPr>
        <p:txBody>
          <a:bodyPr>
            <a:normAutofit fontScale="92500"/>
          </a:bodyPr>
          <a:lstStyle/>
          <a:p>
            <a:pPr marL="0" indent="0" algn="l">
              <a:buNone/>
            </a:pPr>
            <a:r>
              <a:rPr lang="en-US" sz="4400" b="0" i="0" dirty="0">
                <a:solidFill>
                  <a:srgbClr val="000000"/>
                </a:solidFill>
                <a:effectLst/>
              </a:rPr>
              <a:t>Coming in C++29 — the ability to…</a:t>
            </a:r>
          </a:p>
          <a:p>
            <a:pPr marL="365760" indent="-365760" algn="l">
              <a:buFont typeface="+mj-lt"/>
              <a:buAutoNum type="arabicPeriod"/>
            </a:pPr>
            <a:r>
              <a:rPr lang="en-US" sz="4000" b="0" i="0" dirty="0">
                <a:solidFill>
                  <a:srgbClr val="000000"/>
                </a:solidFill>
                <a:effectLst/>
              </a:rPr>
              <a:t> require that a contract assertion always be </a:t>
            </a:r>
            <a:r>
              <a:rPr lang="en-US" sz="4000" b="0" i="1" dirty="0">
                <a:solidFill>
                  <a:srgbClr val="000000"/>
                </a:solidFill>
                <a:effectLst/>
              </a:rPr>
              <a:t>enforced</a:t>
            </a:r>
          </a:p>
          <a:p>
            <a:pPr marL="365760" indent="-365760" algn="l">
              <a:buFont typeface="+mj-lt"/>
              <a:buAutoNum type="arabicPeriod"/>
            </a:pPr>
            <a:r>
              <a:rPr lang="en-US" sz="4000" b="0" i="0" dirty="0">
                <a:solidFill>
                  <a:srgbClr val="000000"/>
                </a:solidFill>
                <a:effectLst/>
              </a:rPr>
              <a:t> mark a contract assertion as “expensive” (audit)</a:t>
            </a:r>
          </a:p>
          <a:p>
            <a:pPr marL="365760" indent="-365760" algn="l">
              <a:buFont typeface="+mj-lt"/>
              <a:buAutoNum type="arabicPeriod"/>
            </a:pPr>
            <a:r>
              <a:rPr lang="en-US" sz="4000" b="0" i="0" dirty="0">
                <a:solidFill>
                  <a:srgbClr val="000000"/>
                </a:solidFill>
                <a:effectLst/>
              </a:rPr>
              <a:t> </a:t>
            </a:r>
            <a:r>
              <a:rPr lang="en-US" sz="4000" b="0" i="1" dirty="0">
                <a:solidFill>
                  <a:srgbClr val="000000"/>
                </a:solidFill>
                <a:effectLst/>
              </a:rPr>
              <a:t>capture</a:t>
            </a:r>
            <a:r>
              <a:rPr lang="en-US" sz="4000" b="0" i="0" dirty="0">
                <a:solidFill>
                  <a:srgbClr val="000000"/>
                </a:solidFill>
                <a:effectLst/>
              </a:rPr>
              <a:t> input values and use them in postconditions</a:t>
            </a:r>
          </a:p>
          <a:p>
            <a:pPr marL="365760" indent="-365760" algn="l">
              <a:buFont typeface="+mj-lt"/>
              <a:buAutoNum type="arabicPeriod"/>
            </a:pPr>
            <a:r>
              <a:rPr lang="en-US" sz="4000" b="0" i="0" dirty="0">
                <a:solidFill>
                  <a:srgbClr val="000000"/>
                </a:solidFill>
                <a:effectLst/>
              </a:rPr>
              <a:t> </a:t>
            </a:r>
            <a:r>
              <a:rPr lang="en-US" sz="4000" dirty="0">
                <a:solidFill>
                  <a:srgbClr val="000000"/>
                </a:solidFill>
              </a:rPr>
              <a:t>employ</a:t>
            </a:r>
            <a:r>
              <a:rPr lang="en-US" sz="4000" b="0" i="0" dirty="0">
                <a:solidFill>
                  <a:srgbClr val="000000"/>
                </a:solidFill>
                <a:effectLst/>
              </a:rPr>
              <a:t> </a:t>
            </a:r>
            <a:r>
              <a:rPr lang="en-US" sz="4000" b="0" i="1" dirty="0">
                <a:solidFill>
                  <a:srgbClr val="000000"/>
                </a:solidFill>
                <a:effectLst/>
              </a:rPr>
              <a:t>requires clauses </a:t>
            </a:r>
            <a:r>
              <a:rPr lang="en-US" sz="4000" b="0" i="0" dirty="0">
                <a:solidFill>
                  <a:srgbClr val="000000"/>
                </a:solidFill>
                <a:effectLst/>
              </a:rPr>
              <a:t>on contract assertions to</a:t>
            </a:r>
            <a:br>
              <a:rPr lang="en-US" sz="4000" dirty="0">
                <a:solidFill>
                  <a:srgbClr val="000000"/>
                </a:solidFill>
              </a:rPr>
            </a:br>
            <a:r>
              <a:rPr lang="en-US" sz="4000" b="0" i="0" dirty="0">
                <a:solidFill>
                  <a:srgbClr val="000000"/>
                </a:solidFill>
                <a:effectLst/>
              </a:rPr>
              <a:t> ease use with templates</a:t>
            </a:r>
          </a:p>
        </p:txBody>
      </p:sp>
      <p:sp>
        <p:nvSpPr>
          <p:cNvPr id="3" name="Slide Number Placeholder 2">
            <a:extLst>
              <a:ext uri="{FF2B5EF4-FFF2-40B4-BE49-F238E27FC236}">
                <a16:creationId xmlns:a16="http://schemas.microsoft.com/office/drawing/2014/main" id="{ED0EA300-0D60-D1B9-3BEA-6E5836E31441}"/>
              </a:ext>
            </a:extLst>
          </p:cNvPr>
          <p:cNvSpPr>
            <a:spLocks noGrp="1"/>
          </p:cNvSpPr>
          <p:nvPr>
            <p:ph type="sldNum" sz="quarter" idx="12"/>
          </p:nvPr>
        </p:nvSpPr>
        <p:spPr/>
        <p:txBody>
          <a:bodyPr/>
          <a:lstStyle/>
          <a:p>
            <a:fld id="{0BDE28F9-DF4C-4421-9B70-DBE64F175828}" type="slidenum">
              <a:rPr lang="en-US" smtClean="0"/>
              <a:t>42</a:t>
            </a:fld>
            <a:endParaRPr lang="en-US"/>
          </a:p>
        </p:txBody>
      </p:sp>
    </p:spTree>
    <p:extLst>
      <p:ext uri="{BB962C8B-B14F-4D97-AF65-F5344CB8AC3E}">
        <p14:creationId xmlns:p14="http://schemas.microsoft.com/office/powerpoint/2010/main" val="2179680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up)">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up)">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up)">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up)">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8F282C-542E-40EF-61A0-958C3AD705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E8E9BC-4413-730C-662D-9DBC68B0C25C}"/>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E769937E-F629-EE11-1920-25E1C532AEDD}"/>
              </a:ext>
            </a:extLst>
          </p:cNvPr>
          <p:cNvSpPr>
            <a:spLocks noGrp="1"/>
          </p:cNvSpPr>
          <p:nvPr>
            <p:ph idx="1"/>
          </p:nvPr>
        </p:nvSpPr>
        <p:spPr>
          <a:xfrm>
            <a:off x="838200" y="1825625"/>
            <a:ext cx="10391776" cy="5032375"/>
          </a:xfrm>
        </p:spPr>
        <p:txBody>
          <a:bodyPr>
            <a:normAutofit/>
          </a:bodyPr>
          <a:lstStyle/>
          <a:p>
            <a:pPr marL="0" indent="0">
              <a:buNone/>
            </a:pPr>
            <a:r>
              <a:rPr lang="en-US" sz="4400" dirty="0"/>
              <a:t>Future Example</a:t>
            </a:r>
            <a:br>
              <a:rPr lang="en-US" dirty="0"/>
            </a:br>
            <a:endParaRPr lang="en-US" dirty="0"/>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template &lt;</a:t>
            </a:r>
            <a:r>
              <a:rPr lang="en-US" b="0" i="0" dirty="0" err="1">
                <a:solidFill>
                  <a:srgbClr val="000000"/>
                </a:solidFill>
                <a:effectLst/>
                <a:latin typeface="Courier New" panose="02070309020205020404" pitchFamily="49" charset="0"/>
                <a:cs typeface="Courier New" panose="02070309020205020404" pitchFamily="49" charset="0"/>
              </a:rPr>
              <a:t>typename</a:t>
            </a:r>
            <a:r>
              <a:rPr lang="en-US" b="0" i="0" dirty="0">
                <a:solidFill>
                  <a:srgbClr val="000000"/>
                </a:solidFill>
                <a:effectLst/>
                <a:latin typeface="Courier New" panose="02070309020205020404" pitchFamily="49" charset="0"/>
                <a:cs typeface="Courier New" panose="02070309020205020404" pitchFamily="49" charset="0"/>
              </a:rPr>
              <a:t> T&gt; </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T sqrt(T x)</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pre&lt;</a:t>
            </a:r>
            <a:r>
              <a:rPr lang="en-US" b="1" i="0" dirty="0">
                <a:solidFill>
                  <a:srgbClr val="00B050"/>
                </a:solidFill>
                <a:effectLst/>
                <a:latin typeface="Courier New" panose="02070309020205020404" pitchFamily="49" charset="0"/>
                <a:cs typeface="Courier New" panose="02070309020205020404" pitchFamily="49" charset="0"/>
              </a:rPr>
              <a:t>enforced</a:t>
            </a:r>
            <a:r>
              <a:rPr lang="en-US" b="0" i="0" dirty="0">
                <a:solidFill>
                  <a:srgbClr val="000000"/>
                </a:solidFill>
                <a:effectLst/>
                <a:latin typeface="Courier New" panose="02070309020205020404" pitchFamily="49" charset="0"/>
                <a:cs typeface="Courier New" panose="02070309020205020404" pitchFamily="49" charset="0"/>
              </a:rPr>
              <a:t>&gt; ( x &gt;= 0 )</a:t>
            </a:r>
          </a:p>
          <a:p>
            <a:pPr marL="0" indent="0">
              <a:buNone/>
            </a:pPr>
            <a:endParaRPr lang="en-US" dirty="0"/>
          </a:p>
        </p:txBody>
      </p:sp>
      <p:sp>
        <p:nvSpPr>
          <p:cNvPr id="6" name="Callout: Line 5">
            <a:extLst>
              <a:ext uri="{FF2B5EF4-FFF2-40B4-BE49-F238E27FC236}">
                <a16:creationId xmlns:a16="http://schemas.microsoft.com/office/drawing/2014/main" id="{844DBDC0-F049-2981-4054-B5DA0A46034E}"/>
              </a:ext>
            </a:extLst>
          </p:cNvPr>
          <p:cNvSpPr/>
          <p:nvPr/>
        </p:nvSpPr>
        <p:spPr>
          <a:xfrm>
            <a:off x="6223000" y="2105024"/>
            <a:ext cx="3644900" cy="1698626"/>
          </a:xfrm>
          <a:prstGeom prst="borderCallout1">
            <a:avLst>
              <a:gd name="adj1" fmla="val 18750"/>
              <a:gd name="adj2" fmla="val -8333"/>
              <a:gd name="adj3" fmla="val 114743"/>
              <a:gd name="adj4" fmla="val -7303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200" b="1" i="0" dirty="0">
                <a:solidFill>
                  <a:schemeClr val="bg1">
                    <a:lumMod val="95000"/>
                  </a:schemeClr>
                </a:solidFill>
                <a:effectLst/>
              </a:rPr>
              <a:t>1. </a:t>
            </a:r>
            <a:r>
              <a:rPr lang="en-US" sz="3200" b="0" i="0" dirty="0">
                <a:solidFill>
                  <a:schemeClr val="bg1">
                    <a:lumMod val="95000"/>
                  </a:schemeClr>
                </a:solidFill>
                <a:effectLst/>
              </a:rPr>
              <a:t>Ability to require a contract assertion always be enforced</a:t>
            </a:r>
          </a:p>
        </p:txBody>
      </p:sp>
      <p:sp>
        <p:nvSpPr>
          <p:cNvPr id="3" name="Slide Number Placeholder 2">
            <a:extLst>
              <a:ext uri="{FF2B5EF4-FFF2-40B4-BE49-F238E27FC236}">
                <a16:creationId xmlns:a16="http://schemas.microsoft.com/office/drawing/2014/main" id="{7AAFA719-EA25-C64E-F1A2-BA314DF5BAED}"/>
              </a:ext>
            </a:extLst>
          </p:cNvPr>
          <p:cNvSpPr>
            <a:spLocks noGrp="1"/>
          </p:cNvSpPr>
          <p:nvPr>
            <p:ph type="sldNum" sz="quarter" idx="12"/>
          </p:nvPr>
        </p:nvSpPr>
        <p:spPr/>
        <p:txBody>
          <a:bodyPr/>
          <a:lstStyle/>
          <a:p>
            <a:fld id="{0BDE28F9-DF4C-4421-9B70-DBE64F175828}" type="slidenum">
              <a:rPr lang="en-US" smtClean="0"/>
              <a:t>43</a:t>
            </a:fld>
            <a:endParaRPr lang="en-US"/>
          </a:p>
        </p:txBody>
      </p:sp>
    </p:spTree>
    <p:extLst>
      <p:ext uri="{BB962C8B-B14F-4D97-AF65-F5344CB8AC3E}">
        <p14:creationId xmlns:p14="http://schemas.microsoft.com/office/powerpoint/2010/main" val="3422334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grpId="0" nodeType="after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4"/>
            <a:ext cx="10391776" cy="5032375"/>
          </a:xfrm>
        </p:spPr>
        <p:txBody>
          <a:bodyPr>
            <a:normAutofit/>
          </a:bodyPr>
          <a:lstStyle/>
          <a:p>
            <a:pPr marL="0" indent="0">
              <a:buNone/>
            </a:pPr>
            <a:r>
              <a:rPr lang="en-US" sz="4400" dirty="0"/>
              <a:t>Future Example</a:t>
            </a:r>
            <a:br>
              <a:rPr lang="en-US" dirty="0"/>
            </a:br>
            <a:endParaRPr lang="en-US" dirty="0"/>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template &lt;</a:t>
            </a:r>
            <a:r>
              <a:rPr lang="en-US" b="0" i="0" dirty="0" err="1">
                <a:solidFill>
                  <a:srgbClr val="000000"/>
                </a:solidFill>
                <a:effectLst/>
                <a:latin typeface="Courier New" panose="02070309020205020404" pitchFamily="49" charset="0"/>
                <a:cs typeface="Courier New" panose="02070309020205020404" pitchFamily="49" charset="0"/>
              </a:rPr>
              <a:t>typename</a:t>
            </a:r>
            <a:r>
              <a:rPr lang="en-US" b="0" i="0" dirty="0">
                <a:solidFill>
                  <a:srgbClr val="000000"/>
                </a:solidFill>
                <a:effectLst/>
                <a:latin typeface="Courier New" panose="02070309020205020404" pitchFamily="49" charset="0"/>
                <a:cs typeface="Courier New" panose="02070309020205020404" pitchFamily="49" charset="0"/>
              </a:rPr>
              <a:t> T&gt; </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T sqrt(T x)</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pre&lt;enforced&gt; ( x &gt;= 0 )</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post&lt;</a:t>
            </a:r>
            <a:r>
              <a:rPr lang="en-US" b="1" i="0" dirty="0">
                <a:solidFill>
                  <a:srgbClr val="00B050"/>
                </a:solidFill>
                <a:effectLst/>
                <a:latin typeface="Courier New" panose="02070309020205020404" pitchFamily="49" charset="0"/>
                <a:cs typeface="Courier New" panose="02070309020205020404" pitchFamily="49" charset="0"/>
              </a:rPr>
              <a:t>audit</a:t>
            </a:r>
            <a:r>
              <a:rPr lang="en-US" b="0" i="0" dirty="0">
                <a:solidFill>
                  <a:srgbClr val="000000"/>
                </a:solidFill>
                <a:effectLst/>
                <a:latin typeface="Courier New" panose="02070309020205020404" pitchFamily="49" charset="0"/>
                <a:cs typeface="Courier New" panose="02070309020205020404" pitchFamily="49" charset="0"/>
              </a:rPr>
              <a:t>&gt;  // expensive assertion</a:t>
            </a:r>
          </a:p>
          <a:p>
            <a:pPr marL="0" indent="0" algn="l">
              <a:buNone/>
            </a:pPr>
            <a:endParaRPr lang="en-US" dirty="0">
              <a:solidFill>
                <a:srgbClr val="000000"/>
              </a:solidFill>
              <a:latin typeface="Courier New" panose="02070309020205020404" pitchFamily="49" charset="0"/>
              <a:cs typeface="Courier New" panose="02070309020205020404" pitchFamily="49" charset="0"/>
            </a:endParaRPr>
          </a:p>
          <a:p>
            <a:pPr marL="0" indent="0" algn="l">
              <a:buNone/>
            </a:pPr>
            <a:endParaRPr lang="en-US" b="0" i="0" dirty="0">
              <a:solidFill>
                <a:srgbClr val="000000"/>
              </a:solidFill>
              <a:effectLst/>
              <a:latin typeface="Courier New" panose="02070309020205020404" pitchFamily="49" charset="0"/>
              <a:cs typeface="Courier New" panose="02070309020205020404" pitchFamily="49" charset="0"/>
            </a:endParaRPr>
          </a:p>
          <a:p>
            <a:pPr marL="0" indent="0">
              <a:buNone/>
            </a:pPr>
            <a:r>
              <a:rPr lang="en-US" dirty="0">
                <a:solidFill>
                  <a:srgbClr val="000000"/>
                </a:solidFill>
                <a:latin typeface="Courier New" panose="02070309020205020404" pitchFamily="49" charset="0"/>
                <a:cs typeface="Courier New" panose="02070309020205020404" pitchFamily="49" charset="0"/>
              </a:rPr>
              <a:t>  (r : abs(</a:t>
            </a:r>
            <a:r>
              <a:rPr lang="en-US" dirty="0" err="1">
                <a:solidFill>
                  <a:srgbClr val="000000"/>
                </a:solidFill>
                <a:latin typeface="Courier New" panose="02070309020205020404" pitchFamily="49" charset="0"/>
                <a:cs typeface="Courier New" panose="02070309020205020404" pitchFamily="49" charset="0"/>
              </a:rPr>
              <a:t>arg</a:t>
            </a:r>
            <a:r>
              <a:rPr lang="en-US" dirty="0">
                <a:solidFill>
                  <a:srgbClr val="000000"/>
                </a:solidFill>
                <a:latin typeface="Courier New" panose="02070309020205020404" pitchFamily="49" charset="0"/>
                <a:cs typeface="Courier New" panose="02070309020205020404" pitchFamily="49" charset="0"/>
              </a:rPr>
              <a:t> - r * r) &lt; </a:t>
            </a:r>
            <a:r>
              <a:rPr lang="en-US" dirty="0" err="1">
                <a:solidFill>
                  <a:srgbClr val="000000"/>
                </a:solidFill>
                <a:latin typeface="Courier New" panose="02070309020205020404" pitchFamily="49" charset="0"/>
                <a:cs typeface="Courier New" panose="02070309020205020404" pitchFamily="49" charset="0"/>
              </a:rPr>
              <a:t>sqrt_accuracy</a:t>
            </a:r>
            <a:r>
              <a:rPr lang="en-US" dirty="0">
                <a:solidFill>
                  <a:srgbClr val="000000"/>
                </a:solidFill>
                <a:latin typeface="Courier New" panose="02070309020205020404" pitchFamily="49" charset="0"/>
                <a:cs typeface="Courier New" panose="02070309020205020404" pitchFamily="49" charset="0"/>
              </a:rPr>
              <a:t>(</a:t>
            </a:r>
            <a:r>
              <a:rPr lang="en-US" dirty="0" err="1">
                <a:solidFill>
                  <a:srgbClr val="000000"/>
                </a:solidFill>
                <a:latin typeface="Courier New" panose="02070309020205020404" pitchFamily="49" charset="0"/>
                <a:cs typeface="Courier New" panose="02070309020205020404" pitchFamily="49" charset="0"/>
              </a:rPr>
              <a:t>arg</a:t>
            </a:r>
            <a:r>
              <a:rPr lang="en-US" dirty="0">
                <a:solidFill>
                  <a:srgbClr val="000000"/>
                </a:solidFill>
                <a:latin typeface="Courier New" panose="02070309020205020404" pitchFamily="49" charset="0"/>
                <a:cs typeface="Courier New" panose="02070309020205020404" pitchFamily="49" charset="0"/>
              </a:rPr>
              <a:t>) );</a:t>
            </a:r>
          </a:p>
          <a:p>
            <a:pPr marL="0" indent="0" algn="l">
              <a:buNone/>
            </a:pPr>
            <a:endParaRPr lang="en-US" b="0" i="0" dirty="0">
              <a:solidFill>
                <a:srgbClr val="000000"/>
              </a:solidFill>
              <a:effectLst/>
              <a:latin typeface="Courier New" panose="02070309020205020404" pitchFamily="49" charset="0"/>
              <a:cs typeface="Courier New" panose="02070309020205020404" pitchFamily="49" charset="0"/>
            </a:endParaRPr>
          </a:p>
        </p:txBody>
      </p:sp>
      <p:sp>
        <p:nvSpPr>
          <p:cNvPr id="4" name="Callout: Line 3">
            <a:extLst>
              <a:ext uri="{FF2B5EF4-FFF2-40B4-BE49-F238E27FC236}">
                <a16:creationId xmlns:a16="http://schemas.microsoft.com/office/drawing/2014/main" id="{204B6F61-53B5-4B86-865B-6D2828ACD0B6}"/>
              </a:ext>
            </a:extLst>
          </p:cNvPr>
          <p:cNvSpPr/>
          <p:nvPr/>
        </p:nvSpPr>
        <p:spPr>
          <a:xfrm>
            <a:off x="6442075" y="2378074"/>
            <a:ext cx="3552825" cy="1698626"/>
          </a:xfrm>
          <a:prstGeom prst="borderCallout1">
            <a:avLst>
              <a:gd name="adj1" fmla="val 18750"/>
              <a:gd name="adj2" fmla="val -8333"/>
              <a:gd name="adj3" fmla="val 128762"/>
              <a:gd name="adj4" fmla="val -9377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200" b="1" i="0" dirty="0">
                <a:solidFill>
                  <a:schemeClr val="bg1"/>
                </a:solidFill>
                <a:effectLst/>
              </a:rPr>
              <a:t>2. </a:t>
            </a:r>
            <a:r>
              <a:rPr lang="en-US" sz="3200" b="0" i="0" dirty="0">
                <a:solidFill>
                  <a:schemeClr val="bg1"/>
                </a:solidFill>
                <a:effectLst/>
              </a:rPr>
              <a:t>Ability to mark a</a:t>
            </a:r>
          </a:p>
          <a:p>
            <a:pPr algn="l"/>
            <a:r>
              <a:rPr lang="en-US" sz="3200" b="0" i="0" dirty="0">
                <a:solidFill>
                  <a:schemeClr val="bg1"/>
                </a:solidFill>
                <a:effectLst/>
              </a:rPr>
              <a:t>contract assertion </a:t>
            </a:r>
          </a:p>
          <a:p>
            <a:pPr algn="l"/>
            <a:r>
              <a:rPr lang="en-US" sz="3200" b="0" i="0" dirty="0">
                <a:solidFill>
                  <a:schemeClr val="bg1"/>
                </a:solidFill>
                <a:effectLst/>
              </a:rPr>
              <a:t>as expensive (audit)</a:t>
            </a:r>
          </a:p>
        </p:txBody>
      </p:sp>
      <p:sp>
        <p:nvSpPr>
          <p:cNvPr id="3" name="Slide Number Placeholder 2">
            <a:extLst>
              <a:ext uri="{FF2B5EF4-FFF2-40B4-BE49-F238E27FC236}">
                <a16:creationId xmlns:a16="http://schemas.microsoft.com/office/drawing/2014/main" id="{47D48EFE-7339-6A21-2B95-89E6ECC1B039}"/>
              </a:ext>
            </a:extLst>
          </p:cNvPr>
          <p:cNvSpPr>
            <a:spLocks noGrp="1"/>
          </p:cNvSpPr>
          <p:nvPr>
            <p:ph type="sldNum" sz="quarter" idx="12"/>
          </p:nvPr>
        </p:nvSpPr>
        <p:spPr/>
        <p:txBody>
          <a:bodyPr/>
          <a:lstStyle/>
          <a:p>
            <a:fld id="{0BDE28F9-DF4C-4421-9B70-DBE64F175828}" type="slidenum">
              <a:rPr lang="en-US" smtClean="0"/>
              <a:t>44</a:t>
            </a:fld>
            <a:endParaRPr lang="en-US"/>
          </a:p>
        </p:txBody>
      </p:sp>
    </p:spTree>
    <p:extLst>
      <p:ext uri="{BB962C8B-B14F-4D97-AF65-F5344CB8AC3E}">
        <p14:creationId xmlns:p14="http://schemas.microsoft.com/office/powerpoint/2010/main" val="3675340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4"/>
            <a:ext cx="10391776" cy="5032375"/>
          </a:xfrm>
        </p:spPr>
        <p:txBody>
          <a:bodyPr>
            <a:normAutofit/>
          </a:bodyPr>
          <a:lstStyle/>
          <a:p>
            <a:pPr marL="0" indent="0">
              <a:buNone/>
            </a:pPr>
            <a:r>
              <a:rPr lang="en-US" sz="4400" dirty="0"/>
              <a:t>Future Example</a:t>
            </a:r>
            <a:br>
              <a:rPr lang="en-US" dirty="0"/>
            </a:br>
            <a:endParaRPr lang="en-US" dirty="0"/>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template &lt;</a:t>
            </a:r>
            <a:r>
              <a:rPr lang="en-US" b="0" i="0" dirty="0" err="1">
                <a:solidFill>
                  <a:srgbClr val="000000"/>
                </a:solidFill>
                <a:effectLst/>
                <a:latin typeface="Courier New" panose="02070309020205020404" pitchFamily="49" charset="0"/>
                <a:cs typeface="Courier New" panose="02070309020205020404" pitchFamily="49" charset="0"/>
              </a:rPr>
              <a:t>typename</a:t>
            </a:r>
            <a:r>
              <a:rPr lang="en-US" b="0" i="0" dirty="0">
                <a:solidFill>
                  <a:srgbClr val="000000"/>
                </a:solidFill>
                <a:effectLst/>
                <a:latin typeface="Courier New" panose="02070309020205020404" pitchFamily="49" charset="0"/>
                <a:cs typeface="Courier New" panose="02070309020205020404" pitchFamily="49" charset="0"/>
              </a:rPr>
              <a:t> T&gt; </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T sqrt(T x)</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pre&lt;enforced&gt; ( x &gt;= 0 )</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post&lt;audit&gt;  // expensive assertion</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  </a:t>
            </a:r>
            <a:r>
              <a:rPr lang="en-US" b="1" i="0" dirty="0">
                <a:solidFill>
                  <a:srgbClr val="00B050"/>
                </a:solidFill>
                <a:effectLst/>
                <a:latin typeface="Courier New" panose="02070309020205020404" pitchFamily="49" charset="0"/>
                <a:cs typeface="Courier New" panose="02070309020205020404" pitchFamily="49" charset="0"/>
              </a:rPr>
              <a:t>[</a:t>
            </a:r>
            <a:r>
              <a:rPr lang="en-US" b="1" i="0" dirty="0" err="1">
                <a:solidFill>
                  <a:srgbClr val="00B050"/>
                </a:solidFill>
                <a:effectLst/>
                <a:latin typeface="Courier New" panose="02070309020205020404" pitchFamily="49" charset="0"/>
                <a:cs typeface="Courier New" panose="02070309020205020404" pitchFamily="49" charset="0"/>
              </a:rPr>
              <a:t>arg</a:t>
            </a:r>
            <a:r>
              <a:rPr lang="en-US" b="1" i="0" dirty="0">
                <a:solidFill>
                  <a:srgbClr val="00B050"/>
                </a:solidFill>
                <a:effectLst/>
                <a:latin typeface="Courier New" panose="02070309020205020404" pitchFamily="49" charset="0"/>
                <a:cs typeface="Courier New" panose="02070309020205020404" pitchFamily="49" charset="0"/>
              </a:rPr>
              <a:t>=x]    </a:t>
            </a:r>
            <a:r>
              <a:rPr lang="en-US" b="0" i="0" dirty="0">
                <a:solidFill>
                  <a:srgbClr val="000000"/>
                </a:solidFill>
                <a:effectLst/>
                <a:latin typeface="Courier New" panose="02070309020205020404" pitchFamily="49" charset="0"/>
                <a:cs typeface="Courier New" panose="02070309020205020404" pitchFamily="49" charset="0"/>
              </a:rPr>
              <a:t>// capture value of x</a:t>
            </a:r>
          </a:p>
          <a:p>
            <a:pPr marL="0" indent="0" algn="l">
              <a:buNone/>
            </a:pPr>
            <a:endParaRPr lang="en-US" b="0" i="0" dirty="0">
              <a:solidFill>
                <a:srgbClr val="000000"/>
              </a:solidFill>
              <a:effectLst/>
              <a:latin typeface="Courier New" panose="02070309020205020404" pitchFamily="49" charset="0"/>
              <a:cs typeface="Courier New" panose="02070309020205020404" pitchFamily="49" charset="0"/>
            </a:endParaRPr>
          </a:p>
          <a:p>
            <a:pPr marL="0" indent="0">
              <a:buNone/>
            </a:pPr>
            <a:r>
              <a:rPr lang="en-US" dirty="0">
                <a:solidFill>
                  <a:srgbClr val="000000"/>
                </a:solidFill>
                <a:latin typeface="Courier New" panose="02070309020205020404" pitchFamily="49" charset="0"/>
                <a:cs typeface="Courier New" panose="02070309020205020404" pitchFamily="49" charset="0"/>
              </a:rPr>
              <a:t>  (r : abs(</a:t>
            </a:r>
            <a:r>
              <a:rPr lang="en-US" dirty="0" err="1">
                <a:solidFill>
                  <a:srgbClr val="000000"/>
                </a:solidFill>
                <a:latin typeface="Courier New" panose="02070309020205020404" pitchFamily="49" charset="0"/>
                <a:cs typeface="Courier New" panose="02070309020205020404" pitchFamily="49" charset="0"/>
              </a:rPr>
              <a:t>arg</a:t>
            </a:r>
            <a:r>
              <a:rPr lang="en-US" dirty="0">
                <a:solidFill>
                  <a:srgbClr val="000000"/>
                </a:solidFill>
                <a:latin typeface="Courier New" panose="02070309020205020404" pitchFamily="49" charset="0"/>
                <a:cs typeface="Courier New" panose="02070309020205020404" pitchFamily="49" charset="0"/>
              </a:rPr>
              <a:t> - r * r) &lt; </a:t>
            </a:r>
            <a:r>
              <a:rPr lang="en-US" dirty="0" err="1">
                <a:solidFill>
                  <a:srgbClr val="000000"/>
                </a:solidFill>
                <a:latin typeface="Courier New" panose="02070309020205020404" pitchFamily="49" charset="0"/>
                <a:cs typeface="Courier New" panose="02070309020205020404" pitchFamily="49" charset="0"/>
              </a:rPr>
              <a:t>sqrt_accuracy</a:t>
            </a:r>
            <a:r>
              <a:rPr lang="en-US" dirty="0">
                <a:solidFill>
                  <a:srgbClr val="000000"/>
                </a:solidFill>
                <a:latin typeface="Courier New" panose="02070309020205020404" pitchFamily="49" charset="0"/>
                <a:cs typeface="Courier New" panose="02070309020205020404" pitchFamily="49" charset="0"/>
              </a:rPr>
              <a:t>(</a:t>
            </a:r>
            <a:r>
              <a:rPr lang="en-US" dirty="0" err="1">
                <a:solidFill>
                  <a:srgbClr val="000000"/>
                </a:solidFill>
                <a:latin typeface="Courier New" panose="02070309020205020404" pitchFamily="49" charset="0"/>
                <a:cs typeface="Courier New" panose="02070309020205020404" pitchFamily="49" charset="0"/>
              </a:rPr>
              <a:t>arg</a:t>
            </a:r>
            <a:r>
              <a:rPr lang="en-US" dirty="0">
                <a:solidFill>
                  <a:srgbClr val="000000"/>
                </a:solidFill>
                <a:latin typeface="Courier New" panose="02070309020205020404" pitchFamily="49" charset="0"/>
                <a:cs typeface="Courier New" panose="02070309020205020404" pitchFamily="49" charset="0"/>
              </a:rPr>
              <a:t>) );</a:t>
            </a:r>
          </a:p>
          <a:p>
            <a:pPr marL="0" indent="0" algn="l">
              <a:buNone/>
            </a:pPr>
            <a:endParaRPr lang="en-US" b="0" i="0" dirty="0">
              <a:solidFill>
                <a:srgbClr val="000000"/>
              </a:solidFill>
              <a:effectLst/>
              <a:latin typeface="Courier New" panose="02070309020205020404" pitchFamily="49" charset="0"/>
              <a:cs typeface="Courier New" panose="02070309020205020404" pitchFamily="49" charset="0"/>
            </a:endParaRPr>
          </a:p>
        </p:txBody>
      </p:sp>
      <p:sp>
        <p:nvSpPr>
          <p:cNvPr id="7" name="Callout: Line 6">
            <a:extLst>
              <a:ext uri="{FF2B5EF4-FFF2-40B4-BE49-F238E27FC236}">
                <a16:creationId xmlns:a16="http://schemas.microsoft.com/office/drawing/2014/main" id="{96EDDDCA-5758-4BF0-A6E4-46A984BB8806}"/>
              </a:ext>
            </a:extLst>
          </p:cNvPr>
          <p:cNvSpPr/>
          <p:nvPr/>
        </p:nvSpPr>
        <p:spPr>
          <a:xfrm>
            <a:off x="6829425" y="2609849"/>
            <a:ext cx="4105275" cy="1698626"/>
          </a:xfrm>
          <a:prstGeom prst="borderCallout1">
            <a:avLst>
              <a:gd name="adj1" fmla="val 18750"/>
              <a:gd name="adj2" fmla="val -8333"/>
              <a:gd name="adj3" fmla="val 141098"/>
              <a:gd name="adj4" fmla="val -10148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200" b="1" i="0" dirty="0">
                <a:solidFill>
                  <a:schemeClr val="bg1"/>
                </a:solidFill>
                <a:effectLst/>
              </a:rPr>
              <a:t>3. </a:t>
            </a:r>
            <a:r>
              <a:rPr lang="en-US" sz="3200" b="0" i="0" dirty="0">
                <a:solidFill>
                  <a:schemeClr val="bg1"/>
                </a:solidFill>
                <a:effectLst/>
              </a:rPr>
              <a:t>Ability to capture input values and use them in postconditions</a:t>
            </a:r>
          </a:p>
        </p:txBody>
      </p:sp>
      <p:sp>
        <p:nvSpPr>
          <p:cNvPr id="3" name="Slide Number Placeholder 2">
            <a:extLst>
              <a:ext uri="{FF2B5EF4-FFF2-40B4-BE49-F238E27FC236}">
                <a16:creationId xmlns:a16="http://schemas.microsoft.com/office/drawing/2014/main" id="{E146FF17-A635-0AA7-4701-863B6D9273A5}"/>
              </a:ext>
            </a:extLst>
          </p:cNvPr>
          <p:cNvSpPr>
            <a:spLocks noGrp="1"/>
          </p:cNvSpPr>
          <p:nvPr>
            <p:ph type="sldNum" sz="quarter" idx="12"/>
          </p:nvPr>
        </p:nvSpPr>
        <p:spPr/>
        <p:txBody>
          <a:bodyPr/>
          <a:lstStyle/>
          <a:p>
            <a:fld id="{0BDE28F9-DF4C-4421-9B70-DBE64F175828}" type="slidenum">
              <a:rPr lang="en-US" smtClean="0"/>
              <a:t>45</a:t>
            </a:fld>
            <a:endParaRPr lang="en-US"/>
          </a:p>
        </p:txBody>
      </p:sp>
    </p:spTree>
    <p:extLst>
      <p:ext uri="{BB962C8B-B14F-4D97-AF65-F5344CB8AC3E}">
        <p14:creationId xmlns:p14="http://schemas.microsoft.com/office/powerpoint/2010/main" val="265987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Contracts</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4"/>
            <a:ext cx="10391776" cy="5032375"/>
          </a:xfrm>
        </p:spPr>
        <p:txBody>
          <a:bodyPr>
            <a:normAutofit/>
          </a:bodyPr>
          <a:lstStyle/>
          <a:p>
            <a:pPr marL="0" indent="0">
              <a:buNone/>
            </a:pPr>
            <a:r>
              <a:rPr lang="en-US" sz="4400" dirty="0"/>
              <a:t>Future Example</a:t>
            </a:r>
            <a:br>
              <a:rPr lang="en-US" dirty="0"/>
            </a:br>
            <a:endParaRPr lang="en-US" dirty="0"/>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template &lt;</a:t>
            </a:r>
            <a:r>
              <a:rPr lang="en-US" b="0" i="0" dirty="0" err="1">
                <a:solidFill>
                  <a:srgbClr val="000000"/>
                </a:solidFill>
                <a:effectLst/>
                <a:latin typeface="Courier New" panose="02070309020205020404" pitchFamily="49" charset="0"/>
                <a:cs typeface="Courier New" panose="02070309020205020404" pitchFamily="49" charset="0"/>
              </a:rPr>
              <a:t>typename</a:t>
            </a:r>
            <a:r>
              <a:rPr lang="en-US" b="0" i="0" dirty="0">
                <a:solidFill>
                  <a:srgbClr val="000000"/>
                </a:solidFill>
                <a:effectLst/>
                <a:latin typeface="Courier New" panose="02070309020205020404" pitchFamily="49" charset="0"/>
                <a:cs typeface="Courier New" panose="02070309020205020404" pitchFamily="49" charset="0"/>
              </a:rPr>
              <a:t> T&gt; </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T sqrt(T x)</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pre&lt;enforced&gt; ( x &gt;= 0 )</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post&lt;audit&gt;  // expensive assertion</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  [</a:t>
            </a:r>
            <a:r>
              <a:rPr lang="en-US" b="0" i="0" dirty="0" err="1">
                <a:solidFill>
                  <a:srgbClr val="000000"/>
                </a:solidFill>
                <a:effectLst/>
                <a:latin typeface="Courier New" panose="02070309020205020404" pitchFamily="49" charset="0"/>
                <a:cs typeface="Courier New" panose="02070309020205020404" pitchFamily="49" charset="0"/>
              </a:rPr>
              <a:t>arg</a:t>
            </a:r>
            <a:r>
              <a:rPr lang="en-US" b="0" i="0" dirty="0">
                <a:solidFill>
                  <a:srgbClr val="000000"/>
                </a:solidFill>
                <a:effectLst/>
                <a:latin typeface="Courier New" panose="02070309020205020404" pitchFamily="49" charset="0"/>
                <a:cs typeface="Courier New" panose="02070309020205020404" pitchFamily="49" charset="0"/>
              </a:rPr>
              <a:t>=x]    // capture value of x</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  </a:t>
            </a:r>
            <a:r>
              <a:rPr lang="en-US" b="1" i="0" dirty="0">
                <a:solidFill>
                  <a:srgbClr val="00B050"/>
                </a:solidFill>
                <a:effectLst/>
                <a:latin typeface="Courier New" panose="02070309020205020404" pitchFamily="49" charset="0"/>
                <a:cs typeface="Courier New" panose="02070309020205020404" pitchFamily="49" charset="0"/>
              </a:rPr>
              <a:t>requires</a:t>
            </a:r>
            <a:r>
              <a:rPr lang="en-US" b="0" i="0" dirty="0">
                <a:solidFill>
                  <a:srgbClr val="000000"/>
                </a:solidFill>
                <a:effectLst/>
                <a:latin typeface="Courier New" panose="02070309020205020404" pitchFamily="49" charset="0"/>
                <a:cs typeface="Courier New" panose="02070309020205020404" pitchFamily="49" charset="0"/>
              </a:rPr>
              <a:t> </a:t>
            </a:r>
            <a:r>
              <a:rPr lang="en-US" b="0" i="0" dirty="0" err="1">
                <a:solidFill>
                  <a:srgbClr val="000000"/>
                </a:solidFill>
                <a:effectLst/>
                <a:latin typeface="Courier New" panose="02070309020205020404" pitchFamily="49" charset="0"/>
                <a:cs typeface="Courier New" panose="02070309020205020404" pitchFamily="49" charset="0"/>
              </a:rPr>
              <a:t>has_sqrt_accuracy</a:t>
            </a:r>
            <a:r>
              <a:rPr lang="en-US" b="0" i="0" dirty="0">
                <a:solidFill>
                  <a:srgbClr val="000000"/>
                </a:solidFill>
                <a:effectLst/>
                <a:latin typeface="Courier New" panose="02070309020205020404" pitchFamily="49" charset="0"/>
                <a:cs typeface="Courier New" panose="02070309020205020404" pitchFamily="49" charset="0"/>
              </a:rPr>
              <a:t>&lt;T&gt;  // concept</a:t>
            </a:r>
          </a:p>
          <a:p>
            <a:pPr marL="0" indent="0" algn="l">
              <a:buNone/>
            </a:pPr>
            <a:r>
              <a:rPr lang="en-US" b="0" i="0" dirty="0">
                <a:solidFill>
                  <a:srgbClr val="000000"/>
                </a:solidFill>
                <a:effectLst/>
                <a:latin typeface="Courier New" panose="02070309020205020404" pitchFamily="49" charset="0"/>
                <a:cs typeface="Courier New" panose="02070309020205020404" pitchFamily="49" charset="0"/>
              </a:rPr>
              <a:t>  (r : abs(</a:t>
            </a:r>
            <a:r>
              <a:rPr lang="en-US" b="0" i="0" dirty="0" err="1">
                <a:solidFill>
                  <a:srgbClr val="000000"/>
                </a:solidFill>
                <a:effectLst/>
                <a:latin typeface="Courier New" panose="02070309020205020404" pitchFamily="49" charset="0"/>
                <a:cs typeface="Courier New" panose="02070309020205020404" pitchFamily="49" charset="0"/>
              </a:rPr>
              <a:t>arg</a:t>
            </a:r>
            <a:r>
              <a:rPr lang="en-US" b="0" i="0" dirty="0">
                <a:solidFill>
                  <a:srgbClr val="000000"/>
                </a:solidFill>
                <a:effectLst/>
                <a:latin typeface="Courier New" panose="02070309020205020404" pitchFamily="49" charset="0"/>
                <a:cs typeface="Courier New" panose="02070309020205020404" pitchFamily="49" charset="0"/>
              </a:rPr>
              <a:t> - r * r) &lt; </a:t>
            </a:r>
            <a:r>
              <a:rPr lang="en-US" b="0" i="0" dirty="0" err="1">
                <a:solidFill>
                  <a:srgbClr val="000000"/>
                </a:solidFill>
                <a:effectLst/>
                <a:latin typeface="Courier New" panose="02070309020205020404" pitchFamily="49" charset="0"/>
                <a:cs typeface="Courier New" panose="02070309020205020404" pitchFamily="49" charset="0"/>
              </a:rPr>
              <a:t>sqrt_accuracy</a:t>
            </a:r>
            <a:r>
              <a:rPr lang="en-US" b="0" i="0" dirty="0">
                <a:solidFill>
                  <a:srgbClr val="000000"/>
                </a:solidFill>
                <a:effectLst/>
                <a:latin typeface="Courier New" panose="02070309020205020404" pitchFamily="49" charset="0"/>
                <a:cs typeface="Courier New" panose="02070309020205020404" pitchFamily="49" charset="0"/>
              </a:rPr>
              <a:t>(</a:t>
            </a:r>
            <a:r>
              <a:rPr lang="en-US" b="0" i="0" dirty="0" err="1">
                <a:solidFill>
                  <a:srgbClr val="000000"/>
                </a:solidFill>
                <a:effectLst/>
                <a:latin typeface="Courier New" panose="02070309020205020404" pitchFamily="49" charset="0"/>
                <a:cs typeface="Courier New" panose="02070309020205020404" pitchFamily="49" charset="0"/>
              </a:rPr>
              <a:t>arg</a:t>
            </a:r>
            <a:r>
              <a:rPr lang="en-US" b="0" i="0" dirty="0">
                <a:solidFill>
                  <a:srgbClr val="000000"/>
                </a:solidFill>
                <a:effectLst/>
                <a:latin typeface="Courier New" panose="02070309020205020404" pitchFamily="49" charset="0"/>
                <a:cs typeface="Courier New" panose="02070309020205020404" pitchFamily="49" charset="0"/>
              </a:rPr>
              <a:t>) );</a:t>
            </a:r>
          </a:p>
          <a:p>
            <a:pPr marL="0" indent="0">
              <a:buNone/>
            </a:pPr>
            <a:endParaRPr lang="en-US" dirty="0"/>
          </a:p>
        </p:txBody>
      </p:sp>
      <p:sp>
        <p:nvSpPr>
          <p:cNvPr id="3" name="Callout: Line 2">
            <a:extLst>
              <a:ext uri="{FF2B5EF4-FFF2-40B4-BE49-F238E27FC236}">
                <a16:creationId xmlns:a16="http://schemas.microsoft.com/office/drawing/2014/main" id="{37E5E69D-FF11-4602-A380-50613F03A882}"/>
              </a:ext>
            </a:extLst>
          </p:cNvPr>
          <p:cNvSpPr/>
          <p:nvPr/>
        </p:nvSpPr>
        <p:spPr>
          <a:xfrm>
            <a:off x="8559800" y="2746744"/>
            <a:ext cx="3429000" cy="2539631"/>
          </a:xfrm>
          <a:prstGeom prst="borderCallout1">
            <a:avLst>
              <a:gd name="adj1" fmla="val 18750"/>
              <a:gd name="adj2" fmla="val -8333"/>
              <a:gd name="adj3" fmla="val 112628"/>
              <a:gd name="adj4" fmla="val -16439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200" b="1" dirty="0">
                <a:solidFill>
                  <a:schemeClr val="bg1"/>
                </a:solidFill>
              </a:rPr>
              <a:t>4</a:t>
            </a:r>
            <a:r>
              <a:rPr lang="en-US" sz="3200" dirty="0">
                <a:solidFill>
                  <a:schemeClr val="bg1"/>
                </a:solidFill>
              </a:rPr>
              <a:t>. Ability to employ</a:t>
            </a:r>
            <a:r>
              <a:rPr lang="en-US" sz="3200" b="0" i="0" dirty="0">
                <a:solidFill>
                  <a:schemeClr val="bg1"/>
                </a:solidFill>
                <a:effectLst/>
              </a:rPr>
              <a:t> </a:t>
            </a:r>
            <a:r>
              <a:rPr lang="en-US" sz="3200" b="0" i="1" dirty="0">
                <a:solidFill>
                  <a:schemeClr val="bg1"/>
                </a:solidFill>
                <a:effectLst/>
              </a:rPr>
              <a:t>requires clauses </a:t>
            </a:r>
            <a:r>
              <a:rPr lang="en-US" sz="3200" b="0" i="0" dirty="0">
                <a:solidFill>
                  <a:schemeClr val="bg1"/>
                </a:solidFill>
                <a:effectLst/>
              </a:rPr>
              <a:t>on contract assertions to ease use with templates</a:t>
            </a:r>
          </a:p>
        </p:txBody>
      </p:sp>
      <p:sp>
        <p:nvSpPr>
          <p:cNvPr id="4" name="Slide Number Placeholder 3">
            <a:extLst>
              <a:ext uri="{FF2B5EF4-FFF2-40B4-BE49-F238E27FC236}">
                <a16:creationId xmlns:a16="http://schemas.microsoft.com/office/drawing/2014/main" id="{C6287FAF-F726-CE2F-105B-A1D7FF8793AD}"/>
              </a:ext>
            </a:extLst>
          </p:cNvPr>
          <p:cNvSpPr>
            <a:spLocks noGrp="1"/>
          </p:cNvSpPr>
          <p:nvPr>
            <p:ph type="sldNum" sz="quarter" idx="12"/>
          </p:nvPr>
        </p:nvSpPr>
        <p:spPr/>
        <p:txBody>
          <a:bodyPr/>
          <a:lstStyle/>
          <a:p>
            <a:fld id="{0BDE28F9-DF4C-4421-9B70-DBE64F175828}" type="slidenum">
              <a:rPr lang="en-US" smtClean="0"/>
              <a:t>46</a:t>
            </a:fld>
            <a:endParaRPr lang="en-US"/>
          </a:p>
        </p:txBody>
      </p:sp>
    </p:spTree>
    <p:extLst>
      <p:ext uri="{BB962C8B-B14F-4D97-AF65-F5344CB8AC3E}">
        <p14:creationId xmlns:p14="http://schemas.microsoft.com/office/powerpoint/2010/main" val="480759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normAutofit/>
          </a:bodyPr>
          <a:lstStyle/>
          <a:p>
            <a:pPr algn="ctr"/>
            <a:r>
              <a:rPr lang="en-US" dirty="0">
                <a:solidFill>
                  <a:srgbClr val="0070C0"/>
                </a:solidFill>
                <a:latin typeface="Amasis MT Pro Black" panose="02040A04050005020304" pitchFamily="18" charset="0"/>
              </a:rPr>
              <a:t>S</a:t>
            </a:r>
            <a:r>
              <a:rPr lang="en-US" dirty="0">
                <a:solidFill>
                  <a:srgbClr val="0070C0"/>
                </a:solidFill>
                <a:latin typeface="+mn-lt"/>
              </a:rPr>
              <a:t>afe — Contracts</a:t>
            </a:r>
            <a:endParaRPr lang="en-US" dirty="0">
              <a:solidFill>
                <a:srgbClr val="FF0000"/>
              </a:solidFill>
              <a:latin typeface="+mn-lt"/>
            </a:endParaRP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923924" y="1844675"/>
            <a:ext cx="11268076" cy="4718050"/>
          </a:xfrm>
        </p:spPr>
        <p:txBody>
          <a:bodyPr>
            <a:normAutofit/>
          </a:bodyPr>
          <a:lstStyle/>
          <a:p>
            <a:pPr marL="0" indent="0" algn="l">
              <a:buNone/>
            </a:pPr>
            <a:r>
              <a:rPr lang="en-US" sz="4400" b="0" i="0" spc="-100" dirty="0">
                <a:solidFill>
                  <a:srgbClr val="000000"/>
                </a:solidFill>
                <a:effectLst/>
              </a:rPr>
              <a:t>Coming soon —</a:t>
            </a:r>
            <a:r>
              <a:rPr lang="en-US" sz="4400" spc="-100" dirty="0">
                <a:solidFill>
                  <a:srgbClr val="000000"/>
                </a:solidFill>
              </a:rPr>
              <a:t> </a:t>
            </a:r>
            <a:r>
              <a:rPr lang="en-US" sz="4400" i="1" u="sng" spc="-100" dirty="0">
                <a:solidFill>
                  <a:srgbClr val="000000"/>
                </a:solidFill>
              </a:rPr>
              <a:t>Assertions in the core language!</a:t>
            </a:r>
            <a:endParaRPr lang="en-US" sz="4000" i="1" u="sng" spc="-100" dirty="0">
              <a:solidFill>
                <a:srgbClr val="000000"/>
              </a:solidFill>
            </a:endParaRPr>
          </a:p>
          <a:p>
            <a:pPr>
              <a:buFont typeface="Wingdings" panose="05000000000000000000" pitchFamily="2" charset="2"/>
              <a:buChar char="Ø"/>
            </a:pPr>
            <a:r>
              <a:rPr lang="en-US" sz="4000" dirty="0">
                <a:solidFill>
                  <a:srgbClr val="000000"/>
                </a:solidFill>
              </a:rPr>
              <a:t> Implicit precondition checks</a:t>
            </a:r>
            <a:endParaRPr lang="en-US" dirty="0">
              <a:solidFill>
                <a:srgbClr val="000000"/>
              </a:solidFill>
              <a:latin typeface="Courier New" panose="02070309020205020404" pitchFamily="49" charset="0"/>
              <a:cs typeface="Courier New" panose="02070309020205020404" pitchFamily="49" charset="0"/>
            </a:endParaRPr>
          </a:p>
          <a:p>
            <a:pPr lvl="1">
              <a:buFont typeface="Calibri" panose="020F0502020204030204" pitchFamily="34" charset="0"/>
              <a:buChar char="—"/>
            </a:pPr>
            <a:r>
              <a:rPr lang="en-US" sz="3600" dirty="0">
                <a:solidFill>
                  <a:srgbClr val="000000"/>
                </a:solidFill>
              </a:rPr>
              <a:t> C-style array-bounds checks</a:t>
            </a:r>
          </a:p>
          <a:p>
            <a:pPr marL="457200" lvl="1" indent="0">
              <a:buNone/>
            </a:pPr>
            <a:r>
              <a:rPr lang="en-US" sz="3600" dirty="0">
                <a:solidFill>
                  <a:srgbClr val="000000"/>
                </a:solidFill>
              </a:rPr>
              <a:t>        e.g., </a:t>
            </a:r>
            <a:r>
              <a:rPr lang="en-US" sz="3600" dirty="0">
                <a:solidFill>
                  <a:srgbClr val="000000"/>
                </a:solidFill>
                <a:latin typeface="Courier New" panose="02070309020205020404" pitchFamily="49" charset="0"/>
                <a:cs typeface="Courier New" panose="02070309020205020404" pitchFamily="49" charset="0"/>
              </a:rPr>
              <a:t>int a[32]; </a:t>
            </a:r>
            <a:r>
              <a:rPr lang="en-US" sz="3600" b="1" dirty="0">
                <a:solidFill>
                  <a:srgbClr val="FF0000"/>
                </a:solidFill>
                <a:latin typeface="Courier New" panose="02070309020205020404" pitchFamily="49" charset="0"/>
                <a:cs typeface="Courier New" panose="02070309020205020404" pitchFamily="49" charset="0"/>
              </a:rPr>
              <a:t>a[32] = 5;</a:t>
            </a:r>
          </a:p>
          <a:p>
            <a:pPr lvl="1">
              <a:buFont typeface="Calibri" panose="020F0502020204030204" pitchFamily="34" charset="0"/>
              <a:buChar char="—"/>
            </a:pPr>
            <a:r>
              <a:rPr lang="en-US" sz="3600" dirty="0">
                <a:solidFill>
                  <a:srgbClr val="000000"/>
                </a:solidFill>
                <a:cs typeface="Courier New" panose="02070309020205020404" pitchFamily="49" charset="0"/>
              </a:rPr>
              <a:t> Signed integer-overflow checks</a:t>
            </a:r>
          </a:p>
          <a:p>
            <a:pPr marL="457200" lvl="1" indent="0">
              <a:buNone/>
            </a:pPr>
            <a:r>
              <a:rPr lang="en-US" sz="3600" dirty="0">
                <a:solidFill>
                  <a:srgbClr val="000000"/>
                </a:solidFill>
                <a:cs typeface="Courier New" panose="02070309020205020404" pitchFamily="49" charset="0"/>
              </a:rPr>
              <a:t>        e.g., </a:t>
            </a:r>
            <a:r>
              <a:rPr lang="en-US" sz="3600" dirty="0">
                <a:solidFill>
                  <a:srgbClr val="000000"/>
                </a:solidFill>
                <a:latin typeface="Courier New" panose="02070309020205020404" pitchFamily="49" charset="0"/>
                <a:cs typeface="Courier New" panose="02070309020205020404" pitchFamily="49" charset="0"/>
              </a:rPr>
              <a:t>int x = INT_MAX; </a:t>
            </a:r>
            <a:r>
              <a:rPr lang="en-US" sz="3600" b="1" dirty="0">
                <a:solidFill>
                  <a:srgbClr val="FF0000"/>
                </a:solidFill>
                <a:latin typeface="Courier New" panose="02070309020205020404" pitchFamily="49" charset="0"/>
                <a:cs typeface="Courier New" panose="02070309020205020404" pitchFamily="49" charset="0"/>
              </a:rPr>
              <a:t>++x;</a:t>
            </a:r>
            <a:endParaRPr lang="en-US" sz="3600" b="1" dirty="0">
              <a:solidFill>
                <a:srgbClr val="FF0000"/>
              </a:solidFill>
              <a:cs typeface="Courier New" panose="02070309020205020404" pitchFamily="49" charset="0"/>
            </a:endParaRPr>
          </a:p>
          <a:p>
            <a:pPr lvl="1">
              <a:buFont typeface="Calibri" panose="020F0502020204030204" pitchFamily="34" charset="0"/>
              <a:buChar char="—"/>
            </a:pPr>
            <a:r>
              <a:rPr lang="en-US" sz="3600" dirty="0">
                <a:solidFill>
                  <a:srgbClr val="000000"/>
                </a:solidFill>
                <a:cs typeface="Courier New" panose="02070309020205020404" pitchFamily="49" charset="0"/>
              </a:rPr>
              <a:t> Null-pointer checks:</a:t>
            </a:r>
          </a:p>
          <a:p>
            <a:pPr marL="457200" lvl="1" indent="0">
              <a:buNone/>
            </a:pPr>
            <a:r>
              <a:rPr lang="en-US" sz="3600" dirty="0">
                <a:solidFill>
                  <a:srgbClr val="000000"/>
                </a:solidFill>
                <a:cs typeface="Courier New" panose="02070309020205020404" pitchFamily="49" charset="0"/>
              </a:rPr>
              <a:t>        e.g.,  int *</a:t>
            </a:r>
            <a:r>
              <a:rPr lang="en-US" sz="3600" dirty="0">
                <a:solidFill>
                  <a:srgbClr val="000000"/>
                </a:solidFill>
                <a:latin typeface="Courier New" panose="02070309020205020404" pitchFamily="49" charset="0"/>
                <a:cs typeface="Courier New" panose="02070309020205020404" pitchFamily="49" charset="0"/>
              </a:rPr>
              <a:t>p = 0; </a:t>
            </a:r>
            <a:r>
              <a:rPr lang="en-US" sz="3600" b="1" dirty="0">
                <a:solidFill>
                  <a:srgbClr val="FF0000"/>
                </a:solidFill>
                <a:latin typeface="Courier New" panose="02070309020205020404" pitchFamily="49" charset="0"/>
                <a:cs typeface="Courier New" panose="02070309020205020404" pitchFamily="49" charset="0"/>
              </a:rPr>
              <a:t>*p = 5;</a:t>
            </a:r>
          </a:p>
          <a:p>
            <a:pPr lvl="1">
              <a:buFont typeface="Calibri" panose="020F0502020204030204" pitchFamily="34" charset="0"/>
              <a:buChar char="—"/>
            </a:pPr>
            <a:endParaRPr lang="en-US" sz="3600" dirty="0">
              <a:solidFill>
                <a:srgbClr val="000000"/>
              </a:solidFill>
              <a:cs typeface="Courier New" panose="02070309020205020404" pitchFamily="49" charset="0"/>
            </a:endParaRPr>
          </a:p>
          <a:p>
            <a:pPr lvl="1">
              <a:buFont typeface="Calibri" panose="020F0502020204030204" pitchFamily="34" charset="0"/>
              <a:buChar char="—"/>
            </a:pPr>
            <a:endParaRPr lang="en-US" sz="3600" dirty="0">
              <a:solidFill>
                <a:srgbClr val="000000"/>
              </a:solidFill>
              <a:cs typeface="Courier New" panose="02070309020205020404" pitchFamily="49" charset="0"/>
            </a:endParaRPr>
          </a:p>
          <a:p>
            <a:pPr lvl="1">
              <a:buFont typeface="Calibri" panose="020F0502020204030204" pitchFamily="34" charset="0"/>
              <a:buChar char="—"/>
            </a:pPr>
            <a:endParaRPr lang="en-US" b="0" i="0" dirty="0">
              <a:solidFill>
                <a:srgbClr val="000000"/>
              </a:solidFill>
              <a:effectLst/>
              <a:latin typeface="Courier New" panose="02070309020205020404" pitchFamily="49" charset="0"/>
              <a:cs typeface="Courier New" panose="02070309020205020404" pitchFamily="49" charset="0"/>
            </a:endParaRPr>
          </a:p>
          <a:p>
            <a:pPr algn="l">
              <a:buFont typeface="Wingdings" panose="05000000000000000000" pitchFamily="2" charset="2"/>
              <a:buChar char="§"/>
            </a:pPr>
            <a:endParaRPr lang="en-US" sz="3300" b="0" i="0" dirty="0">
              <a:solidFill>
                <a:srgbClr val="000000"/>
              </a:solidFill>
              <a:effectLst/>
              <a:latin typeface="Arial" panose="020B0604020202020204" pitchFamily="34" charset="0"/>
            </a:endParaRPr>
          </a:p>
          <a:p>
            <a:pPr marL="0" indent="0" algn="l">
              <a:buNone/>
            </a:pPr>
            <a:endParaRPr lang="en-US" sz="1800" b="0" i="0" dirty="0">
              <a:solidFill>
                <a:srgbClr val="000000"/>
              </a:solidFill>
              <a:effectLst/>
              <a:latin typeface="Courier New" panose="02070309020205020404" pitchFamily="49" charset="0"/>
            </a:endParaRPr>
          </a:p>
          <a:p>
            <a:pPr marL="0" indent="0">
              <a:buNone/>
            </a:pPr>
            <a:endParaRPr lang="en-US" dirty="0"/>
          </a:p>
        </p:txBody>
      </p:sp>
      <p:sp>
        <p:nvSpPr>
          <p:cNvPr id="3" name="Cloud 2">
            <a:extLst>
              <a:ext uri="{FF2B5EF4-FFF2-40B4-BE49-F238E27FC236}">
                <a16:creationId xmlns:a16="http://schemas.microsoft.com/office/drawing/2014/main" id="{72171430-F313-14C0-4C6F-D88B718F4352}"/>
              </a:ext>
            </a:extLst>
          </p:cNvPr>
          <p:cNvSpPr/>
          <p:nvPr/>
        </p:nvSpPr>
        <p:spPr>
          <a:xfrm>
            <a:off x="7625272" y="2537407"/>
            <a:ext cx="4921331" cy="802164"/>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Core-language assertions could be available  much sooner than  C++29!</a:t>
            </a:r>
          </a:p>
        </p:txBody>
      </p:sp>
      <p:sp>
        <p:nvSpPr>
          <p:cNvPr id="7" name="Cloud 6">
            <a:extLst>
              <a:ext uri="{FF2B5EF4-FFF2-40B4-BE49-F238E27FC236}">
                <a16:creationId xmlns:a16="http://schemas.microsoft.com/office/drawing/2014/main" id="{28FBBF82-ABA7-97AB-5F37-884FDDA3E4B6}"/>
              </a:ext>
            </a:extLst>
          </p:cNvPr>
          <p:cNvSpPr/>
          <p:nvPr/>
        </p:nvSpPr>
        <p:spPr>
          <a:xfrm>
            <a:off x="8942832" y="3339571"/>
            <a:ext cx="4103115" cy="1041986"/>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00"/>
              </a:lnSpc>
            </a:pPr>
            <a:r>
              <a:rPr lang="en-US" sz="1600" dirty="0"/>
              <a:t>The C++ Standard doesn’t need to change because implicit assertions replace UB.</a:t>
            </a:r>
          </a:p>
        </p:txBody>
      </p:sp>
      <p:sp>
        <p:nvSpPr>
          <p:cNvPr id="4" name="Slide Number Placeholder 3">
            <a:extLst>
              <a:ext uri="{FF2B5EF4-FFF2-40B4-BE49-F238E27FC236}">
                <a16:creationId xmlns:a16="http://schemas.microsoft.com/office/drawing/2014/main" id="{16ADF812-C296-3736-9196-F887BE08B751}"/>
              </a:ext>
            </a:extLst>
          </p:cNvPr>
          <p:cNvSpPr>
            <a:spLocks noGrp="1"/>
          </p:cNvSpPr>
          <p:nvPr>
            <p:ph type="sldNum" sz="quarter" idx="12"/>
          </p:nvPr>
        </p:nvSpPr>
        <p:spPr/>
        <p:txBody>
          <a:bodyPr/>
          <a:lstStyle/>
          <a:p>
            <a:fld id="{0BDE28F9-DF4C-4421-9B70-DBE64F175828}" type="slidenum">
              <a:rPr lang="en-US" smtClean="0"/>
              <a:t>47</a:t>
            </a:fld>
            <a:endParaRPr lang="en-US"/>
          </a:p>
        </p:txBody>
      </p:sp>
      <p:sp>
        <p:nvSpPr>
          <p:cNvPr id="6" name="Rectangle 5">
            <a:extLst>
              <a:ext uri="{FF2B5EF4-FFF2-40B4-BE49-F238E27FC236}">
                <a16:creationId xmlns:a16="http://schemas.microsoft.com/office/drawing/2014/main" id="{AC132301-5C37-4F34-6DB8-2F8737E0CBE2}"/>
              </a:ext>
            </a:extLst>
          </p:cNvPr>
          <p:cNvSpPr/>
          <p:nvPr/>
        </p:nvSpPr>
        <p:spPr>
          <a:xfrm rot="21385798">
            <a:off x="8288621" y="642040"/>
            <a:ext cx="3877986" cy="923330"/>
          </a:xfrm>
          <a:prstGeom prst="rect">
            <a:avLst/>
          </a:prstGeom>
          <a:solidFill>
            <a:srgbClr val="FFFF00"/>
          </a:solidFill>
          <a:ln w="57150">
            <a:solidFill>
              <a:srgbClr val="FF0000"/>
            </a:solidFill>
          </a:ln>
          <a:effectLst>
            <a:innerShdw blurRad="63500" dist="50800" dir="13500000">
              <a:prstClr val="black">
                <a:alpha val="50000"/>
              </a:prstClr>
            </a:innerShdw>
          </a:effectLst>
          <a:scene3d>
            <a:camera prst="isometricOffAxis2Left"/>
            <a:lightRig rig="threePt" dir="t"/>
          </a:scene3d>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dirty="0">
                <a:ln>
                  <a:solidFill>
                    <a:srgbClr val="7030A0"/>
                  </a:solidFill>
                </a:ln>
                <a:solidFill>
                  <a:schemeClr val="accent3"/>
                </a:solidFill>
              </a:rPr>
              <a:t>See P3100R4</a:t>
            </a:r>
          </a:p>
        </p:txBody>
      </p:sp>
      <p:sp>
        <p:nvSpPr>
          <p:cNvPr id="9" name="Rectangle 8">
            <a:extLst>
              <a:ext uri="{FF2B5EF4-FFF2-40B4-BE49-F238E27FC236}">
                <a16:creationId xmlns:a16="http://schemas.microsoft.com/office/drawing/2014/main" id="{421BD11A-A4C4-B6AE-9B61-34EBD4A722C4}"/>
              </a:ext>
            </a:extLst>
          </p:cNvPr>
          <p:cNvSpPr/>
          <p:nvPr/>
        </p:nvSpPr>
        <p:spPr>
          <a:xfrm rot="21143226">
            <a:off x="230910" y="268909"/>
            <a:ext cx="3599005" cy="1323439"/>
          </a:xfrm>
          <a:prstGeom prst="rect">
            <a:avLst/>
          </a:prstGeom>
          <a:solidFill>
            <a:schemeClr val="accent6">
              <a:lumMod val="20000"/>
              <a:lumOff val="80000"/>
            </a:schemeClr>
          </a:solidFill>
          <a:ln w="57150">
            <a:solidFill>
              <a:srgbClr val="00B0F0"/>
            </a:solidFill>
          </a:ln>
          <a:effectLst>
            <a:innerShdw blurRad="63500" dist="50800" dir="13500000">
              <a:prstClr val="black">
                <a:alpha val="50000"/>
              </a:prstClr>
            </a:innerShdw>
          </a:effectLst>
          <a:scene3d>
            <a:camera prst="perspectiveRight"/>
            <a:lightRig rig="threePt" dir="t"/>
          </a:scene3d>
        </p:spPr>
        <p:txBody>
          <a:bodyPr wrap="square" lIns="91440" tIns="45720" rIns="91440" bIns="45720">
            <a:spAutoFit/>
          </a:bodyPr>
          <a:lstStyle/>
          <a:p>
            <a:pPr algn="ctr">
              <a:lnSpc>
                <a:spcPts val="4800"/>
              </a:lnSpc>
            </a:pPr>
            <a:r>
              <a:rPr lang="en-US" sz="4200" dirty="0">
                <a:ln w="0"/>
                <a:effectLst>
                  <a:outerShdw blurRad="38100" dist="19050" dir="2700000" algn="tl" rotWithShape="0">
                    <a:schemeClr val="dk1">
                      <a:alpha val="40000"/>
                    </a:schemeClr>
                  </a:outerShdw>
                </a:effectLst>
              </a:rPr>
              <a:t>No changes</a:t>
            </a:r>
          </a:p>
          <a:p>
            <a:pPr algn="ctr">
              <a:lnSpc>
                <a:spcPts val="4800"/>
              </a:lnSpc>
            </a:pPr>
            <a:r>
              <a:rPr lang="en-US" sz="4200" dirty="0">
                <a:ln w="0"/>
                <a:effectLst>
                  <a:outerShdw blurRad="38100" dist="19050" dir="2700000" algn="tl" rotWithShape="0">
                    <a:schemeClr val="dk1">
                      <a:alpha val="40000"/>
                    </a:schemeClr>
                  </a:outerShdw>
                </a:effectLst>
              </a:rPr>
              <a:t>to source code!</a:t>
            </a:r>
          </a:p>
        </p:txBody>
      </p:sp>
      <p:grpSp>
        <p:nvGrpSpPr>
          <p:cNvPr id="13" name="Group 12">
            <a:extLst>
              <a:ext uri="{FF2B5EF4-FFF2-40B4-BE49-F238E27FC236}">
                <a16:creationId xmlns:a16="http://schemas.microsoft.com/office/drawing/2014/main" id="{2420B5F5-2CE0-2A31-9998-E415E9DB2D80}"/>
              </a:ext>
            </a:extLst>
          </p:cNvPr>
          <p:cNvGrpSpPr/>
          <p:nvPr/>
        </p:nvGrpSpPr>
        <p:grpSpPr>
          <a:xfrm>
            <a:off x="8814308" y="4343457"/>
            <a:ext cx="3133344" cy="1260291"/>
            <a:chOff x="8750808" y="4381557"/>
            <a:chExt cx="3413352" cy="1260291"/>
          </a:xfrm>
        </p:grpSpPr>
        <p:sp>
          <p:nvSpPr>
            <p:cNvPr id="8" name="TextBox 7">
              <a:extLst>
                <a:ext uri="{FF2B5EF4-FFF2-40B4-BE49-F238E27FC236}">
                  <a16:creationId xmlns:a16="http://schemas.microsoft.com/office/drawing/2014/main" id="{E451E34B-BCA9-5DF1-8BA1-B9B515BDC1C4}"/>
                </a:ext>
              </a:extLst>
            </p:cNvPr>
            <p:cNvSpPr txBox="1"/>
            <p:nvPr/>
          </p:nvSpPr>
          <p:spPr>
            <a:xfrm>
              <a:off x="9272016" y="4530523"/>
              <a:ext cx="2892144" cy="923330"/>
            </a:xfrm>
            <a:prstGeom prst="rect">
              <a:avLst/>
            </a:prstGeom>
            <a:solidFill>
              <a:schemeClr val="accent6">
                <a:lumMod val="20000"/>
                <a:lumOff val="80000"/>
              </a:schemeClr>
            </a:solidFill>
            <a:ln w="28575">
              <a:solidFill>
                <a:srgbClr val="00B0F0"/>
              </a:solidFill>
            </a:ln>
          </p:spPr>
          <p:txBody>
            <a:bodyPr wrap="square" rtlCol="0">
              <a:spAutoFit/>
            </a:bodyPr>
            <a:lstStyle/>
            <a:p>
              <a:r>
                <a:rPr lang="en-US" dirty="0"/>
                <a:t>Recall Bjarne’s example of checking for overflow and throwing an exception?</a:t>
              </a:r>
            </a:p>
          </p:txBody>
        </p:sp>
        <p:sp>
          <p:nvSpPr>
            <p:cNvPr id="11" name="Right Brace 10">
              <a:extLst>
                <a:ext uri="{FF2B5EF4-FFF2-40B4-BE49-F238E27FC236}">
                  <a16:creationId xmlns:a16="http://schemas.microsoft.com/office/drawing/2014/main" id="{64578777-82F7-AD0B-5166-6A046F6A21DE}"/>
                </a:ext>
              </a:extLst>
            </p:cNvPr>
            <p:cNvSpPr/>
            <p:nvPr/>
          </p:nvSpPr>
          <p:spPr>
            <a:xfrm>
              <a:off x="8750808" y="4381557"/>
              <a:ext cx="512064" cy="1260291"/>
            </a:xfrm>
            <a:prstGeom prst="rightBrace">
              <a:avLst>
                <a:gd name="adj1" fmla="val 8333"/>
                <a:gd name="adj2" fmla="val 47098"/>
              </a:avLst>
            </a:prstGeom>
            <a:ln w="28575">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2" name="Thought Bubble: Cloud 11">
            <a:extLst>
              <a:ext uri="{FF2B5EF4-FFF2-40B4-BE49-F238E27FC236}">
                <a16:creationId xmlns:a16="http://schemas.microsoft.com/office/drawing/2014/main" id="{BFDD949B-E9DC-7E11-9F88-962016CCE3D5}"/>
              </a:ext>
            </a:extLst>
          </p:cNvPr>
          <p:cNvSpPr/>
          <p:nvPr/>
        </p:nvSpPr>
        <p:spPr>
          <a:xfrm>
            <a:off x="8220456" y="5597709"/>
            <a:ext cx="3247644" cy="1119004"/>
          </a:xfrm>
          <a:prstGeom prst="cloudCallout">
            <a:avLst>
              <a:gd name="adj1" fmla="val -55928"/>
              <a:gd name="adj2" fmla="val -69133"/>
            </a:avLst>
          </a:prstGeom>
          <a:solidFill>
            <a:schemeClr val="accent6">
              <a:lumMod val="20000"/>
              <a:lumOff val="80000"/>
            </a:schemeClr>
          </a:solid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With core-language contract assertions, </a:t>
            </a:r>
            <a:r>
              <a:rPr lang="en-US" b="1" dirty="0">
                <a:solidFill>
                  <a:srgbClr val="6666FF"/>
                </a:solidFill>
              </a:rPr>
              <a:t>we get that </a:t>
            </a:r>
            <a:r>
              <a:rPr lang="en-US" b="1" u="sng" dirty="0">
                <a:solidFill>
                  <a:srgbClr val="6666FF"/>
                </a:solidFill>
              </a:rPr>
              <a:t>for free</a:t>
            </a:r>
            <a:r>
              <a:rPr lang="en-US" b="1" dirty="0">
                <a:solidFill>
                  <a:srgbClr val="6666FF"/>
                </a:solidFill>
              </a:rPr>
              <a:t>!</a:t>
            </a:r>
          </a:p>
        </p:txBody>
      </p:sp>
    </p:spTree>
    <p:extLst>
      <p:ext uri="{BB962C8B-B14F-4D97-AF65-F5344CB8AC3E}">
        <p14:creationId xmlns:p14="http://schemas.microsoft.com/office/powerpoint/2010/main" val="3539198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wipe(left)">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wipe(left)">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wipe(left)">
                                      <p:cBhvr>
                                        <p:cTn id="42" dur="500"/>
                                        <p:tgtEl>
                                          <p:spTgt spid="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left)">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5" fill="hold" grpId="0" nodeType="click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randombar(vertical)">
                                      <p:cBhvr>
                                        <p:cTn id="52" dur="500"/>
                                        <p:tgtEl>
                                          <p:spTgt spid="12"/>
                                        </p:tgtEl>
                                      </p:cBhvr>
                                    </p:animEffect>
                                  </p:childTnLst>
                                </p:cTn>
                              </p:par>
                            </p:childTnLst>
                          </p:cTn>
                        </p:par>
                      </p:childTnLst>
                    </p:cTn>
                  </p:par>
                  <p:par>
                    <p:cTn id="53" fill="hold">
                      <p:stCondLst>
                        <p:cond delay="indefinite"/>
                      </p:stCondLst>
                      <p:childTnLst>
                        <p:par>
                          <p:cTn id="54" fill="hold">
                            <p:stCondLst>
                              <p:cond delay="0"/>
                            </p:stCondLst>
                            <p:childTnLst>
                              <p:par>
                                <p:cTn id="55" presetID="2" presetClass="entr" presetSubtype="9" fill="hold" grpId="0" nodeType="clickEffect">
                                  <p:stCondLst>
                                    <p:cond delay="0"/>
                                  </p:stCondLst>
                                  <p:childTnLst>
                                    <p:set>
                                      <p:cBhvr>
                                        <p:cTn id="56" dur="1" fill="hold">
                                          <p:stCondLst>
                                            <p:cond delay="0"/>
                                          </p:stCondLst>
                                        </p:cTn>
                                        <p:tgtEl>
                                          <p:spTgt spid="9"/>
                                        </p:tgtEl>
                                        <p:attrNameLst>
                                          <p:attrName>style.visibility</p:attrName>
                                        </p:attrNameLst>
                                      </p:cBhvr>
                                      <p:to>
                                        <p:strVal val="visible"/>
                                      </p:to>
                                    </p:set>
                                    <p:anim calcmode="lin" valueType="num">
                                      <p:cBhvr additive="base">
                                        <p:cTn id="57" dur="500" fill="hold"/>
                                        <p:tgtEl>
                                          <p:spTgt spid="9"/>
                                        </p:tgtEl>
                                        <p:attrNameLst>
                                          <p:attrName>ppt_x</p:attrName>
                                        </p:attrNameLst>
                                      </p:cBhvr>
                                      <p:tavLst>
                                        <p:tav tm="0">
                                          <p:val>
                                            <p:strVal val="0-#ppt_w/2"/>
                                          </p:val>
                                        </p:tav>
                                        <p:tav tm="100000">
                                          <p:val>
                                            <p:strVal val="#ppt_x"/>
                                          </p:val>
                                        </p:tav>
                                      </p:tavLst>
                                    </p:anim>
                                    <p:anim calcmode="lin" valueType="num">
                                      <p:cBhvr additive="base">
                                        <p:cTn id="58" dur="5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9" fill="hold" grpId="0" nodeType="clickEffect">
                                  <p:stCondLst>
                                    <p:cond delay="0"/>
                                  </p:stCondLst>
                                  <p:childTnLst>
                                    <p:set>
                                      <p:cBhvr>
                                        <p:cTn id="62" dur="1" fill="hold">
                                          <p:stCondLst>
                                            <p:cond delay="0"/>
                                          </p:stCondLst>
                                        </p:cTn>
                                        <p:tgtEl>
                                          <p:spTgt spid="6"/>
                                        </p:tgtEl>
                                        <p:attrNameLst>
                                          <p:attrName>style.visibility</p:attrName>
                                        </p:attrNameLst>
                                      </p:cBhvr>
                                      <p:to>
                                        <p:strVal val="visible"/>
                                      </p:to>
                                    </p:set>
                                    <p:anim calcmode="lin" valueType="num">
                                      <p:cBhvr additive="base">
                                        <p:cTn id="63" dur="500" fill="hold"/>
                                        <p:tgtEl>
                                          <p:spTgt spid="6"/>
                                        </p:tgtEl>
                                        <p:attrNameLst>
                                          <p:attrName>ppt_x</p:attrName>
                                        </p:attrNameLst>
                                      </p:cBhvr>
                                      <p:tavLst>
                                        <p:tav tm="0">
                                          <p:val>
                                            <p:strVal val="0-#ppt_w/2"/>
                                          </p:val>
                                        </p:tav>
                                        <p:tav tm="100000">
                                          <p:val>
                                            <p:strVal val="#ppt_x"/>
                                          </p:val>
                                        </p:tav>
                                      </p:tavLst>
                                    </p:anim>
                                    <p:anim calcmode="lin" valueType="num">
                                      <p:cBhvr additive="base">
                                        <p:cTn id="64" dur="5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 presetClass="entr" presetSubtype="3" fill="hold" grpId="0" nodeType="clickEffect">
                                  <p:stCondLst>
                                    <p:cond delay="0"/>
                                  </p:stCondLst>
                                  <p:childTnLst>
                                    <p:set>
                                      <p:cBhvr>
                                        <p:cTn id="68" dur="1" fill="hold">
                                          <p:stCondLst>
                                            <p:cond delay="0"/>
                                          </p:stCondLst>
                                        </p:cTn>
                                        <p:tgtEl>
                                          <p:spTgt spid="3"/>
                                        </p:tgtEl>
                                        <p:attrNameLst>
                                          <p:attrName>style.visibility</p:attrName>
                                        </p:attrNameLst>
                                      </p:cBhvr>
                                      <p:to>
                                        <p:strVal val="visible"/>
                                      </p:to>
                                    </p:set>
                                    <p:anim calcmode="lin" valueType="num">
                                      <p:cBhvr additive="base">
                                        <p:cTn id="69" dur="500" fill="hold"/>
                                        <p:tgtEl>
                                          <p:spTgt spid="3"/>
                                        </p:tgtEl>
                                        <p:attrNameLst>
                                          <p:attrName>ppt_x</p:attrName>
                                        </p:attrNameLst>
                                      </p:cBhvr>
                                      <p:tavLst>
                                        <p:tav tm="0">
                                          <p:val>
                                            <p:strVal val="1+#ppt_w/2"/>
                                          </p:val>
                                        </p:tav>
                                        <p:tav tm="100000">
                                          <p:val>
                                            <p:strVal val="#ppt_x"/>
                                          </p:val>
                                        </p:tav>
                                      </p:tavLst>
                                    </p:anim>
                                    <p:anim calcmode="lin" valueType="num">
                                      <p:cBhvr additive="base">
                                        <p:cTn id="70" dur="50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14" presetClass="entr" presetSubtype="10" fill="hold" grpId="0" nodeType="clickEffect">
                                  <p:stCondLst>
                                    <p:cond delay="0"/>
                                  </p:stCondLst>
                                  <p:childTnLst>
                                    <p:set>
                                      <p:cBhvr>
                                        <p:cTn id="74" dur="1" fill="hold">
                                          <p:stCondLst>
                                            <p:cond delay="0"/>
                                          </p:stCondLst>
                                        </p:cTn>
                                        <p:tgtEl>
                                          <p:spTgt spid="7"/>
                                        </p:tgtEl>
                                        <p:attrNameLst>
                                          <p:attrName>style.visibility</p:attrName>
                                        </p:attrNameLst>
                                      </p:cBhvr>
                                      <p:to>
                                        <p:strVal val="visible"/>
                                      </p:to>
                                    </p:set>
                                    <p:animEffect transition="in" filter="randombar(horizontal)">
                                      <p:cBhvr>
                                        <p:cTn id="7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6" grpId="0" animBg="1"/>
      <p:bldP spid="9" grpId="0" animBg="1"/>
      <p:bldP spid="12" grpId="0" animBg="1"/>
    </p:bldLst>
  </p:timing>
  <p:extLst>
    <p:ext uri="{6950BFC3-D8DA-4A85-94F7-54DA5524770B}">
      <p188:commentRel xmlns:p188="http://schemas.microsoft.com/office/powerpoint/2018/8/main" r:id="rId3"/>
    </p:ext>
  </p:extLs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D56D6B-3458-6468-4610-49D5DB8396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3BFF02-F623-251C-0658-9653F0B416F5}"/>
              </a:ext>
            </a:extLst>
          </p:cNvPr>
          <p:cNvSpPr>
            <a:spLocks noGrp="1"/>
          </p:cNvSpPr>
          <p:nvPr>
            <p:ph type="title"/>
          </p:nvPr>
        </p:nvSpPr>
        <p:spPr/>
        <p:txBody>
          <a:bodyPr/>
          <a:lstStyle/>
          <a:p>
            <a:pPr algn="ctr"/>
            <a:r>
              <a:rPr lang="en-US"/>
              <a:t>Erroneous Behavior (EB)</a:t>
            </a:r>
          </a:p>
        </p:txBody>
      </p:sp>
      <p:sp>
        <p:nvSpPr>
          <p:cNvPr id="3" name="Content Placeholder 2">
            <a:extLst>
              <a:ext uri="{FF2B5EF4-FFF2-40B4-BE49-F238E27FC236}">
                <a16:creationId xmlns:a16="http://schemas.microsoft.com/office/drawing/2014/main" id="{B048FE0B-361E-48F0-3E8A-7838DA500CB5}"/>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Erroneous</a:t>
            </a:r>
          </a:p>
          <a:p>
            <a:pPr marL="0" indent="0" algn="ctr">
              <a:lnSpc>
                <a:spcPts val="12000"/>
              </a:lnSpc>
              <a:buNone/>
            </a:pPr>
            <a:r>
              <a:rPr lang="en-US" sz="11600"/>
              <a:t>Behavior</a:t>
            </a:r>
          </a:p>
          <a:p>
            <a:pPr marL="0" indent="0" algn="ctr">
              <a:lnSpc>
                <a:spcPts val="12000"/>
              </a:lnSpc>
              <a:buNone/>
            </a:pPr>
            <a:r>
              <a:rPr lang="en-US" sz="11600"/>
              <a:t>(EB)</a:t>
            </a:r>
            <a:br>
              <a:rPr lang="en-US" sz="11600"/>
            </a:br>
            <a:endParaRPr lang="en-US" sz="11600"/>
          </a:p>
        </p:txBody>
      </p:sp>
      <p:sp>
        <p:nvSpPr>
          <p:cNvPr id="4" name="Slide Number Placeholder 3">
            <a:extLst>
              <a:ext uri="{FF2B5EF4-FFF2-40B4-BE49-F238E27FC236}">
                <a16:creationId xmlns:a16="http://schemas.microsoft.com/office/drawing/2014/main" id="{16267B66-EE28-CFAB-B27C-BACDA5F447FA}"/>
              </a:ext>
            </a:extLst>
          </p:cNvPr>
          <p:cNvSpPr>
            <a:spLocks noGrp="1"/>
          </p:cNvSpPr>
          <p:nvPr>
            <p:ph type="sldNum" sz="quarter" idx="12"/>
          </p:nvPr>
        </p:nvSpPr>
        <p:spPr/>
        <p:txBody>
          <a:bodyPr/>
          <a:lstStyle/>
          <a:p>
            <a:fld id="{0BDE28F9-DF4C-4421-9B70-DBE64F175828}" type="slidenum">
              <a:rPr lang="en-US" smtClean="0"/>
              <a:t>48</a:t>
            </a:fld>
            <a:endParaRPr lang="en-US"/>
          </a:p>
        </p:txBody>
      </p:sp>
    </p:spTree>
    <p:extLst>
      <p:ext uri="{BB962C8B-B14F-4D97-AF65-F5344CB8AC3E}">
        <p14:creationId xmlns:p14="http://schemas.microsoft.com/office/powerpoint/2010/main" val="34161527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Erroneous Behavior (EB)</a:t>
            </a:r>
          </a:p>
        </p:txBody>
      </p:sp>
      <p:sp>
        <p:nvSpPr>
          <p:cNvPr id="4" name="Rectangle: Rounded Corners 3">
            <a:extLst>
              <a:ext uri="{FF2B5EF4-FFF2-40B4-BE49-F238E27FC236}">
                <a16:creationId xmlns:a16="http://schemas.microsoft.com/office/drawing/2014/main" id="{2FF6F01E-C994-A359-ECF6-54BC28B0C558}"/>
              </a:ext>
            </a:extLst>
          </p:cNvPr>
          <p:cNvSpPr/>
          <p:nvPr/>
        </p:nvSpPr>
        <p:spPr>
          <a:xfrm>
            <a:off x="1275907" y="5326912"/>
            <a:ext cx="9165265" cy="1394563"/>
          </a:xfrm>
          <a:custGeom>
            <a:avLst/>
            <a:gdLst>
              <a:gd name="connsiteX0" fmla="*/ 0 w 9165265"/>
              <a:gd name="connsiteY0" fmla="*/ 0 h 1394563"/>
              <a:gd name="connsiteX1" fmla="*/ 0 w 9165265"/>
              <a:gd name="connsiteY1" fmla="*/ 0 h 1394563"/>
              <a:gd name="connsiteX2" fmla="*/ 297871 w 9165265"/>
              <a:gd name="connsiteY2" fmla="*/ 0 h 1394563"/>
              <a:gd name="connsiteX3" fmla="*/ 1054005 w 9165265"/>
              <a:gd name="connsiteY3" fmla="*/ 0 h 1394563"/>
              <a:gd name="connsiteX4" fmla="*/ 1626835 w 9165265"/>
              <a:gd name="connsiteY4" fmla="*/ 0 h 1394563"/>
              <a:gd name="connsiteX5" fmla="*/ 1924706 w 9165265"/>
              <a:gd name="connsiteY5" fmla="*/ 0 h 1394563"/>
              <a:gd name="connsiteX6" fmla="*/ 2497535 w 9165265"/>
              <a:gd name="connsiteY6" fmla="*/ 0 h 1394563"/>
              <a:gd name="connsiteX7" fmla="*/ 3253669 w 9165265"/>
              <a:gd name="connsiteY7" fmla="*/ 0 h 1394563"/>
              <a:gd name="connsiteX8" fmla="*/ 3734845 w 9165265"/>
              <a:gd name="connsiteY8" fmla="*/ 0 h 1394563"/>
              <a:gd name="connsiteX9" fmla="*/ 4216022 w 9165265"/>
              <a:gd name="connsiteY9" fmla="*/ 0 h 1394563"/>
              <a:gd name="connsiteX10" fmla="*/ 4788851 w 9165265"/>
              <a:gd name="connsiteY10" fmla="*/ 0 h 1394563"/>
              <a:gd name="connsiteX11" fmla="*/ 5453333 w 9165265"/>
              <a:gd name="connsiteY11" fmla="*/ 0 h 1394563"/>
              <a:gd name="connsiteX12" fmla="*/ 6117814 w 9165265"/>
              <a:gd name="connsiteY12" fmla="*/ 0 h 1394563"/>
              <a:gd name="connsiteX13" fmla="*/ 6782296 w 9165265"/>
              <a:gd name="connsiteY13" fmla="*/ 0 h 1394563"/>
              <a:gd name="connsiteX14" fmla="*/ 7538430 w 9165265"/>
              <a:gd name="connsiteY14" fmla="*/ 0 h 1394563"/>
              <a:gd name="connsiteX15" fmla="*/ 8111260 w 9165265"/>
              <a:gd name="connsiteY15" fmla="*/ 0 h 1394563"/>
              <a:gd name="connsiteX16" fmla="*/ 9165265 w 9165265"/>
              <a:gd name="connsiteY16" fmla="*/ 0 h 1394563"/>
              <a:gd name="connsiteX17" fmla="*/ 9165265 w 9165265"/>
              <a:gd name="connsiteY17" fmla="*/ 0 h 1394563"/>
              <a:gd name="connsiteX18" fmla="*/ 9165265 w 9165265"/>
              <a:gd name="connsiteY18" fmla="*/ 464854 h 1394563"/>
              <a:gd name="connsiteX19" fmla="*/ 9165265 w 9165265"/>
              <a:gd name="connsiteY19" fmla="*/ 957600 h 1394563"/>
              <a:gd name="connsiteX20" fmla="*/ 9165265 w 9165265"/>
              <a:gd name="connsiteY20" fmla="*/ 1394563 h 1394563"/>
              <a:gd name="connsiteX21" fmla="*/ 9165265 w 9165265"/>
              <a:gd name="connsiteY21" fmla="*/ 1394563 h 1394563"/>
              <a:gd name="connsiteX22" fmla="*/ 8409131 w 9165265"/>
              <a:gd name="connsiteY22" fmla="*/ 1394563 h 1394563"/>
              <a:gd name="connsiteX23" fmla="*/ 7927954 w 9165265"/>
              <a:gd name="connsiteY23" fmla="*/ 1394563 h 1394563"/>
              <a:gd name="connsiteX24" fmla="*/ 7446778 w 9165265"/>
              <a:gd name="connsiteY24" fmla="*/ 1394563 h 1394563"/>
              <a:gd name="connsiteX25" fmla="*/ 6965601 w 9165265"/>
              <a:gd name="connsiteY25" fmla="*/ 1394563 h 1394563"/>
              <a:gd name="connsiteX26" fmla="*/ 6301120 w 9165265"/>
              <a:gd name="connsiteY26" fmla="*/ 1394563 h 1394563"/>
              <a:gd name="connsiteX27" fmla="*/ 5728291 w 9165265"/>
              <a:gd name="connsiteY27" fmla="*/ 1394563 h 1394563"/>
              <a:gd name="connsiteX28" fmla="*/ 5430420 w 9165265"/>
              <a:gd name="connsiteY28" fmla="*/ 1394563 h 1394563"/>
              <a:gd name="connsiteX29" fmla="*/ 4949243 w 9165265"/>
              <a:gd name="connsiteY29" fmla="*/ 1394563 h 1394563"/>
              <a:gd name="connsiteX30" fmla="*/ 4284761 w 9165265"/>
              <a:gd name="connsiteY30" fmla="*/ 1394563 h 1394563"/>
              <a:gd name="connsiteX31" fmla="*/ 3895238 w 9165265"/>
              <a:gd name="connsiteY31" fmla="*/ 1394563 h 1394563"/>
              <a:gd name="connsiteX32" fmla="*/ 3139103 w 9165265"/>
              <a:gd name="connsiteY32" fmla="*/ 1394563 h 1394563"/>
              <a:gd name="connsiteX33" fmla="*/ 2382969 w 9165265"/>
              <a:gd name="connsiteY33" fmla="*/ 1394563 h 1394563"/>
              <a:gd name="connsiteX34" fmla="*/ 1810140 w 9165265"/>
              <a:gd name="connsiteY34" fmla="*/ 1394563 h 1394563"/>
              <a:gd name="connsiteX35" fmla="*/ 1054005 w 9165265"/>
              <a:gd name="connsiteY35" fmla="*/ 1394563 h 1394563"/>
              <a:gd name="connsiteX36" fmla="*/ 0 w 9165265"/>
              <a:gd name="connsiteY36" fmla="*/ 1394563 h 1394563"/>
              <a:gd name="connsiteX37" fmla="*/ 0 w 9165265"/>
              <a:gd name="connsiteY37" fmla="*/ 1394563 h 1394563"/>
              <a:gd name="connsiteX38" fmla="*/ 0 w 9165265"/>
              <a:gd name="connsiteY38" fmla="*/ 915763 h 1394563"/>
              <a:gd name="connsiteX39" fmla="*/ 0 w 9165265"/>
              <a:gd name="connsiteY39" fmla="*/ 478800 h 1394563"/>
              <a:gd name="connsiteX40" fmla="*/ 0 w 9165265"/>
              <a:gd name="connsiteY40" fmla="*/ 0 h 1394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165265" h="1394563" fill="none" extrusionOk="0">
                <a:moveTo>
                  <a:pt x="0" y="0"/>
                </a:moveTo>
                <a:lnTo>
                  <a:pt x="0" y="0"/>
                </a:lnTo>
                <a:cubicBezTo>
                  <a:pt x="137991" y="-2266"/>
                  <a:pt x="211158" y="10778"/>
                  <a:pt x="297871" y="0"/>
                </a:cubicBezTo>
                <a:cubicBezTo>
                  <a:pt x="384584" y="-10778"/>
                  <a:pt x="826982" y="65597"/>
                  <a:pt x="1054005" y="0"/>
                </a:cubicBezTo>
                <a:cubicBezTo>
                  <a:pt x="1281028" y="-65597"/>
                  <a:pt x="1409819" y="9485"/>
                  <a:pt x="1626835" y="0"/>
                </a:cubicBezTo>
                <a:cubicBezTo>
                  <a:pt x="1843851" y="-9485"/>
                  <a:pt x="1797761" y="5315"/>
                  <a:pt x="1924706" y="0"/>
                </a:cubicBezTo>
                <a:cubicBezTo>
                  <a:pt x="2051651" y="-5315"/>
                  <a:pt x="2239235" y="17867"/>
                  <a:pt x="2497535" y="0"/>
                </a:cubicBezTo>
                <a:cubicBezTo>
                  <a:pt x="2755835" y="-17867"/>
                  <a:pt x="3099586" y="29332"/>
                  <a:pt x="3253669" y="0"/>
                </a:cubicBezTo>
                <a:cubicBezTo>
                  <a:pt x="3407752" y="-29332"/>
                  <a:pt x="3517423" y="57133"/>
                  <a:pt x="3734845" y="0"/>
                </a:cubicBezTo>
                <a:cubicBezTo>
                  <a:pt x="3952267" y="-57133"/>
                  <a:pt x="4003438" y="12304"/>
                  <a:pt x="4216022" y="0"/>
                </a:cubicBezTo>
                <a:cubicBezTo>
                  <a:pt x="4428606" y="-12304"/>
                  <a:pt x="4541496" y="47087"/>
                  <a:pt x="4788851" y="0"/>
                </a:cubicBezTo>
                <a:cubicBezTo>
                  <a:pt x="5036206" y="-47087"/>
                  <a:pt x="5287567" y="78008"/>
                  <a:pt x="5453333" y="0"/>
                </a:cubicBezTo>
                <a:cubicBezTo>
                  <a:pt x="5619099" y="-78008"/>
                  <a:pt x="5979887" y="1712"/>
                  <a:pt x="6117814" y="0"/>
                </a:cubicBezTo>
                <a:cubicBezTo>
                  <a:pt x="6255741" y="-1712"/>
                  <a:pt x="6468526" y="74009"/>
                  <a:pt x="6782296" y="0"/>
                </a:cubicBezTo>
                <a:cubicBezTo>
                  <a:pt x="7096066" y="-74009"/>
                  <a:pt x="7365956" y="41162"/>
                  <a:pt x="7538430" y="0"/>
                </a:cubicBezTo>
                <a:cubicBezTo>
                  <a:pt x="7710904" y="-41162"/>
                  <a:pt x="7961129" y="28022"/>
                  <a:pt x="8111260" y="0"/>
                </a:cubicBezTo>
                <a:cubicBezTo>
                  <a:pt x="8261391" y="-28022"/>
                  <a:pt x="8752090" y="72303"/>
                  <a:pt x="9165265" y="0"/>
                </a:cubicBezTo>
                <a:lnTo>
                  <a:pt x="9165265" y="0"/>
                </a:lnTo>
                <a:cubicBezTo>
                  <a:pt x="9166298" y="151607"/>
                  <a:pt x="9160121" y="262968"/>
                  <a:pt x="9165265" y="464854"/>
                </a:cubicBezTo>
                <a:cubicBezTo>
                  <a:pt x="9170409" y="666740"/>
                  <a:pt x="9158366" y="780861"/>
                  <a:pt x="9165265" y="957600"/>
                </a:cubicBezTo>
                <a:cubicBezTo>
                  <a:pt x="9172164" y="1134339"/>
                  <a:pt x="9138999" y="1209189"/>
                  <a:pt x="9165265" y="1394563"/>
                </a:cubicBezTo>
                <a:lnTo>
                  <a:pt x="9165265" y="1394563"/>
                </a:lnTo>
                <a:cubicBezTo>
                  <a:pt x="8850956" y="1482499"/>
                  <a:pt x="8703493" y="1335901"/>
                  <a:pt x="8409131" y="1394563"/>
                </a:cubicBezTo>
                <a:cubicBezTo>
                  <a:pt x="8114769" y="1453225"/>
                  <a:pt x="8064768" y="1344481"/>
                  <a:pt x="7927954" y="1394563"/>
                </a:cubicBezTo>
                <a:cubicBezTo>
                  <a:pt x="7791140" y="1444645"/>
                  <a:pt x="7674179" y="1382145"/>
                  <a:pt x="7446778" y="1394563"/>
                </a:cubicBezTo>
                <a:cubicBezTo>
                  <a:pt x="7219377" y="1406981"/>
                  <a:pt x="7123131" y="1379270"/>
                  <a:pt x="6965601" y="1394563"/>
                </a:cubicBezTo>
                <a:cubicBezTo>
                  <a:pt x="6808071" y="1409856"/>
                  <a:pt x="6563710" y="1345482"/>
                  <a:pt x="6301120" y="1394563"/>
                </a:cubicBezTo>
                <a:cubicBezTo>
                  <a:pt x="6038530" y="1443644"/>
                  <a:pt x="5999171" y="1338116"/>
                  <a:pt x="5728291" y="1394563"/>
                </a:cubicBezTo>
                <a:cubicBezTo>
                  <a:pt x="5457411" y="1451010"/>
                  <a:pt x="5522928" y="1389154"/>
                  <a:pt x="5430420" y="1394563"/>
                </a:cubicBezTo>
                <a:cubicBezTo>
                  <a:pt x="5337912" y="1399972"/>
                  <a:pt x="5124719" y="1357389"/>
                  <a:pt x="4949243" y="1394563"/>
                </a:cubicBezTo>
                <a:cubicBezTo>
                  <a:pt x="4773767" y="1431737"/>
                  <a:pt x="4573447" y="1372143"/>
                  <a:pt x="4284761" y="1394563"/>
                </a:cubicBezTo>
                <a:cubicBezTo>
                  <a:pt x="3996075" y="1416983"/>
                  <a:pt x="4017867" y="1364277"/>
                  <a:pt x="3895238" y="1394563"/>
                </a:cubicBezTo>
                <a:cubicBezTo>
                  <a:pt x="3772609" y="1424849"/>
                  <a:pt x="3455440" y="1305869"/>
                  <a:pt x="3139103" y="1394563"/>
                </a:cubicBezTo>
                <a:cubicBezTo>
                  <a:pt x="2822766" y="1483257"/>
                  <a:pt x="2600031" y="1351022"/>
                  <a:pt x="2382969" y="1394563"/>
                </a:cubicBezTo>
                <a:cubicBezTo>
                  <a:pt x="2165907" y="1438104"/>
                  <a:pt x="2057484" y="1361291"/>
                  <a:pt x="1810140" y="1394563"/>
                </a:cubicBezTo>
                <a:cubicBezTo>
                  <a:pt x="1562796" y="1427835"/>
                  <a:pt x="1266619" y="1355662"/>
                  <a:pt x="1054005" y="1394563"/>
                </a:cubicBezTo>
                <a:cubicBezTo>
                  <a:pt x="841391" y="1433464"/>
                  <a:pt x="400380" y="1306731"/>
                  <a:pt x="0" y="1394563"/>
                </a:cubicBezTo>
                <a:lnTo>
                  <a:pt x="0" y="1394563"/>
                </a:lnTo>
                <a:cubicBezTo>
                  <a:pt x="-32549" y="1179637"/>
                  <a:pt x="13157" y="1058125"/>
                  <a:pt x="0" y="915763"/>
                </a:cubicBezTo>
                <a:cubicBezTo>
                  <a:pt x="-13157" y="773401"/>
                  <a:pt x="10871" y="566474"/>
                  <a:pt x="0" y="478800"/>
                </a:cubicBezTo>
                <a:cubicBezTo>
                  <a:pt x="-10871" y="391126"/>
                  <a:pt x="6677" y="107314"/>
                  <a:pt x="0" y="0"/>
                </a:cubicBezTo>
                <a:close/>
              </a:path>
              <a:path w="9165265" h="1394563" stroke="0" extrusionOk="0">
                <a:moveTo>
                  <a:pt x="0" y="0"/>
                </a:moveTo>
                <a:lnTo>
                  <a:pt x="0" y="0"/>
                </a:lnTo>
                <a:cubicBezTo>
                  <a:pt x="194987" y="-54120"/>
                  <a:pt x="380502" y="42139"/>
                  <a:pt x="481176" y="0"/>
                </a:cubicBezTo>
                <a:cubicBezTo>
                  <a:pt x="581850" y="-42139"/>
                  <a:pt x="704048" y="25817"/>
                  <a:pt x="779048" y="0"/>
                </a:cubicBezTo>
                <a:cubicBezTo>
                  <a:pt x="854048" y="-25817"/>
                  <a:pt x="1374939" y="69988"/>
                  <a:pt x="1535182" y="0"/>
                </a:cubicBezTo>
                <a:cubicBezTo>
                  <a:pt x="1695425" y="-69988"/>
                  <a:pt x="1860230" y="7706"/>
                  <a:pt x="2016358" y="0"/>
                </a:cubicBezTo>
                <a:cubicBezTo>
                  <a:pt x="2172486" y="-7706"/>
                  <a:pt x="2329209" y="9559"/>
                  <a:pt x="2497535" y="0"/>
                </a:cubicBezTo>
                <a:cubicBezTo>
                  <a:pt x="2665861" y="-9559"/>
                  <a:pt x="2968376" y="46306"/>
                  <a:pt x="3253669" y="0"/>
                </a:cubicBezTo>
                <a:cubicBezTo>
                  <a:pt x="3538962" y="-46306"/>
                  <a:pt x="3536130" y="10017"/>
                  <a:pt x="3643193" y="0"/>
                </a:cubicBezTo>
                <a:cubicBezTo>
                  <a:pt x="3750256" y="-10017"/>
                  <a:pt x="4242876" y="76438"/>
                  <a:pt x="4399327" y="0"/>
                </a:cubicBezTo>
                <a:cubicBezTo>
                  <a:pt x="4555778" y="-76438"/>
                  <a:pt x="4869081" y="68670"/>
                  <a:pt x="5155462" y="0"/>
                </a:cubicBezTo>
                <a:cubicBezTo>
                  <a:pt x="5441843" y="-68670"/>
                  <a:pt x="5510452" y="14290"/>
                  <a:pt x="5728291" y="0"/>
                </a:cubicBezTo>
                <a:cubicBezTo>
                  <a:pt x="5946130" y="-14290"/>
                  <a:pt x="6178095" y="66672"/>
                  <a:pt x="6484425" y="0"/>
                </a:cubicBezTo>
                <a:cubicBezTo>
                  <a:pt x="6790755" y="-66672"/>
                  <a:pt x="6814683" y="12141"/>
                  <a:pt x="6965601" y="0"/>
                </a:cubicBezTo>
                <a:cubicBezTo>
                  <a:pt x="7116519" y="-12141"/>
                  <a:pt x="7302665" y="6206"/>
                  <a:pt x="7446778" y="0"/>
                </a:cubicBezTo>
                <a:cubicBezTo>
                  <a:pt x="7590891" y="-6206"/>
                  <a:pt x="7919180" y="63532"/>
                  <a:pt x="8111260" y="0"/>
                </a:cubicBezTo>
                <a:cubicBezTo>
                  <a:pt x="8303340" y="-63532"/>
                  <a:pt x="8415635" y="19014"/>
                  <a:pt x="8592436" y="0"/>
                </a:cubicBezTo>
                <a:cubicBezTo>
                  <a:pt x="8769237" y="-19014"/>
                  <a:pt x="8955903" y="45352"/>
                  <a:pt x="9165265" y="0"/>
                </a:cubicBezTo>
                <a:lnTo>
                  <a:pt x="9165265" y="0"/>
                </a:lnTo>
                <a:cubicBezTo>
                  <a:pt x="9220828" y="169203"/>
                  <a:pt x="9126247" y="265521"/>
                  <a:pt x="9165265" y="492746"/>
                </a:cubicBezTo>
                <a:cubicBezTo>
                  <a:pt x="9204283" y="719971"/>
                  <a:pt x="9131788" y="748771"/>
                  <a:pt x="9165265" y="971546"/>
                </a:cubicBezTo>
                <a:cubicBezTo>
                  <a:pt x="9198742" y="1194321"/>
                  <a:pt x="9115713" y="1252352"/>
                  <a:pt x="9165265" y="1394563"/>
                </a:cubicBezTo>
                <a:lnTo>
                  <a:pt x="9165265" y="1394563"/>
                </a:lnTo>
                <a:cubicBezTo>
                  <a:pt x="9068072" y="1414448"/>
                  <a:pt x="8946069" y="1369681"/>
                  <a:pt x="8867394" y="1394563"/>
                </a:cubicBezTo>
                <a:cubicBezTo>
                  <a:pt x="8788719" y="1419445"/>
                  <a:pt x="8308442" y="1347327"/>
                  <a:pt x="8111260" y="1394563"/>
                </a:cubicBezTo>
                <a:cubicBezTo>
                  <a:pt x="7914078" y="1441799"/>
                  <a:pt x="7680473" y="1384824"/>
                  <a:pt x="7538430" y="1394563"/>
                </a:cubicBezTo>
                <a:cubicBezTo>
                  <a:pt x="7396387" y="1404302"/>
                  <a:pt x="7239637" y="1388314"/>
                  <a:pt x="7148907" y="1394563"/>
                </a:cubicBezTo>
                <a:cubicBezTo>
                  <a:pt x="7058177" y="1400812"/>
                  <a:pt x="6827443" y="1384384"/>
                  <a:pt x="6576078" y="1394563"/>
                </a:cubicBezTo>
                <a:cubicBezTo>
                  <a:pt x="6324713" y="1404742"/>
                  <a:pt x="6413845" y="1360103"/>
                  <a:pt x="6278207" y="1394563"/>
                </a:cubicBezTo>
                <a:cubicBezTo>
                  <a:pt x="6142569" y="1429023"/>
                  <a:pt x="6104252" y="1359189"/>
                  <a:pt x="5980335" y="1394563"/>
                </a:cubicBezTo>
                <a:cubicBezTo>
                  <a:pt x="5856418" y="1429937"/>
                  <a:pt x="5674204" y="1370157"/>
                  <a:pt x="5407506" y="1394563"/>
                </a:cubicBezTo>
                <a:cubicBezTo>
                  <a:pt x="5140808" y="1418969"/>
                  <a:pt x="5148231" y="1390701"/>
                  <a:pt x="5017983" y="1394563"/>
                </a:cubicBezTo>
                <a:cubicBezTo>
                  <a:pt x="4887735" y="1398425"/>
                  <a:pt x="4631890" y="1335663"/>
                  <a:pt x="4353501" y="1394563"/>
                </a:cubicBezTo>
                <a:cubicBezTo>
                  <a:pt x="4075112" y="1453463"/>
                  <a:pt x="4085387" y="1380412"/>
                  <a:pt x="3963977" y="1394563"/>
                </a:cubicBezTo>
                <a:cubicBezTo>
                  <a:pt x="3842567" y="1408714"/>
                  <a:pt x="3465287" y="1392482"/>
                  <a:pt x="3299495" y="1394563"/>
                </a:cubicBezTo>
                <a:cubicBezTo>
                  <a:pt x="3133703" y="1396644"/>
                  <a:pt x="3129747" y="1365258"/>
                  <a:pt x="3001624" y="1394563"/>
                </a:cubicBezTo>
                <a:cubicBezTo>
                  <a:pt x="2873501" y="1423868"/>
                  <a:pt x="2574551" y="1375599"/>
                  <a:pt x="2337143" y="1394563"/>
                </a:cubicBezTo>
                <a:cubicBezTo>
                  <a:pt x="2099735" y="1413527"/>
                  <a:pt x="2081283" y="1381910"/>
                  <a:pt x="1947619" y="1394563"/>
                </a:cubicBezTo>
                <a:cubicBezTo>
                  <a:pt x="1813955" y="1407216"/>
                  <a:pt x="1740987" y="1375071"/>
                  <a:pt x="1649748" y="1394563"/>
                </a:cubicBezTo>
                <a:cubicBezTo>
                  <a:pt x="1558509" y="1414055"/>
                  <a:pt x="1419005" y="1381436"/>
                  <a:pt x="1260224" y="1394563"/>
                </a:cubicBezTo>
                <a:cubicBezTo>
                  <a:pt x="1101443" y="1407690"/>
                  <a:pt x="764506" y="1343306"/>
                  <a:pt x="595742" y="1394563"/>
                </a:cubicBezTo>
                <a:cubicBezTo>
                  <a:pt x="426978" y="1445820"/>
                  <a:pt x="199417" y="1360548"/>
                  <a:pt x="0" y="1394563"/>
                </a:cubicBezTo>
                <a:lnTo>
                  <a:pt x="0" y="1394563"/>
                </a:lnTo>
                <a:cubicBezTo>
                  <a:pt x="-6342" y="1241318"/>
                  <a:pt x="1372" y="1100357"/>
                  <a:pt x="0" y="971546"/>
                </a:cubicBezTo>
                <a:cubicBezTo>
                  <a:pt x="-1372" y="842735"/>
                  <a:pt x="13224" y="745960"/>
                  <a:pt x="0" y="548528"/>
                </a:cubicBezTo>
                <a:cubicBezTo>
                  <a:pt x="-13224" y="351096"/>
                  <a:pt x="23333" y="175812"/>
                  <a:pt x="0" y="0"/>
                </a:cubicBezTo>
                <a:close/>
              </a:path>
            </a:pathLst>
          </a:custGeom>
          <a:solidFill>
            <a:schemeClr val="accent5">
              <a:lumMod val="20000"/>
              <a:lumOff val="80000"/>
            </a:schemeClr>
          </a:solidFill>
          <a:ln w="38100" cap="rnd">
            <a:solidFill>
              <a:srgbClr val="FFC000"/>
            </a:solidFill>
            <a:extLst>
              <a:ext uri="{C807C97D-BFC1-408E-A445-0C87EB9F89A2}">
                <ask:lineSketchStyleProps xmlns:ask="http://schemas.microsoft.com/office/drawing/2018/sketchyshapes" sd="1219033472">
                  <a:prstGeom prst="roundRect">
                    <a:avLst>
                      <a:gd name="adj" fmla="val 0"/>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4"/>
            <a:ext cx="10391776" cy="5032375"/>
          </a:xfrm>
        </p:spPr>
        <p:txBody>
          <a:bodyPr>
            <a:normAutofit/>
          </a:bodyPr>
          <a:lstStyle/>
          <a:p>
            <a:pPr marL="0" indent="0" algn="l">
              <a:buNone/>
            </a:pPr>
            <a:r>
              <a:rPr lang="en-US" sz="4400" b="0" i="0" dirty="0">
                <a:solidFill>
                  <a:srgbClr val="000000"/>
                </a:solidFill>
                <a:effectLst/>
                <a:latin typeface="Arial" panose="020B0604020202020204" pitchFamily="34" charset="0"/>
              </a:rPr>
              <a:t>Erroneous Behavior (EB)</a:t>
            </a:r>
          </a:p>
          <a:p>
            <a:pPr lvl="1">
              <a:buFont typeface="Wingdings" panose="05000000000000000000" pitchFamily="2" charset="2"/>
              <a:buChar char="Ø"/>
            </a:pPr>
            <a:r>
              <a:rPr lang="en-US" sz="4000" b="0" i="0" dirty="0">
                <a:solidFill>
                  <a:srgbClr val="000000"/>
                </a:solidFill>
                <a:effectLst/>
                <a:latin typeface="Arial" panose="020B0604020202020204" pitchFamily="34" charset="0"/>
              </a:rPr>
              <a:t> Defining </a:t>
            </a:r>
            <a:r>
              <a:rPr lang="en-US" sz="4000" b="0" i="1" dirty="0">
                <a:solidFill>
                  <a:srgbClr val="FF0000"/>
                </a:solidFill>
                <a:effectLst/>
                <a:latin typeface="Arial" panose="020B0604020202020204" pitchFamily="34" charset="0"/>
              </a:rPr>
              <a:t>undefined behavior </a:t>
            </a:r>
            <a:r>
              <a:rPr lang="en-US" sz="4000" b="0" i="0" dirty="0">
                <a:solidFill>
                  <a:srgbClr val="000000"/>
                </a:solidFill>
                <a:effectLst/>
                <a:latin typeface="Arial" panose="020B0604020202020204" pitchFamily="34" charset="0"/>
              </a:rPr>
              <a:t>to guard</a:t>
            </a:r>
            <a:br>
              <a:rPr lang="en-US" sz="4000" b="0" i="0" dirty="0">
                <a:solidFill>
                  <a:srgbClr val="000000"/>
                </a:solidFill>
                <a:effectLst/>
                <a:latin typeface="Arial" panose="020B0604020202020204" pitchFamily="34" charset="0"/>
              </a:rPr>
            </a:br>
            <a:r>
              <a:rPr lang="en-US" sz="4000" b="0" i="0" dirty="0">
                <a:solidFill>
                  <a:srgbClr val="000000"/>
                </a:solidFill>
                <a:effectLst/>
                <a:latin typeface="Arial" panose="020B0604020202020204" pitchFamily="34" charset="0"/>
              </a:rPr>
              <a:t>  against security vulnerabilities when</a:t>
            </a:r>
            <a:br>
              <a:rPr lang="en-US" sz="4000" b="0" i="0" dirty="0">
                <a:solidFill>
                  <a:srgbClr val="000000"/>
                </a:solidFill>
                <a:effectLst/>
                <a:latin typeface="Arial" panose="020B0604020202020204" pitchFamily="34" charset="0"/>
              </a:rPr>
            </a:br>
            <a:r>
              <a:rPr lang="en-US" sz="4000" b="0" i="0" dirty="0">
                <a:solidFill>
                  <a:srgbClr val="000000"/>
                </a:solidFill>
                <a:effectLst/>
                <a:latin typeface="Arial" panose="020B0604020202020204" pitchFamily="34" charset="0"/>
              </a:rPr>
              <a:t>  contract violations are not enforced.</a:t>
            </a:r>
          </a:p>
          <a:p>
            <a:pPr lvl="1">
              <a:buFont typeface="Wingdings" panose="05000000000000000000" pitchFamily="2" charset="2"/>
              <a:buChar char="Ø"/>
            </a:pPr>
            <a:r>
              <a:rPr lang="en-US" sz="4000" dirty="0">
                <a:solidFill>
                  <a:srgbClr val="000000"/>
                </a:solidFill>
                <a:latin typeface="Arial" panose="020B0604020202020204" pitchFamily="34" charset="0"/>
              </a:rPr>
              <a:t> EB is nonetheless still “</a:t>
            </a:r>
            <a:r>
              <a:rPr lang="en-US" sz="4000" i="1" dirty="0">
                <a:solidFill>
                  <a:srgbClr val="000000"/>
                </a:solidFill>
                <a:latin typeface="Arial" panose="020B0604020202020204" pitchFamily="34" charset="0"/>
              </a:rPr>
              <a:t>guarded” by a</a:t>
            </a:r>
            <a:br>
              <a:rPr lang="en-US" sz="4000" i="1" dirty="0">
                <a:solidFill>
                  <a:srgbClr val="000000"/>
                </a:solidFill>
                <a:latin typeface="Arial" panose="020B0604020202020204" pitchFamily="34" charset="0"/>
              </a:rPr>
            </a:br>
            <a:r>
              <a:rPr lang="en-US" sz="4000" i="1" dirty="0">
                <a:solidFill>
                  <a:srgbClr val="000000"/>
                </a:solidFill>
                <a:latin typeface="Arial" panose="020B0604020202020204" pitchFamily="34" charset="0"/>
              </a:rPr>
              <a:t>  “precondition</a:t>
            </a:r>
            <a:r>
              <a:rPr lang="en-US" sz="4000" dirty="0">
                <a:solidFill>
                  <a:srgbClr val="000000"/>
                </a:solidFill>
                <a:latin typeface="Arial" panose="020B0604020202020204" pitchFamily="34" charset="0"/>
              </a:rPr>
              <a:t>” — even if uncheckable. </a:t>
            </a:r>
            <a:endParaRPr lang="en-US" sz="4000" b="0" i="0" dirty="0">
              <a:solidFill>
                <a:srgbClr val="000000"/>
              </a:solidFill>
              <a:effectLst/>
              <a:latin typeface="Arial" panose="020B0604020202020204" pitchFamily="34" charset="0"/>
            </a:endParaRPr>
          </a:p>
          <a:p>
            <a:pPr lvl="1">
              <a:buFont typeface="Wingdings" panose="05000000000000000000" pitchFamily="2" charset="2"/>
              <a:buChar char="Ø"/>
            </a:pPr>
            <a:r>
              <a:rPr lang="en-US" sz="4000" b="0" i="0" dirty="0">
                <a:solidFill>
                  <a:srgbClr val="000000"/>
                </a:solidFill>
                <a:effectLst/>
                <a:latin typeface="Arial" panose="020B0604020202020204" pitchFamily="34" charset="0"/>
              </a:rPr>
              <a:t> Importantly, incorrect use remains</a:t>
            </a:r>
            <a:r>
              <a:rPr lang="en-US" sz="4000" dirty="0">
                <a:solidFill>
                  <a:srgbClr val="000000"/>
                </a:solidFill>
                <a:latin typeface="Arial" panose="020B0604020202020204" pitchFamily="34" charset="0"/>
              </a:rPr>
              <a:t> </a:t>
            </a:r>
            <a:r>
              <a:rPr lang="en-US" sz="4000" i="1" dirty="0">
                <a:solidFill>
                  <a:schemeClr val="accent1"/>
                </a:solidFill>
                <a:latin typeface="Arial" panose="020B0604020202020204" pitchFamily="34" charset="0"/>
              </a:rPr>
              <a:t>objectively</a:t>
            </a:r>
            <a:r>
              <a:rPr lang="en-US" sz="4000" dirty="0">
                <a:solidFill>
                  <a:srgbClr val="000000"/>
                </a:solidFill>
                <a:latin typeface="Arial" panose="020B0604020202020204" pitchFamily="34" charset="0"/>
              </a:rPr>
              <a:t> and </a:t>
            </a:r>
            <a:r>
              <a:rPr lang="en-US" sz="4000" i="1" dirty="0">
                <a:solidFill>
                  <a:schemeClr val="accent1"/>
                </a:solidFill>
                <a:latin typeface="Arial" panose="020B0604020202020204" pitchFamily="34" charset="0"/>
              </a:rPr>
              <a:t>observably</a:t>
            </a:r>
            <a:r>
              <a:rPr lang="en-US" sz="4000" b="0" i="0" dirty="0">
                <a:solidFill>
                  <a:srgbClr val="000000"/>
                </a:solidFill>
                <a:effectLst/>
                <a:latin typeface="Arial" panose="020B0604020202020204" pitchFamily="34" charset="0"/>
              </a:rPr>
              <a:t> </a:t>
            </a:r>
            <a:r>
              <a:rPr lang="en-US" sz="4000" b="1" u="sng" dirty="0">
                <a:solidFill>
                  <a:srgbClr val="FF0000"/>
                </a:solidFill>
                <a:effectLst/>
                <a:latin typeface="Arial" panose="020B0604020202020204" pitchFamily="34" charset="0"/>
              </a:rPr>
              <a:t>incorrect!</a:t>
            </a:r>
            <a:r>
              <a:rPr lang="en-US" sz="4000" b="1" u="sng" dirty="0">
                <a:solidFill>
                  <a:srgbClr val="000000"/>
                </a:solidFill>
                <a:effectLst/>
                <a:latin typeface="Arial" panose="020B0604020202020204" pitchFamily="34" charset="0"/>
              </a:rPr>
              <a:t> </a:t>
            </a:r>
          </a:p>
          <a:p>
            <a:pPr marL="0" indent="0">
              <a:buNone/>
            </a:pPr>
            <a:endParaRPr lang="en-US" dirty="0"/>
          </a:p>
        </p:txBody>
      </p:sp>
      <p:sp>
        <p:nvSpPr>
          <p:cNvPr id="3" name="Slide Number Placeholder 2">
            <a:extLst>
              <a:ext uri="{FF2B5EF4-FFF2-40B4-BE49-F238E27FC236}">
                <a16:creationId xmlns:a16="http://schemas.microsoft.com/office/drawing/2014/main" id="{75DDABCD-12DB-5E80-84EB-5F758D3A06ED}"/>
              </a:ext>
            </a:extLst>
          </p:cNvPr>
          <p:cNvSpPr>
            <a:spLocks noGrp="1"/>
          </p:cNvSpPr>
          <p:nvPr>
            <p:ph type="sldNum" sz="quarter" idx="12"/>
          </p:nvPr>
        </p:nvSpPr>
        <p:spPr/>
        <p:txBody>
          <a:bodyPr/>
          <a:lstStyle/>
          <a:p>
            <a:fld id="{0BDE28F9-DF4C-4421-9B70-DBE64F175828}" type="slidenum">
              <a:rPr lang="en-US" smtClean="0"/>
              <a:t>49</a:t>
            </a:fld>
            <a:endParaRPr lang="en-US"/>
          </a:p>
        </p:txBody>
      </p:sp>
    </p:spTree>
    <p:extLst>
      <p:ext uri="{BB962C8B-B14F-4D97-AF65-F5344CB8AC3E}">
        <p14:creationId xmlns:p14="http://schemas.microsoft.com/office/powerpoint/2010/main" val="69315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up)">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up)">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up)">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up)">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arn(inVertical)">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5B9F8-F31B-22C3-E303-733A2A122D44}"/>
              </a:ext>
            </a:extLst>
          </p:cNvPr>
          <p:cNvSpPr>
            <a:spLocks noGrp="1"/>
          </p:cNvSpPr>
          <p:nvPr>
            <p:ph type="title"/>
          </p:nvPr>
        </p:nvSpPr>
        <p:spPr/>
        <p:txBody>
          <a:bodyPr/>
          <a:lstStyle/>
          <a:p>
            <a:pPr algn="ctr"/>
            <a:r>
              <a:rPr lang="en-US"/>
              <a:t>Introduction and Motivation</a:t>
            </a:r>
          </a:p>
        </p:txBody>
      </p:sp>
      <p:sp>
        <p:nvSpPr>
          <p:cNvPr id="3" name="Content Placeholder 2">
            <a:extLst>
              <a:ext uri="{FF2B5EF4-FFF2-40B4-BE49-F238E27FC236}">
                <a16:creationId xmlns:a16="http://schemas.microsoft.com/office/drawing/2014/main" id="{5C0B9792-289F-76FB-7FC1-7F67FBC709F4}"/>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Introduction</a:t>
            </a:r>
            <a:br>
              <a:rPr lang="en-US" sz="11600"/>
            </a:br>
            <a:r>
              <a:rPr lang="en-US" sz="11600"/>
              <a:t>and </a:t>
            </a:r>
            <a:br>
              <a:rPr lang="en-US" sz="11600"/>
            </a:br>
            <a:r>
              <a:rPr lang="en-US" sz="11600"/>
              <a:t>Motivation</a:t>
            </a:r>
          </a:p>
        </p:txBody>
      </p:sp>
      <p:sp>
        <p:nvSpPr>
          <p:cNvPr id="4" name="Slide Number Placeholder 3">
            <a:extLst>
              <a:ext uri="{FF2B5EF4-FFF2-40B4-BE49-F238E27FC236}">
                <a16:creationId xmlns:a16="http://schemas.microsoft.com/office/drawing/2014/main" id="{FFA78B87-8522-0820-2965-CB6EE273FC2F}"/>
              </a:ext>
            </a:extLst>
          </p:cNvPr>
          <p:cNvSpPr>
            <a:spLocks noGrp="1"/>
          </p:cNvSpPr>
          <p:nvPr>
            <p:ph type="sldNum" sz="quarter" idx="12"/>
          </p:nvPr>
        </p:nvSpPr>
        <p:spPr/>
        <p:txBody>
          <a:bodyPr/>
          <a:lstStyle/>
          <a:p>
            <a:fld id="{0BDE28F9-DF4C-4421-9B70-DBE64F175828}" type="slidenum">
              <a:rPr lang="en-US" smtClean="0"/>
              <a:t>5</a:t>
            </a:fld>
            <a:endParaRPr lang="en-US"/>
          </a:p>
        </p:txBody>
      </p:sp>
    </p:spTree>
    <p:extLst>
      <p:ext uri="{BB962C8B-B14F-4D97-AF65-F5344CB8AC3E}">
        <p14:creationId xmlns:p14="http://schemas.microsoft.com/office/powerpoint/2010/main" val="26738703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a:noFill/>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 — Erroneous Behavior (EB)</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199" y="1825624"/>
            <a:ext cx="10871201" cy="5032375"/>
          </a:xfrm>
        </p:spPr>
        <p:txBody>
          <a:bodyPr>
            <a:normAutofit fontScale="70000" lnSpcReduction="20000"/>
          </a:bodyPr>
          <a:lstStyle/>
          <a:p>
            <a:pPr marL="0" indent="0" algn="l">
              <a:buNone/>
            </a:pPr>
            <a:r>
              <a:rPr lang="en-US" sz="6300" b="0" i="0" dirty="0">
                <a:solidFill>
                  <a:srgbClr val="000000"/>
                </a:solidFill>
                <a:effectLst/>
              </a:rPr>
              <a:t>Uninitialized Reads</a:t>
            </a:r>
          </a:p>
          <a:p>
            <a:pPr algn="l">
              <a:lnSpc>
                <a:spcPct val="120000"/>
              </a:lnSpc>
              <a:buFont typeface="Wingdings" panose="05000000000000000000" pitchFamily="2" charset="2"/>
              <a:buChar char="§"/>
            </a:pPr>
            <a:r>
              <a:rPr lang="en-US" sz="4500" b="0" i="0" dirty="0">
                <a:solidFill>
                  <a:srgbClr val="000000"/>
                </a:solidFill>
                <a:effectLst/>
              </a:rPr>
              <a:t>Reading </a:t>
            </a:r>
            <a:r>
              <a:rPr lang="en-US" sz="4500" dirty="0">
                <a:solidFill>
                  <a:srgbClr val="000000"/>
                </a:solidFill>
              </a:rPr>
              <a:t>an </a:t>
            </a:r>
            <a:r>
              <a:rPr lang="en-US" sz="4500" b="0" i="0" dirty="0">
                <a:solidFill>
                  <a:srgbClr val="000000"/>
                </a:solidFill>
                <a:effectLst/>
              </a:rPr>
              <a:t>uninitialized automatic variable now produce</a:t>
            </a:r>
            <a:r>
              <a:rPr lang="en-US" sz="4500" dirty="0">
                <a:solidFill>
                  <a:srgbClr val="000000"/>
                </a:solidFill>
              </a:rPr>
              <a:t>s an</a:t>
            </a:r>
            <a:r>
              <a:rPr lang="en-US" sz="4500" b="0" i="0" dirty="0">
                <a:solidFill>
                  <a:srgbClr val="000000"/>
                </a:solidFill>
                <a:effectLst/>
              </a:rPr>
              <a:t> </a:t>
            </a:r>
            <a:r>
              <a:rPr lang="en-US" sz="4500" b="0" dirty="0">
                <a:solidFill>
                  <a:srgbClr val="000000"/>
                </a:solidFill>
                <a:effectLst/>
              </a:rPr>
              <a:t>erroneous </a:t>
            </a:r>
            <a:r>
              <a:rPr lang="en-US" sz="4500" dirty="0">
                <a:solidFill>
                  <a:srgbClr val="000000"/>
                </a:solidFill>
                <a:effectLst/>
              </a:rPr>
              <a:t>value</a:t>
            </a:r>
            <a:r>
              <a:rPr lang="en-US" sz="4500" dirty="0">
                <a:solidFill>
                  <a:srgbClr val="000000"/>
                </a:solidFill>
              </a:rPr>
              <a:t>, which constitutes </a:t>
            </a:r>
            <a:r>
              <a:rPr lang="en-US" sz="4500" i="1" dirty="0">
                <a:solidFill>
                  <a:srgbClr val="000000"/>
                </a:solidFill>
              </a:rPr>
              <a:t>erroneous behavior</a:t>
            </a:r>
            <a:r>
              <a:rPr lang="en-US" sz="4500" b="0" i="0" dirty="0">
                <a:solidFill>
                  <a:srgbClr val="000000"/>
                </a:solidFill>
                <a:effectLst/>
              </a:rPr>
              <a:t>.</a:t>
            </a:r>
          </a:p>
          <a:p>
            <a:pPr algn="l">
              <a:lnSpc>
                <a:spcPct val="120000"/>
              </a:lnSpc>
              <a:buFont typeface="Wingdings" panose="05000000000000000000" pitchFamily="2" charset="2"/>
              <a:buChar char="§"/>
            </a:pPr>
            <a:r>
              <a:rPr lang="en-US" sz="4500" b="0" i="0" dirty="0">
                <a:solidFill>
                  <a:srgbClr val="000000"/>
                </a:solidFill>
                <a:effectLst/>
              </a:rPr>
              <a:t>No more surreptitiously reading private data from program stack.</a:t>
            </a:r>
          </a:p>
          <a:p>
            <a:pPr marL="0" indent="0" algn="l">
              <a:buNone/>
            </a:pPr>
            <a:br>
              <a:rPr lang="en-US" sz="3200" b="0" i="0" dirty="0">
                <a:solidFill>
                  <a:srgbClr val="000000"/>
                </a:solidFill>
                <a:effectLst/>
                <a:latin typeface="Courier New" panose="02070309020205020404" pitchFamily="49" charset="0"/>
                <a:cs typeface="Courier New" panose="02070309020205020404" pitchFamily="49" charset="0"/>
              </a:rPr>
            </a:br>
            <a:r>
              <a:rPr lang="en-US" sz="3200" b="0" i="0" dirty="0">
                <a:solidFill>
                  <a:srgbClr val="000000"/>
                </a:solidFill>
                <a:effectLst/>
                <a:latin typeface="Courier New" panose="02070309020205020404" pitchFamily="49" charset="0"/>
                <a:cs typeface="Courier New" panose="02070309020205020404" pitchFamily="49" charset="0"/>
              </a:rPr>
              <a:t>void g(int&amp; </a:t>
            </a:r>
            <a:r>
              <a:rPr lang="en-US" sz="3200" dirty="0">
                <a:solidFill>
                  <a:srgbClr val="000000"/>
                </a:solidFill>
                <a:latin typeface="Courier New" panose="02070309020205020404" pitchFamily="49" charset="0"/>
                <a:cs typeface="Courier New" panose="02070309020205020404" pitchFamily="49" charset="0"/>
              </a:rPr>
              <a:t>k</a:t>
            </a:r>
            <a:r>
              <a:rPr lang="en-US" sz="3200" b="0" i="0" dirty="0">
                <a:solidFill>
                  <a:srgbClr val="000000"/>
                </a:solidFill>
                <a:effectLst/>
                <a:latin typeface="Courier New" panose="02070309020205020404" pitchFamily="49" charset="0"/>
                <a:cs typeface="Courier New" panose="02070309020205020404" pitchFamily="49" charset="0"/>
              </a:rPr>
              <a:t>);  // function taking a modifiable `int` ref</a:t>
            </a:r>
            <a:endParaRPr lang="en-US" sz="3200" dirty="0">
              <a:solidFill>
                <a:srgbClr val="000000"/>
              </a:solidFill>
              <a:latin typeface="Courier New" panose="02070309020205020404" pitchFamily="49" charset="0"/>
              <a:cs typeface="Courier New" panose="02070309020205020404" pitchFamily="49" charset="0"/>
            </a:endParaRPr>
          </a:p>
          <a:p>
            <a:pPr marL="0" indent="0" algn="l">
              <a:buNone/>
            </a:pPr>
            <a:r>
              <a:rPr lang="en-US" sz="3200" b="0" i="0" dirty="0">
                <a:solidFill>
                  <a:srgbClr val="000000"/>
                </a:solidFill>
                <a:effectLst/>
                <a:latin typeface="Courier New" panose="02070309020205020404" pitchFamily="49" charset="0"/>
                <a:cs typeface="Courier New" panose="02070309020205020404" pitchFamily="49" charset="0"/>
              </a:rPr>
              <a:t>void f()</a:t>
            </a:r>
          </a:p>
          <a:p>
            <a:pPr marL="0" indent="0" algn="l">
              <a:buNone/>
            </a:pPr>
            <a:r>
              <a:rPr lang="en-US" sz="3200" b="0" i="0" dirty="0">
                <a:solidFill>
                  <a:srgbClr val="000000"/>
                </a:solidFill>
                <a:effectLst/>
                <a:latin typeface="Courier New" panose="02070309020205020404" pitchFamily="49" charset="0"/>
                <a:cs typeface="Courier New" panose="02070309020205020404" pitchFamily="49" charset="0"/>
              </a:rPr>
              <a:t>{</a:t>
            </a:r>
            <a:endParaRPr lang="en-US" sz="3200" dirty="0">
              <a:solidFill>
                <a:srgbClr val="000000"/>
              </a:solidFill>
              <a:latin typeface="Courier New" panose="02070309020205020404" pitchFamily="49" charset="0"/>
              <a:cs typeface="Courier New" panose="02070309020205020404" pitchFamily="49" charset="0"/>
            </a:endParaRPr>
          </a:p>
          <a:p>
            <a:pPr marL="0" indent="0" algn="l">
              <a:buNone/>
            </a:pPr>
            <a:r>
              <a:rPr lang="en-US" sz="3200" b="0" i="0" dirty="0">
                <a:solidFill>
                  <a:srgbClr val="000000"/>
                </a:solidFill>
                <a:effectLst/>
                <a:latin typeface="Courier New" panose="02070309020205020404" pitchFamily="49" charset="0"/>
                <a:cs typeface="Courier New" panose="02070309020205020404" pitchFamily="49" charset="0"/>
              </a:rPr>
              <a:t>    int </a:t>
            </a:r>
            <a:r>
              <a:rPr lang="en-US" sz="3200" b="0" i="0" dirty="0" err="1">
                <a:solidFill>
                  <a:srgbClr val="000000"/>
                </a:solidFill>
                <a:effectLst/>
                <a:latin typeface="Courier New" panose="02070309020205020404" pitchFamily="49" charset="0"/>
                <a:cs typeface="Courier New" panose="02070309020205020404" pitchFamily="49" charset="0"/>
              </a:rPr>
              <a:t>i</a:t>
            </a:r>
            <a:r>
              <a:rPr lang="en-US" sz="3200" dirty="0">
                <a:solidFill>
                  <a:srgbClr val="000000"/>
                </a:solidFill>
                <a:latin typeface="Courier New" panose="02070309020205020404" pitchFamily="49" charset="0"/>
                <a:cs typeface="Courier New" panose="02070309020205020404" pitchFamily="49" charset="0"/>
              </a:rPr>
              <a:t>;      // Uninitialized value!      </a:t>
            </a:r>
            <a:endParaRPr lang="en-US" sz="3200" b="0" i="0" dirty="0">
              <a:solidFill>
                <a:srgbClr val="000000"/>
              </a:solidFill>
              <a:effectLst/>
              <a:latin typeface="Courier New" panose="02070309020205020404" pitchFamily="49" charset="0"/>
              <a:cs typeface="Courier New" panose="02070309020205020404" pitchFamily="49" charset="0"/>
            </a:endParaRPr>
          </a:p>
          <a:p>
            <a:pPr marL="0" indent="0" algn="l">
              <a:buNone/>
            </a:pPr>
            <a:r>
              <a:rPr lang="en-US" sz="3200" b="0" i="0" dirty="0">
                <a:solidFill>
                  <a:srgbClr val="000000"/>
                </a:solidFill>
                <a:effectLst/>
                <a:latin typeface="Courier New" panose="02070309020205020404" pitchFamily="49" charset="0"/>
                <a:cs typeface="Courier New" panose="02070309020205020404" pitchFamily="49" charset="0"/>
              </a:rPr>
              <a:t>    int </a:t>
            </a:r>
            <a:r>
              <a:rPr lang="en-US" sz="3200" dirty="0">
                <a:solidFill>
                  <a:srgbClr val="000000"/>
                </a:solidFill>
                <a:latin typeface="Courier New" panose="02070309020205020404" pitchFamily="49" charset="0"/>
                <a:cs typeface="Courier New" panose="02070309020205020404" pitchFamily="49" charset="0"/>
              </a:rPr>
              <a:t>j = </a:t>
            </a:r>
            <a:r>
              <a:rPr lang="en-US" sz="3200" dirty="0" err="1">
                <a:solidFill>
                  <a:srgbClr val="000000"/>
                </a:solidFill>
                <a:latin typeface="Courier New" panose="02070309020205020404" pitchFamily="49" charset="0"/>
                <a:cs typeface="Courier New" panose="02070309020205020404" pitchFamily="49" charset="0"/>
              </a:rPr>
              <a:t>i</a:t>
            </a:r>
            <a:r>
              <a:rPr lang="en-US" sz="3200" dirty="0">
                <a:solidFill>
                  <a:srgbClr val="000000"/>
                </a:solidFill>
                <a:latin typeface="Courier New" panose="02070309020205020404" pitchFamily="49" charset="0"/>
                <a:cs typeface="Courier New" panose="02070309020205020404" pitchFamily="49" charset="0"/>
              </a:rPr>
              <a:t>;  </a:t>
            </a:r>
            <a:r>
              <a:rPr lang="en-US" sz="3200" b="0" i="0" dirty="0">
                <a:solidFill>
                  <a:srgbClr val="000000"/>
                </a:solidFill>
                <a:effectLst/>
                <a:latin typeface="Courier New" panose="02070309020205020404" pitchFamily="49" charset="0"/>
                <a:cs typeface="Courier New" panose="02070309020205020404" pitchFamily="49" charset="0"/>
              </a:rPr>
              <a:t>// Error: EB </a:t>
            </a:r>
            <a:r>
              <a:rPr lang="en-US" sz="3200" dirty="0">
                <a:latin typeface="Courier New" panose="02070309020205020404" pitchFamily="49" charset="0"/>
                <a:cs typeface="Courier New" panose="02070309020205020404" pitchFamily="49" charset="0"/>
              </a:rPr>
              <a:t>(t</a:t>
            </a:r>
            <a:r>
              <a:rPr lang="en-US" sz="3200" b="0" i="0" dirty="0">
                <a:effectLst/>
                <a:latin typeface="Courier New" panose="02070309020205020404" pitchFamily="49" charset="0"/>
                <a:cs typeface="Courier New" panose="02070309020205020404" pitchFamily="49" charset="0"/>
              </a:rPr>
              <a:t>rap or unspecified value).</a:t>
            </a:r>
          </a:p>
          <a:p>
            <a:pPr marL="0" indent="0" algn="l">
              <a:buNone/>
            </a:pPr>
            <a:r>
              <a:rPr lang="en-US" sz="3200" b="0" i="0" dirty="0">
                <a:solidFill>
                  <a:srgbClr val="000000"/>
                </a:solidFill>
                <a:effectLst/>
                <a:latin typeface="Courier New" panose="02070309020205020404" pitchFamily="49" charset="0"/>
                <a:cs typeface="Courier New" panose="02070309020205020404" pitchFamily="49" charset="0"/>
              </a:rPr>
              <a:t>    g(</a:t>
            </a:r>
            <a:r>
              <a:rPr lang="en-US" sz="3200" dirty="0">
                <a:solidFill>
                  <a:srgbClr val="000000"/>
                </a:solidFill>
                <a:latin typeface="Courier New" panose="02070309020205020404" pitchFamily="49" charset="0"/>
                <a:cs typeface="Courier New" panose="02070309020205020404" pitchFamily="49" charset="0"/>
              </a:rPr>
              <a:t>j</a:t>
            </a:r>
            <a:r>
              <a:rPr lang="en-US" sz="3200" b="0" i="0" dirty="0">
                <a:solidFill>
                  <a:srgbClr val="000000"/>
                </a:solidFill>
                <a:effectLst/>
                <a:latin typeface="Courier New" panose="02070309020205020404" pitchFamily="49" charset="0"/>
                <a:cs typeface="Courier New" panose="02070309020205020404" pitchFamily="49" charset="0"/>
              </a:rPr>
              <a:t>);       // </a:t>
            </a:r>
            <a:r>
              <a:rPr lang="en-US" sz="3200" dirty="0">
                <a:solidFill>
                  <a:srgbClr val="000000"/>
                </a:solidFill>
                <a:latin typeface="Courier New" panose="02070309020205020404" pitchFamily="49" charset="0"/>
                <a:cs typeface="Courier New" panose="02070309020205020404" pitchFamily="49" charset="0"/>
              </a:rPr>
              <a:t>Possible EB — i.e., if `g` first reads `j`.</a:t>
            </a:r>
            <a:endParaRPr lang="en-US" sz="3200" b="0" i="0" dirty="0">
              <a:solidFill>
                <a:srgbClr val="000000"/>
              </a:solidFill>
              <a:effectLst/>
              <a:latin typeface="Courier New" panose="02070309020205020404" pitchFamily="49" charset="0"/>
              <a:cs typeface="Courier New" panose="02070309020205020404" pitchFamily="49" charset="0"/>
            </a:endParaRPr>
          </a:p>
          <a:p>
            <a:pPr marL="0" indent="0" algn="l">
              <a:buNone/>
            </a:pPr>
            <a:r>
              <a:rPr lang="en-US" sz="3200" b="0" i="0" dirty="0">
                <a:solidFill>
                  <a:srgbClr val="000000"/>
                </a:solidFill>
                <a:effectLst/>
                <a:latin typeface="Courier New" panose="02070309020205020404" pitchFamily="49" charset="0"/>
                <a:cs typeface="Courier New" panose="02070309020205020404" pitchFamily="49" charset="0"/>
              </a:rPr>
              <a:t>}</a:t>
            </a:r>
          </a:p>
        </p:txBody>
      </p:sp>
      <p:sp>
        <p:nvSpPr>
          <p:cNvPr id="3" name="Slide Number Placeholder 2">
            <a:extLst>
              <a:ext uri="{FF2B5EF4-FFF2-40B4-BE49-F238E27FC236}">
                <a16:creationId xmlns:a16="http://schemas.microsoft.com/office/drawing/2014/main" id="{B25BEE2D-D7D8-5C77-1F8F-59158D0A32F8}"/>
              </a:ext>
            </a:extLst>
          </p:cNvPr>
          <p:cNvSpPr>
            <a:spLocks noGrp="1"/>
          </p:cNvSpPr>
          <p:nvPr>
            <p:ph type="sldNum" sz="quarter" idx="12"/>
          </p:nvPr>
        </p:nvSpPr>
        <p:spPr/>
        <p:txBody>
          <a:bodyPr/>
          <a:lstStyle/>
          <a:p>
            <a:fld id="{0BDE28F9-DF4C-4421-9B70-DBE64F175828}" type="slidenum">
              <a:rPr lang="en-US" smtClean="0"/>
              <a:t>50</a:t>
            </a:fld>
            <a:endParaRPr lang="en-US"/>
          </a:p>
        </p:txBody>
      </p:sp>
    </p:spTree>
    <p:extLst>
      <p:ext uri="{BB962C8B-B14F-4D97-AF65-F5344CB8AC3E}">
        <p14:creationId xmlns:p14="http://schemas.microsoft.com/office/powerpoint/2010/main" val="917251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up)">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par>
                                <p:cTn id="28" presetID="22" presetClass="entr" presetSubtype="8" fill="hold" nodeType="withEffect">
                                  <p:stCondLst>
                                    <p:cond delay="0"/>
                                  </p:stCondLst>
                                  <p:childTnLst>
                                    <p:set>
                                      <p:cBhvr>
                                        <p:cTn id="29" dur="1" fill="hold">
                                          <p:stCondLst>
                                            <p:cond delay="0"/>
                                          </p:stCondLst>
                                        </p:cTn>
                                        <p:tgtEl>
                                          <p:spTgt spid="5">
                                            <p:txEl>
                                              <p:pRg st="5" end="5"/>
                                            </p:txEl>
                                          </p:spTgt>
                                        </p:tgtEl>
                                        <p:attrNameLst>
                                          <p:attrName>style.visibility</p:attrName>
                                        </p:attrNameLst>
                                      </p:cBhvr>
                                      <p:to>
                                        <p:strVal val="visible"/>
                                      </p:to>
                                    </p:set>
                                    <p:animEffect transition="in" filter="wipe(left)">
                                      <p:cBhvr>
                                        <p:cTn id="30" dur="500"/>
                                        <p:tgtEl>
                                          <p:spTgt spid="5">
                                            <p:txEl>
                                              <p:pRg st="5" end="5"/>
                                            </p:txEl>
                                          </p:spTgt>
                                        </p:tgtEl>
                                      </p:cBhvr>
                                    </p:animEffect>
                                  </p:childTnLst>
                                </p:cTn>
                              </p:par>
                              <p:par>
                                <p:cTn id="31" presetID="22" presetClass="entr" presetSubtype="8" fill="hold" nodeType="withEffect">
                                  <p:stCondLst>
                                    <p:cond delay="0"/>
                                  </p:stCondLst>
                                  <p:childTnLst>
                                    <p:set>
                                      <p:cBhvr>
                                        <p:cTn id="32" dur="1" fill="hold">
                                          <p:stCondLst>
                                            <p:cond delay="0"/>
                                          </p:stCondLst>
                                        </p:cTn>
                                        <p:tgtEl>
                                          <p:spTgt spid="5">
                                            <p:txEl>
                                              <p:pRg st="9" end="9"/>
                                            </p:txEl>
                                          </p:spTgt>
                                        </p:tgtEl>
                                        <p:attrNameLst>
                                          <p:attrName>style.visibility</p:attrName>
                                        </p:attrNameLst>
                                      </p:cBhvr>
                                      <p:to>
                                        <p:strVal val="visible"/>
                                      </p:to>
                                    </p:set>
                                    <p:animEffect transition="in" filter="wipe(left)">
                                      <p:cBhvr>
                                        <p:cTn id="33" dur="500"/>
                                        <p:tgtEl>
                                          <p:spTgt spid="5">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5">
                                            <p:txEl>
                                              <p:pRg st="6" end="6"/>
                                            </p:txEl>
                                          </p:spTgt>
                                        </p:tgtEl>
                                        <p:attrNameLst>
                                          <p:attrName>style.visibility</p:attrName>
                                        </p:attrNameLst>
                                      </p:cBhvr>
                                      <p:to>
                                        <p:strVal val="visible"/>
                                      </p:to>
                                    </p:set>
                                    <p:animEffect transition="in" filter="wipe(left)">
                                      <p:cBhvr>
                                        <p:cTn id="38" dur="500"/>
                                        <p:tgtEl>
                                          <p:spTgt spid="5">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nodeType="clickEffect">
                                  <p:stCondLst>
                                    <p:cond delay="0"/>
                                  </p:stCondLst>
                                  <p:childTnLst>
                                    <p:set>
                                      <p:cBhvr>
                                        <p:cTn id="42" dur="1" fill="hold">
                                          <p:stCondLst>
                                            <p:cond delay="0"/>
                                          </p:stCondLst>
                                        </p:cTn>
                                        <p:tgtEl>
                                          <p:spTgt spid="5">
                                            <p:txEl>
                                              <p:pRg st="7" end="7"/>
                                            </p:txEl>
                                          </p:spTgt>
                                        </p:tgtEl>
                                        <p:attrNameLst>
                                          <p:attrName>style.visibility</p:attrName>
                                        </p:attrNameLst>
                                      </p:cBhvr>
                                      <p:to>
                                        <p:strVal val="visible"/>
                                      </p:to>
                                    </p:set>
                                    <p:animEffect transition="in" filter="wipe(left)">
                                      <p:cBhvr>
                                        <p:cTn id="43" dur="500"/>
                                        <p:tgtEl>
                                          <p:spTgt spid="5">
                                            <p:txEl>
                                              <p:pRg st="7" end="7"/>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5">
                                            <p:txEl>
                                              <p:pRg st="8" end="8"/>
                                            </p:txEl>
                                          </p:spTgt>
                                        </p:tgtEl>
                                        <p:attrNameLst>
                                          <p:attrName>style.visibility</p:attrName>
                                        </p:attrNameLst>
                                      </p:cBhvr>
                                      <p:to>
                                        <p:strVal val="visible"/>
                                      </p:to>
                                    </p:set>
                                    <p:animEffect transition="in" filter="wipe(left)">
                                      <p:cBhvr>
                                        <p:cTn id="48"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C8380-2E9F-D888-FB74-5EE9A17615C4}"/>
              </a:ext>
            </a:extLst>
          </p:cNvPr>
          <p:cNvSpPr>
            <a:spLocks noGrp="1"/>
          </p:cNvSpPr>
          <p:nvPr>
            <p:ph type="title"/>
          </p:nvPr>
        </p:nvSpPr>
        <p:spPr>
          <a:xfrm>
            <a:off x="838200" y="353233"/>
            <a:ext cx="10515600" cy="1325563"/>
          </a:xfrm>
        </p:spPr>
        <p:txBody>
          <a:bodyPr/>
          <a:lstStyle/>
          <a:p>
            <a:pPr algn="ctr"/>
            <a:r>
              <a:rPr lang="en-US"/>
              <a:t>Erroneous Behavior vs. Runtime Checking</a:t>
            </a:r>
          </a:p>
        </p:txBody>
      </p:sp>
      <p:grpSp>
        <p:nvGrpSpPr>
          <p:cNvPr id="16" name="Group 15">
            <a:extLst>
              <a:ext uri="{FF2B5EF4-FFF2-40B4-BE49-F238E27FC236}">
                <a16:creationId xmlns:a16="http://schemas.microsoft.com/office/drawing/2014/main" id="{F688C47C-C603-E287-1CF0-7811D186946E}"/>
              </a:ext>
            </a:extLst>
          </p:cNvPr>
          <p:cNvGrpSpPr/>
          <p:nvPr/>
        </p:nvGrpSpPr>
        <p:grpSpPr>
          <a:xfrm>
            <a:off x="968728" y="2134338"/>
            <a:ext cx="6339312" cy="2609142"/>
            <a:chOff x="968728" y="2134338"/>
            <a:chExt cx="6339312" cy="2609142"/>
          </a:xfrm>
        </p:grpSpPr>
        <p:sp>
          <p:nvSpPr>
            <p:cNvPr id="4" name="Oval 3">
              <a:extLst>
                <a:ext uri="{FF2B5EF4-FFF2-40B4-BE49-F238E27FC236}">
                  <a16:creationId xmlns:a16="http://schemas.microsoft.com/office/drawing/2014/main" id="{596D286F-7259-E894-42C8-669C3CB9D68A}"/>
                </a:ext>
              </a:extLst>
            </p:cNvPr>
            <p:cNvSpPr/>
            <p:nvPr/>
          </p:nvSpPr>
          <p:spPr>
            <a:xfrm>
              <a:off x="968728" y="2686080"/>
              <a:ext cx="6339312" cy="2057400"/>
            </a:xfrm>
            <a:prstGeom prst="ellipse">
              <a:avLst/>
            </a:prstGeom>
            <a:noFill/>
            <a:ln w="571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B6C0216-70D5-C3CF-B08A-E063864CB92E}"/>
                </a:ext>
              </a:extLst>
            </p:cNvPr>
            <p:cNvSpPr txBox="1"/>
            <p:nvPr/>
          </p:nvSpPr>
          <p:spPr>
            <a:xfrm>
              <a:off x="2612268" y="2134338"/>
              <a:ext cx="3052233" cy="461665"/>
            </a:xfrm>
            <a:prstGeom prst="rect">
              <a:avLst/>
            </a:prstGeom>
            <a:noFill/>
          </p:spPr>
          <p:txBody>
            <a:bodyPr wrap="square" rtlCol="0">
              <a:spAutoFit/>
            </a:bodyPr>
            <a:lstStyle/>
            <a:p>
              <a:pPr algn="ctr"/>
              <a:r>
                <a:rPr lang="en-US" sz="2400">
                  <a:solidFill>
                    <a:srgbClr val="0070C0"/>
                  </a:solidFill>
                </a:rPr>
                <a:t>Erroneous Behavior </a:t>
              </a:r>
            </a:p>
          </p:txBody>
        </p:sp>
      </p:grpSp>
      <p:grpSp>
        <p:nvGrpSpPr>
          <p:cNvPr id="15" name="Group 14">
            <a:extLst>
              <a:ext uri="{FF2B5EF4-FFF2-40B4-BE49-F238E27FC236}">
                <a16:creationId xmlns:a16="http://schemas.microsoft.com/office/drawing/2014/main" id="{891BAB20-6B9C-4EA5-6581-6AACBE15991C}"/>
              </a:ext>
            </a:extLst>
          </p:cNvPr>
          <p:cNvGrpSpPr/>
          <p:nvPr/>
        </p:nvGrpSpPr>
        <p:grpSpPr>
          <a:xfrm>
            <a:off x="4504265" y="1919297"/>
            <a:ext cx="6178603" cy="2819972"/>
            <a:chOff x="4504265" y="1919297"/>
            <a:chExt cx="6178603" cy="2819972"/>
          </a:xfrm>
        </p:grpSpPr>
        <p:sp>
          <p:nvSpPr>
            <p:cNvPr id="5" name="Oval 4">
              <a:extLst>
                <a:ext uri="{FF2B5EF4-FFF2-40B4-BE49-F238E27FC236}">
                  <a16:creationId xmlns:a16="http://schemas.microsoft.com/office/drawing/2014/main" id="{3B33F135-73A5-4AF1-4739-8F8B262D9619}"/>
                </a:ext>
              </a:extLst>
            </p:cNvPr>
            <p:cNvSpPr/>
            <p:nvPr/>
          </p:nvSpPr>
          <p:spPr>
            <a:xfrm>
              <a:off x="4504265" y="2448431"/>
              <a:ext cx="6178603" cy="2290838"/>
            </a:xfrm>
            <a:prstGeom prst="ellipse">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43420174-3207-7A11-A441-B8C059D30698}"/>
                </a:ext>
              </a:extLst>
            </p:cNvPr>
            <p:cNvSpPr txBox="1"/>
            <p:nvPr/>
          </p:nvSpPr>
          <p:spPr>
            <a:xfrm>
              <a:off x="6096000" y="1919297"/>
              <a:ext cx="3733800" cy="461665"/>
            </a:xfrm>
            <a:prstGeom prst="rect">
              <a:avLst/>
            </a:prstGeom>
            <a:noFill/>
          </p:spPr>
          <p:txBody>
            <a:bodyPr wrap="square" rtlCol="0">
              <a:spAutoFit/>
            </a:bodyPr>
            <a:lstStyle/>
            <a:p>
              <a:pPr algn="ctr"/>
              <a:r>
                <a:rPr lang="en-US" sz="2400">
                  <a:solidFill>
                    <a:srgbClr val="00B050"/>
                  </a:solidFill>
                </a:rPr>
                <a:t>Runtime Contract Checking </a:t>
              </a:r>
            </a:p>
          </p:txBody>
        </p:sp>
      </p:grpSp>
      <p:sp>
        <p:nvSpPr>
          <p:cNvPr id="8" name="Rectangle: Rounded Corners 7">
            <a:extLst>
              <a:ext uri="{FF2B5EF4-FFF2-40B4-BE49-F238E27FC236}">
                <a16:creationId xmlns:a16="http://schemas.microsoft.com/office/drawing/2014/main" id="{63381CAB-0CC6-66E4-8ADB-E33F324B7762}"/>
              </a:ext>
            </a:extLst>
          </p:cNvPr>
          <p:cNvSpPr/>
          <p:nvPr/>
        </p:nvSpPr>
        <p:spPr>
          <a:xfrm>
            <a:off x="5154433" y="3263233"/>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Signed </a:t>
            </a:r>
            <a:br>
              <a:rPr lang="en-US">
                <a:solidFill>
                  <a:srgbClr val="C00000"/>
                </a:solidFill>
              </a:rPr>
            </a:br>
            <a:r>
              <a:rPr lang="en-US">
                <a:solidFill>
                  <a:srgbClr val="C00000"/>
                </a:solidFill>
              </a:rPr>
              <a:t>Integer </a:t>
            </a:r>
            <a:br>
              <a:rPr lang="en-US">
                <a:solidFill>
                  <a:srgbClr val="C00000"/>
                </a:solidFill>
              </a:rPr>
            </a:br>
            <a:r>
              <a:rPr lang="en-US">
                <a:solidFill>
                  <a:srgbClr val="C00000"/>
                </a:solidFill>
              </a:rPr>
              <a:t>Overflow</a:t>
            </a:r>
          </a:p>
        </p:txBody>
      </p:sp>
      <p:sp>
        <p:nvSpPr>
          <p:cNvPr id="9" name="Rectangle: Rounded Corners 8">
            <a:extLst>
              <a:ext uri="{FF2B5EF4-FFF2-40B4-BE49-F238E27FC236}">
                <a16:creationId xmlns:a16="http://schemas.microsoft.com/office/drawing/2014/main" id="{E641931E-B7D0-DA50-174D-94A143058D7D}"/>
              </a:ext>
            </a:extLst>
          </p:cNvPr>
          <p:cNvSpPr/>
          <p:nvPr/>
        </p:nvSpPr>
        <p:spPr>
          <a:xfrm>
            <a:off x="8136123" y="3034633"/>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Array</a:t>
            </a:r>
            <a:br>
              <a:rPr lang="en-US">
                <a:solidFill>
                  <a:srgbClr val="C00000"/>
                </a:solidFill>
              </a:rPr>
            </a:br>
            <a:r>
              <a:rPr lang="en-US">
                <a:solidFill>
                  <a:srgbClr val="C00000"/>
                </a:solidFill>
              </a:rPr>
              <a:t>Bounds </a:t>
            </a:r>
            <a:br>
              <a:rPr lang="en-US">
                <a:solidFill>
                  <a:srgbClr val="C00000"/>
                </a:solidFill>
              </a:rPr>
            </a:br>
            <a:r>
              <a:rPr lang="en-US">
                <a:solidFill>
                  <a:srgbClr val="C00000"/>
                </a:solidFill>
              </a:rPr>
              <a:t>Error</a:t>
            </a:r>
          </a:p>
        </p:txBody>
      </p:sp>
      <p:sp>
        <p:nvSpPr>
          <p:cNvPr id="10" name="Rectangle: Rounded Corners 9">
            <a:extLst>
              <a:ext uri="{FF2B5EF4-FFF2-40B4-BE49-F238E27FC236}">
                <a16:creationId xmlns:a16="http://schemas.microsoft.com/office/drawing/2014/main" id="{D5B22837-B92D-06C2-BABF-94F65FB8B6B4}"/>
              </a:ext>
            </a:extLst>
          </p:cNvPr>
          <p:cNvSpPr/>
          <p:nvPr/>
        </p:nvSpPr>
        <p:spPr>
          <a:xfrm>
            <a:off x="2172744" y="3491833"/>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Uninitialized </a:t>
            </a:r>
            <a:br>
              <a:rPr lang="en-US">
                <a:solidFill>
                  <a:srgbClr val="C00000"/>
                </a:solidFill>
              </a:rPr>
            </a:br>
            <a:r>
              <a:rPr lang="en-US">
                <a:solidFill>
                  <a:srgbClr val="C00000"/>
                </a:solidFill>
              </a:rPr>
              <a:t>Memory </a:t>
            </a:r>
            <a:br>
              <a:rPr lang="en-US">
                <a:solidFill>
                  <a:srgbClr val="C00000"/>
                </a:solidFill>
              </a:rPr>
            </a:br>
            <a:r>
              <a:rPr lang="en-US">
                <a:solidFill>
                  <a:srgbClr val="C00000"/>
                </a:solidFill>
              </a:rPr>
              <a:t>Read</a:t>
            </a:r>
          </a:p>
        </p:txBody>
      </p:sp>
      <p:sp>
        <p:nvSpPr>
          <p:cNvPr id="11" name="Rectangle: Rounded Corners 10">
            <a:extLst>
              <a:ext uri="{FF2B5EF4-FFF2-40B4-BE49-F238E27FC236}">
                <a16:creationId xmlns:a16="http://schemas.microsoft.com/office/drawing/2014/main" id="{DB6E35B4-84E3-A2A6-7598-311283ED37AD}"/>
              </a:ext>
            </a:extLst>
          </p:cNvPr>
          <p:cNvSpPr/>
          <p:nvPr/>
        </p:nvSpPr>
        <p:spPr>
          <a:xfrm>
            <a:off x="4160538" y="5373086"/>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Unallocated</a:t>
            </a:r>
            <a:br>
              <a:rPr lang="en-US">
                <a:solidFill>
                  <a:srgbClr val="C00000"/>
                </a:solidFill>
              </a:rPr>
            </a:br>
            <a:r>
              <a:rPr lang="en-US">
                <a:solidFill>
                  <a:srgbClr val="C00000"/>
                </a:solidFill>
              </a:rPr>
              <a:t>Memory </a:t>
            </a:r>
            <a:br>
              <a:rPr lang="en-US">
                <a:solidFill>
                  <a:srgbClr val="C00000"/>
                </a:solidFill>
              </a:rPr>
            </a:br>
            <a:r>
              <a:rPr lang="en-US">
                <a:solidFill>
                  <a:srgbClr val="C00000"/>
                </a:solidFill>
              </a:rPr>
              <a:t>Access</a:t>
            </a:r>
          </a:p>
        </p:txBody>
      </p:sp>
      <p:sp>
        <p:nvSpPr>
          <p:cNvPr id="12" name="Rectangle: Rounded Corners 11">
            <a:extLst>
              <a:ext uri="{FF2B5EF4-FFF2-40B4-BE49-F238E27FC236}">
                <a16:creationId xmlns:a16="http://schemas.microsoft.com/office/drawing/2014/main" id="{B601B67F-E51E-249A-2D9D-B9D9996426BF}"/>
              </a:ext>
            </a:extLst>
          </p:cNvPr>
          <p:cNvSpPr/>
          <p:nvPr/>
        </p:nvSpPr>
        <p:spPr>
          <a:xfrm>
            <a:off x="6148331" y="5373086"/>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Data Races</a:t>
            </a:r>
          </a:p>
        </p:txBody>
      </p:sp>
      <p:sp>
        <p:nvSpPr>
          <p:cNvPr id="3" name="Rectangle: Rounded Corners 2">
            <a:extLst>
              <a:ext uri="{FF2B5EF4-FFF2-40B4-BE49-F238E27FC236}">
                <a16:creationId xmlns:a16="http://schemas.microsoft.com/office/drawing/2014/main" id="{DD30CCBD-C819-2265-99BF-E2E65D260BB1}"/>
              </a:ext>
            </a:extLst>
          </p:cNvPr>
          <p:cNvSpPr/>
          <p:nvPr/>
        </p:nvSpPr>
        <p:spPr>
          <a:xfrm>
            <a:off x="8136123" y="5223309"/>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Errors due to</a:t>
            </a:r>
            <a:br>
              <a:rPr lang="en-US">
                <a:solidFill>
                  <a:srgbClr val="C00000"/>
                </a:solidFill>
              </a:rPr>
            </a:br>
            <a:r>
              <a:rPr lang="en-US">
                <a:solidFill>
                  <a:srgbClr val="C00000"/>
                </a:solidFill>
              </a:rPr>
              <a:t>Raw-Pointer Arithmetic </a:t>
            </a:r>
          </a:p>
        </p:txBody>
      </p:sp>
      <p:sp>
        <p:nvSpPr>
          <p:cNvPr id="13" name="Rectangle: Rounded Corners 12">
            <a:extLst>
              <a:ext uri="{FF2B5EF4-FFF2-40B4-BE49-F238E27FC236}">
                <a16:creationId xmlns:a16="http://schemas.microsoft.com/office/drawing/2014/main" id="{302ADCA9-8B88-F740-A43F-F38BBA8C4268}"/>
              </a:ext>
            </a:extLst>
          </p:cNvPr>
          <p:cNvSpPr/>
          <p:nvPr/>
        </p:nvSpPr>
        <p:spPr>
          <a:xfrm>
            <a:off x="2172745" y="5522863"/>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Unreachable Pointer</a:t>
            </a:r>
          </a:p>
          <a:p>
            <a:pPr algn="ctr"/>
            <a:r>
              <a:rPr lang="en-US">
                <a:solidFill>
                  <a:srgbClr val="C00000"/>
                </a:solidFill>
              </a:rPr>
              <a:t>Error</a:t>
            </a:r>
          </a:p>
        </p:txBody>
      </p:sp>
      <p:sp>
        <p:nvSpPr>
          <p:cNvPr id="14" name="Slide Number Placeholder 13">
            <a:extLst>
              <a:ext uri="{FF2B5EF4-FFF2-40B4-BE49-F238E27FC236}">
                <a16:creationId xmlns:a16="http://schemas.microsoft.com/office/drawing/2014/main" id="{060388C2-1BF6-9977-1F47-3D9EA001FAA4}"/>
              </a:ext>
            </a:extLst>
          </p:cNvPr>
          <p:cNvSpPr>
            <a:spLocks noGrp="1"/>
          </p:cNvSpPr>
          <p:nvPr>
            <p:ph type="sldNum" sz="quarter" idx="12"/>
          </p:nvPr>
        </p:nvSpPr>
        <p:spPr/>
        <p:txBody>
          <a:bodyPr/>
          <a:lstStyle/>
          <a:p>
            <a:fld id="{0BDE28F9-DF4C-4421-9B70-DBE64F175828}" type="slidenum">
              <a:rPr lang="en-US" smtClean="0"/>
              <a:t>51</a:t>
            </a:fld>
            <a:endParaRPr lang="en-US"/>
          </a:p>
        </p:txBody>
      </p:sp>
    </p:spTree>
    <p:extLst>
      <p:ext uri="{BB962C8B-B14F-4D97-AF65-F5344CB8AC3E}">
        <p14:creationId xmlns:p14="http://schemas.microsoft.com/office/powerpoint/2010/main" val="4054424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3" grpId="0" animBg="1"/>
      <p:bldP spid="13"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5B9F8-F31B-22C3-E303-733A2A122D44}"/>
              </a:ext>
            </a:extLst>
          </p:cNvPr>
          <p:cNvSpPr>
            <a:spLocks noGrp="1"/>
          </p:cNvSpPr>
          <p:nvPr>
            <p:ph type="title"/>
          </p:nvPr>
        </p:nvSpPr>
        <p:spPr/>
        <p:txBody>
          <a:bodyPr/>
          <a:lstStyle/>
          <a:p>
            <a:pPr algn="ctr"/>
            <a:r>
              <a:rPr lang="en-US"/>
              <a:t>Symbolic Contract Assertions</a:t>
            </a:r>
          </a:p>
        </p:txBody>
      </p:sp>
      <p:sp>
        <p:nvSpPr>
          <p:cNvPr id="3" name="Content Placeholder 2">
            <a:extLst>
              <a:ext uri="{FF2B5EF4-FFF2-40B4-BE49-F238E27FC236}">
                <a16:creationId xmlns:a16="http://schemas.microsoft.com/office/drawing/2014/main" id="{5C0B9792-289F-76FB-7FC1-7F67FBC709F4}"/>
              </a:ext>
            </a:extLst>
          </p:cNvPr>
          <p:cNvSpPr>
            <a:spLocks noGrp="1"/>
          </p:cNvSpPr>
          <p:nvPr>
            <p:ph idx="1"/>
          </p:nvPr>
        </p:nvSpPr>
        <p:spPr>
          <a:xfrm>
            <a:off x="838200" y="1825625"/>
            <a:ext cx="10515600" cy="4667250"/>
          </a:xfrm>
          <a:solidFill>
            <a:schemeClr val="accent5">
              <a:lumMod val="20000"/>
              <a:lumOff val="80000"/>
            </a:schemeClr>
          </a:solidFill>
        </p:spPr>
        <p:txBody>
          <a:bodyPr vert="horz" lIns="91440" tIns="45720" rIns="91440" bIns="45720" rtlCol="0" anchor="t">
            <a:noAutofit/>
          </a:bodyPr>
          <a:lstStyle/>
          <a:p>
            <a:pPr marL="0" indent="0" algn="ctr">
              <a:lnSpc>
                <a:spcPts val="12000"/>
              </a:lnSpc>
              <a:buNone/>
            </a:pPr>
            <a:r>
              <a:rPr lang="en-US" sz="11600"/>
              <a:t>Symbolic</a:t>
            </a:r>
          </a:p>
          <a:p>
            <a:pPr marL="0" indent="0" algn="ctr">
              <a:lnSpc>
                <a:spcPts val="12000"/>
              </a:lnSpc>
              <a:buNone/>
            </a:pPr>
            <a:r>
              <a:rPr lang="en-US" sz="11600"/>
              <a:t>Contract</a:t>
            </a:r>
            <a:endParaRPr lang="en-US" sz="11600">
              <a:ea typeface="Calibri"/>
              <a:cs typeface="Calibri"/>
            </a:endParaRPr>
          </a:p>
          <a:p>
            <a:pPr marL="0" indent="0" algn="ctr">
              <a:lnSpc>
                <a:spcPts val="12000"/>
              </a:lnSpc>
              <a:buNone/>
            </a:pPr>
            <a:r>
              <a:rPr lang="en-US" sz="11600"/>
              <a:t>Assertions</a:t>
            </a:r>
          </a:p>
        </p:txBody>
      </p:sp>
      <p:sp>
        <p:nvSpPr>
          <p:cNvPr id="4" name="Slide Number Placeholder 3">
            <a:extLst>
              <a:ext uri="{FF2B5EF4-FFF2-40B4-BE49-F238E27FC236}">
                <a16:creationId xmlns:a16="http://schemas.microsoft.com/office/drawing/2014/main" id="{630FE0A7-FD5C-2854-6647-4CB9F765A50D}"/>
              </a:ext>
            </a:extLst>
          </p:cNvPr>
          <p:cNvSpPr>
            <a:spLocks noGrp="1"/>
          </p:cNvSpPr>
          <p:nvPr>
            <p:ph type="sldNum" sz="quarter" idx="12"/>
          </p:nvPr>
        </p:nvSpPr>
        <p:spPr/>
        <p:txBody>
          <a:bodyPr/>
          <a:lstStyle/>
          <a:p>
            <a:fld id="{0BDE28F9-DF4C-4421-9B70-DBE64F175828}" type="slidenum">
              <a:rPr lang="en-US" smtClean="0"/>
              <a:t>52</a:t>
            </a:fld>
            <a:endParaRPr lang="en-US"/>
          </a:p>
        </p:txBody>
      </p:sp>
    </p:spTree>
    <p:extLst>
      <p:ext uri="{BB962C8B-B14F-4D97-AF65-F5344CB8AC3E}">
        <p14:creationId xmlns:p14="http://schemas.microsoft.com/office/powerpoint/2010/main" val="233338618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DEB205-E99A-DC6A-EA94-505808B3B3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9AD579-8222-FF59-8ED9-5FDA5765C2AE}"/>
              </a:ext>
            </a:extLst>
          </p:cNvPr>
          <p:cNvSpPr>
            <a:spLocks noGrp="1"/>
          </p:cNvSpPr>
          <p:nvPr>
            <p:ph type="title"/>
          </p:nvPr>
        </p:nvSpPr>
        <p:spPr/>
        <p:txBody>
          <a:bodyPr/>
          <a:lstStyle/>
          <a:p>
            <a:pPr algn="ctr"/>
            <a:r>
              <a:rPr lang="en-US"/>
              <a:t>Symbolic Contract Assertions</a:t>
            </a:r>
          </a:p>
        </p:txBody>
      </p:sp>
      <p:sp>
        <p:nvSpPr>
          <p:cNvPr id="3" name="Content Placeholder 2">
            <a:extLst>
              <a:ext uri="{FF2B5EF4-FFF2-40B4-BE49-F238E27FC236}">
                <a16:creationId xmlns:a16="http://schemas.microsoft.com/office/drawing/2014/main" id="{5B7606DD-47A3-48BA-BBFB-29014EE3FC64}"/>
              </a:ext>
            </a:extLst>
          </p:cNvPr>
          <p:cNvSpPr>
            <a:spLocks noGrp="1"/>
          </p:cNvSpPr>
          <p:nvPr>
            <p:ph idx="1"/>
          </p:nvPr>
        </p:nvSpPr>
        <p:spPr>
          <a:xfrm>
            <a:off x="838200" y="1825623"/>
            <a:ext cx="11353800" cy="7102476"/>
          </a:xfrm>
        </p:spPr>
        <p:txBody>
          <a:bodyPr vert="horz" lIns="91440" tIns="45720" rIns="91440" bIns="45720" rtlCol="0" anchor="t">
            <a:normAutofit/>
          </a:bodyPr>
          <a:lstStyle/>
          <a:p>
            <a:pPr algn="l">
              <a:buNone/>
            </a:pPr>
            <a:r>
              <a:rPr lang="en-US" sz="4000" dirty="0"/>
              <a:t>Core-Language Example:</a:t>
            </a:r>
          </a:p>
          <a:p>
            <a:pPr algn="l">
              <a:buNone/>
            </a:pPr>
            <a:r>
              <a:rPr lang="en-US" sz="3200" b="0" i="0" dirty="0">
                <a:solidFill>
                  <a:srgbClr val="000000"/>
                </a:solidFill>
                <a:effectLst/>
                <a:latin typeface="Courier New" panose="02070309020205020404" pitchFamily="49" charset="0"/>
                <a:cs typeface="Courier New" panose="02070309020205020404" pitchFamily="49" charset="0"/>
              </a:rPr>
              <a:t>void f(int *begin, int *end); </a:t>
            </a:r>
          </a:p>
          <a:p>
            <a:pPr algn="l">
              <a:lnSpc>
                <a:spcPts val="3000"/>
              </a:lnSpc>
              <a:buNone/>
            </a:pPr>
            <a:r>
              <a:rPr lang="en-US" sz="3200" b="0" i="0" dirty="0">
                <a:solidFill>
                  <a:srgbClr val="000000"/>
                </a:solidFill>
                <a:effectLst/>
                <a:latin typeface="Courier New"/>
                <a:cs typeface="Courier New"/>
              </a:rPr>
              <a:t>    </a:t>
            </a:r>
            <a:r>
              <a:rPr lang="en-US" sz="3200" b="0" i="0" dirty="0">
                <a:solidFill>
                  <a:srgbClr val="C00000"/>
                </a:solidFill>
                <a:effectLst/>
                <a:latin typeface="Courier New"/>
                <a:cs typeface="Courier New"/>
              </a:rPr>
              <a:t>pre&lt;</a:t>
            </a:r>
            <a:r>
              <a:rPr lang="en-US" sz="3200" dirty="0">
                <a:solidFill>
                  <a:srgbClr val="C00000"/>
                </a:solidFill>
                <a:latin typeface="Courier New"/>
                <a:cs typeface="Courier New"/>
              </a:rPr>
              <a:t>symbolic</a:t>
            </a:r>
            <a:r>
              <a:rPr lang="en-US" sz="3200" b="0" i="0" dirty="0">
                <a:solidFill>
                  <a:srgbClr val="C00000"/>
                </a:solidFill>
                <a:effectLst/>
                <a:latin typeface="Courier New"/>
                <a:cs typeface="Courier New"/>
              </a:rPr>
              <a:t>&gt;(</a:t>
            </a:r>
            <a:r>
              <a:rPr lang="en-US" sz="3200" b="0" i="0" dirty="0" err="1">
                <a:solidFill>
                  <a:srgbClr val="C00000"/>
                </a:solidFill>
                <a:effectLst/>
                <a:latin typeface="Courier New"/>
                <a:cs typeface="Courier New"/>
              </a:rPr>
              <a:t>is_reachable</a:t>
            </a:r>
            <a:r>
              <a:rPr lang="en-US" sz="3200" b="0" i="0" dirty="0">
                <a:solidFill>
                  <a:srgbClr val="C00000"/>
                </a:solidFill>
                <a:effectLst/>
                <a:latin typeface="Courier New"/>
                <a:cs typeface="Courier New"/>
              </a:rPr>
              <a:t>(begin, end));</a:t>
            </a:r>
            <a:br>
              <a:rPr lang="en-US" sz="3200" b="0" i="0" dirty="0">
                <a:solidFill>
                  <a:srgbClr val="C00000"/>
                </a:solidFill>
                <a:effectLst/>
                <a:latin typeface="Courier New"/>
                <a:cs typeface="Courier New"/>
              </a:rPr>
            </a:br>
            <a:endParaRPr lang="en-US" sz="3200" b="0" i="0" dirty="0">
              <a:solidFill>
                <a:srgbClr val="C00000"/>
              </a:solidFill>
              <a:effectLst/>
              <a:latin typeface="Courier New"/>
              <a:cs typeface="Courier New"/>
            </a:endParaRPr>
          </a:p>
          <a:p>
            <a:pPr algn="l">
              <a:lnSpc>
                <a:spcPts val="3000"/>
              </a:lnSpc>
              <a:buNone/>
            </a:pPr>
            <a:r>
              <a:rPr lang="en-US" sz="3200" b="0" i="0" dirty="0">
                <a:solidFill>
                  <a:srgbClr val="000000"/>
                </a:solidFill>
                <a:effectLst/>
                <a:latin typeface="Courier New" panose="02070309020205020404" pitchFamily="49" charset="0"/>
                <a:cs typeface="Courier New" panose="02070309020205020404" pitchFamily="49" charset="0"/>
              </a:rPr>
              <a:t>void g()</a:t>
            </a:r>
          </a:p>
          <a:p>
            <a:pPr algn="l">
              <a:lnSpc>
                <a:spcPts val="3000"/>
              </a:lnSpc>
              <a:buNone/>
            </a:pPr>
            <a:r>
              <a:rPr lang="en-US" sz="3200" b="0" i="0" dirty="0">
                <a:solidFill>
                  <a:srgbClr val="000000"/>
                </a:solidFill>
                <a:effectLst/>
                <a:latin typeface="Courier New" panose="02070309020205020404" pitchFamily="49" charset="0"/>
                <a:cs typeface="Courier New" panose="02070309020205020404" pitchFamily="49" charset="0"/>
              </a:rPr>
              <a:t>{</a:t>
            </a:r>
          </a:p>
          <a:p>
            <a:pPr algn="l">
              <a:lnSpc>
                <a:spcPts val="3000"/>
              </a:lnSpc>
              <a:buNone/>
            </a:pPr>
            <a:r>
              <a:rPr lang="en-US" sz="3200" dirty="0">
                <a:solidFill>
                  <a:srgbClr val="000000"/>
                </a:solidFill>
                <a:latin typeface="Courier New" panose="02070309020205020404" pitchFamily="49" charset="0"/>
                <a:cs typeface="Courier New" panose="02070309020205020404" pitchFamily="49" charset="0"/>
              </a:rPr>
              <a:t>    </a:t>
            </a:r>
            <a:r>
              <a:rPr lang="en-US" sz="3200" b="0" i="0" dirty="0">
                <a:solidFill>
                  <a:srgbClr val="000000"/>
                </a:solidFill>
                <a:effectLst/>
                <a:latin typeface="Courier New" panose="02070309020205020404" pitchFamily="49" charset="0"/>
                <a:cs typeface="Courier New" panose="02070309020205020404" pitchFamily="49" charset="0"/>
              </a:rPr>
              <a:t>int a[15], b[15];</a:t>
            </a:r>
          </a:p>
          <a:p>
            <a:pPr algn="l">
              <a:lnSpc>
                <a:spcPts val="3000"/>
              </a:lnSpc>
              <a:buNone/>
            </a:pPr>
            <a:r>
              <a:rPr lang="en-US" sz="3200" b="0" i="0" dirty="0">
                <a:solidFill>
                  <a:srgbClr val="000000"/>
                </a:solidFill>
                <a:effectLst/>
                <a:latin typeface="Courier New" panose="02070309020205020404" pitchFamily="49" charset="0"/>
                <a:cs typeface="Courier New" panose="02070309020205020404" pitchFamily="49" charset="0"/>
              </a:rPr>
              <a:t>    f(a, b);  </a:t>
            </a:r>
          </a:p>
          <a:p>
            <a:pPr algn="l">
              <a:lnSpc>
                <a:spcPts val="3000"/>
              </a:lnSpc>
              <a:buNone/>
            </a:pPr>
            <a:r>
              <a:rPr lang="en-US" sz="3200" b="0" i="0" dirty="0">
                <a:solidFill>
                  <a:srgbClr val="000000"/>
                </a:solidFill>
                <a:effectLst/>
                <a:latin typeface="Courier New" panose="02070309020205020404" pitchFamily="49" charset="0"/>
                <a:cs typeface="Courier New" panose="02070309020205020404" pitchFamily="49" charset="0"/>
              </a:rPr>
              <a:t>}</a:t>
            </a:r>
          </a:p>
        </p:txBody>
      </p:sp>
      <p:sp>
        <p:nvSpPr>
          <p:cNvPr id="4" name="Thought Bubble: Cloud 3">
            <a:extLst>
              <a:ext uri="{FF2B5EF4-FFF2-40B4-BE49-F238E27FC236}">
                <a16:creationId xmlns:a16="http://schemas.microsoft.com/office/drawing/2014/main" id="{F43B1570-52C3-9366-80AE-94F0EC677477}"/>
              </a:ext>
            </a:extLst>
          </p:cNvPr>
          <p:cNvSpPr/>
          <p:nvPr/>
        </p:nvSpPr>
        <p:spPr>
          <a:xfrm>
            <a:off x="6272464" y="4401566"/>
            <a:ext cx="7443537" cy="2091309"/>
          </a:xfrm>
          <a:prstGeom prst="cloudCallout">
            <a:avLst>
              <a:gd name="adj1" fmla="val -76685"/>
              <a:gd name="adj2" fmla="val 15753"/>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3000"/>
              </a:lnSpc>
            </a:pPr>
            <a:r>
              <a:rPr lang="en-US" sz="3200" b="0" i="0">
                <a:solidFill>
                  <a:schemeClr val="bg1"/>
                </a:solidFill>
                <a:effectLst/>
                <a:latin typeface="Courier New" panose="02070309020205020404" pitchFamily="49" charset="0"/>
                <a:cs typeface="Courier New" panose="02070309020205020404" pitchFamily="49" charset="0"/>
              </a:rPr>
              <a:t>Local static analysis</a:t>
            </a:r>
            <a:r>
              <a:rPr lang="en-US" sz="3200">
                <a:solidFill>
                  <a:schemeClr val="bg1"/>
                </a:solidFill>
                <a:latin typeface="Courier New" panose="02070309020205020404" pitchFamily="49" charset="0"/>
                <a:cs typeface="Courier New" panose="02070309020205020404" pitchFamily="49" charset="0"/>
              </a:rPr>
              <a:t> </a:t>
            </a:r>
            <a:r>
              <a:rPr lang="en-US" sz="3200" b="0" i="0">
                <a:solidFill>
                  <a:schemeClr val="bg1"/>
                </a:solidFill>
                <a:effectLst/>
                <a:latin typeface="Courier New" panose="02070309020205020404" pitchFamily="49" charset="0"/>
                <a:cs typeface="Courier New" panose="02070309020205020404" pitchFamily="49" charset="0"/>
              </a:rPr>
              <a:t>identifies a precondition violation</a:t>
            </a:r>
            <a:endParaRPr lang="en-US" sz="3200">
              <a:solidFill>
                <a:schemeClr val="bg1"/>
              </a:solidFill>
            </a:endParaRPr>
          </a:p>
        </p:txBody>
      </p:sp>
      <p:sp>
        <p:nvSpPr>
          <p:cNvPr id="5" name="Rectangle 4">
            <a:extLst>
              <a:ext uri="{FF2B5EF4-FFF2-40B4-BE49-F238E27FC236}">
                <a16:creationId xmlns:a16="http://schemas.microsoft.com/office/drawing/2014/main" id="{E211A298-2139-E3C2-B265-495DFEB9839F}"/>
              </a:ext>
            </a:extLst>
          </p:cNvPr>
          <p:cNvSpPr/>
          <p:nvPr/>
        </p:nvSpPr>
        <p:spPr>
          <a:xfrm>
            <a:off x="7668126" y="2343574"/>
            <a:ext cx="449179" cy="77002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hought Bubble: Cloud 5">
            <a:extLst>
              <a:ext uri="{FF2B5EF4-FFF2-40B4-BE49-F238E27FC236}">
                <a16:creationId xmlns:a16="http://schemas.microsoft.com/office/drawing/2014/main" id="{0001AB47-E638-C861-4023-3DB1D1382187}"/>
              </a:ext>
            </a:extLst>
          </p:cNvPr>
          <p:cNvSpPr/>
          <p:nvPr/>
        </p:nvSpPr>
        <p:spPr>
          <a:xfrm>
            <a:off x="7892715" y="1294634"/>
            <a:ext cx="4270248" cy="1061979"/>
          </a:xfrm>
          <a:prstGeom prst="cloudCallout">
            <a:avLst>
              <a:gd name="adj1" fmla="val -50321"/>
              <a:gd name="adj2" fmla="val 125528"/>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buNone/>
            </a:pPr>
            <a:r>
              <a:rPr lang="en-US" sz="2000">
                <a:solidFill>
                  <a:schemeClr val="bg1"/>
                </a:solidFill>
                <a:cs typeface="Courier New"/>
              </a:rPr>
              <a:t>Symbolic (declaration-only) contract predicate</a:t>
            </a:r>
            <a:endParaRPr lang="en-US" sz="3200">
              <a:solidFill>
                <a:schemeClr val="bg1"/>
              </a:solidFill>
              <a:ea typeface="Calibri"/>
              <a:cs typeface="Calibri"/>
            </a:endParaRPr>
          </a:p>
        </p:txBody>
      </p:sp>
      <p:cxnSp>
        <p:nvCxnSpPr>
          <p:cNvPr id="8" name="Straight Connector 7">
            <a:extLst>
              <a:ext uri="{FF2B5EF4-FFF2-40B4-BE49-F238E27FC236}">
                <a16:creationId xmlns:a16="http://schemas.microsoft.com/office/drawing/2014/main" id="{1E92D420-1D57-C79E-D67D-B93158273F33}"/>
              </a:ext>
            </a:extLst>
          </p:cNvPr>
          <p:cNvCxnSpPr>
            <a:cxnSpLocks/>
          </p:cNvCxnSpPr>
          <p:nvPr/>
        </p:nvCxnSpPr>
        <p:spPr>
          <a:xfrm flipV="1">
            <a:off x="3099816" y="3429000"/>
            <a:ext cx="5422392" cy="1729548"/>
          </a:xfrm>
          <a:prstGeom prst="line">
            <a:avLst/>
          </a:prstGeom>
          <a:ln w="28575">
            <a:solidFill>
              <a:srgbClr val="00B05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985A97E-15FB-3623-C7DD-6F47BB8839C5}"/>
              </a:ext>
            </a:extLst>
          </p:cNvPr>
          <p:cNvCxnSpPr>
            <a:cxnSpLocks/>
          </p:cNvCxnSpPr>
          <p:nvPr/>
        </p:nvCxnSpPr>
        <p:spPr>
          <a:xfrm flipV="1">
            <a:off x="4823355" y="3418367"/>
            <a:ext cx="5376672" cy="1729548"/>
          </a:xfrm>
          <a:prstGeom prst="line">
            <a:avLst/>
          </a:prstGeom>
          <a:ln w="28575">
            <a:solidFill>
              <a:srgbClr val="00B05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 name="Slide Number Placeholder 6">
            <a:extLst>
              <a:ext uri="{FF2B5EF4-FFF2-40B4-BE49-F238E27FC236}">
                <a16:creationId xmlns:a16="http://schemas.microsoft.com/office/drawing/2014/main" id="{6A7CFB4D-DEE1-CF7B-0A52-36D16F0AE87B}"/>
              </a:ext>
            </a:extLst>
          </p:cNvPr>
          <p:cNvSpPr>
            <a:spLocks noGrp="1"/>
          </p:cNvSpPr>
          <p:nvPr>
            <p:ph type="sldNum" sz="quarter" idx="12"/>
          </p:nvPr>
        </p:nvSpPr>
        <p:spPr/>
        <p:txBody>
          <a:bodyPr/>
          <a:lstStyle/>
          <a:p>
            <a:fld id="{0BDE28F9-DF4C-4421-9B70-DBE64F175828}" type="slidenum">
              <a:rPr lang="en-US" smtClean="0"/>
              <a:t>53</a:t>
            </a:fld>
            <a:endParaRPr lang="en-US"/>
          </a:p>
        </p:txBody>
      </p:sp>
    </p:spTree>
    <p:extLst>
      <p:ext uri="{BB962C8B-B14F-4D97-AF65-F5344CB8AC3E}">
        <p14:creationId xmlns:p14="http://schemas.microsoft.com/office/powerpoint/2010/main" val="3212836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left)">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2" dur="500"/>
                                        <p:tgtEl>
                                          <p:spTgt spid="3">
                                            <p:txEl>
                                              <p:pRg st="3" end="3"/>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5" dur="500"/>
                                        <p:tgtEl>
                                          <p:spTgt spid="3">
                                            <p:txEl>
                                              <p:pRg st="4" end="4"/>
                                            </p:txEl>
                                          </p:spTgt>
                                        </p:tgtEl>
                                      </p:cBhvr>
                                    </p:animEffect>
                                  </p:childTnLst>
                                </p:cTn>
                              </p:par>
                              <p:par>
                                <p:cTn id="16" presetID="14" presetClass="entr" presetSubtype="1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randombar(horizontal)">
                                      <p:cBhvr>
                                        <p:cTn id="18" dur="500"/>
                                        <p:tgtEl>
                                          <p:spTgt spid="3">
                                            <p:txEl>
                                              <p:pRg st="7" end="7"/>
                                            </p:txEl>
                                          </p:spTgt>
                                        </p:tgtEl>
                                      </p:cBhvr>
                                    </p:animEffect>
                                  </p:childTnLst>
                                </p:cTn>
                              </p:par>
                              <p:par>
                                <p:cTn id="19" presetID="14" presetClass="entr" presetSubtype="1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1" dur="500"/>
                                        <p:tgtEl>
                                          <p:spTgt spid="3">
                                            <p:txEl>
                                              <p:pRg st="5" end="5"/>
                                            </p:txEl>
                                          </p:spTgt>
                                        </p:tgtEl>
                                      </p:cBhvr>
                                    </p:animEffect>
                                  </p:childTnLst>
                                </p:cTn>
                              </p:par>
                              <p:par>
                                <p:cTn id="22" presetID="14" presetClass="entr" presetSubtype="1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randombar(horizontal)">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Effect transition="in" filter="wipe(left)">
                                      <p:cBhvr>
                                        <p:cTn id="29" dur="500"/>
                                        <p:tgtEl>
                                          <p:spTgt spid="3">
                                            <p:txEl>
                                              <p:pRg st="2" end="2"/>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42"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barn(outHorizontal)">
                                      <p:cBhvr>
                                        <p:cTn id="37" dur="500"/>
                                        <p:tgtEl>
                                          <p:spTgt spid="6"/>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wipe(down)">
                                      <p:cBhvr>
                                        <p:cTn id="42" dur="500"/>
                                        <p:tgtEl>
                                          <p:spTgt spid="8"/>
                                        </p:tgtEl>
                                      </p:cBhvr>
                                    </p:animEffect>
                                  </p:childTnLst>
                                </p:cTn>
                              </p:par>
                              <p:par>
                                <p:cTn id="43" presetID="22" presetClass="entr" presetSubtype="4" fill="hold" nodeType="with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wipe(down)">
                                      <p:cBhvr>
                                        <p:cTn id="45" dur="500"/>
                                        <p:tgtEl>
                                          <p:spTgt spid="11"/>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42" fill="hold" grpId="0" nodeType="click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barn(outHorizontal)">
                                      <p:cBhvr>
                                        <p:cTn id="5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F0BCD8-45A2-EB65-6D17-8FFF54EB36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EF4D07-FBE8-1A34-FE45-8AC1B4CA96EA}"/>
              </a:ext>
            </a:extLst>
          </p:cNvPr>
          <p:cNvSpPr>
            <a:spLocks noGrp="1"/>
          </p:cNvSpPr>
          <p:nvPr>
            <p:ph type="title"/>
          </p:nvPr>
        </p:nvSpPr>
        <p:spPr/>
        <p:txBody>
          <a:bodyPr/>
          <a:lstStyle/>
          <a:p>
            <a:pPr algn="ctr"/>
            <a:r>
              <a:rPr lang="en-US"/>
              <a:t>Symbolic Contract Assertions</a:t>
            </a:r>
          </a:p>
        </p:txBody>
      </p:sp>
      <p:sp>
        <p:nvSpPr>
          <p:cNvPr id="3" name="Content Placeholder 2">
            <a:extLst>
              <a:ext uri="{FF2B5EF4-FFF2-40B4-BE49-F238E27FC236}">
                <a16:creationId xmlns:a16="http://schemas.microsoft.com/office/drawing/2014/main" id="{F141ECB0-50C0-C036-88F8-FFC3A9835B2A}"/>
              </a:ext>
            </a:extLst>
          </p:cNvPr>
          <p:cNvSpPr>
            <a:spLocks noGrp="1"/>
          </p:cNvSpPr>
          <p:nvPr>
            <p:ph idx="1"/>
          </p:nvPr>
        </p:nvSpPr>
        <p:spPr>
          <a:xfrm>
            <a:off x="838200" y="1825623"/>
            <a:ext cx="11353800" cy="7102476"/>
          </a:xfrm>
        </p:spPr>
        <p:txBody>
          <a:bodyPr vert="horz" lIns="91440" tIns="45720" rIns="91440" bIns="45720" rtlCol="0" anchor="t">
            <a:normAutofit/>
          </a:bodyPr>
          <a:lstStyle/>
          <a:p>
            <a:pPr>
              <a:buNone/>
            </a:pPr>
            <a:r>
              <a:rPr lang="en-US" sz="4000" dirty="0"/>
              <a:t>Prospective Standard-Container Example</a:t>
            </a:r>
            <a:endParaRPr lang="en-US" sz="4000" dirty="0">
              <a:solidFill>
                <a:srgbClr val="000000"/>
              </a:solidFill>
            </a:endParaRPr>
          </a:p>
          <a:p>
            <a:pPr>
              <a:lnSpc>
                <a:spcPts val="1800"/>
              </a:lnSpc>
              <a:buNone/>
            </a:pPr>
            <a:r>
              <a:rPr lang="en-US" sz="2000" dirty="0">
                <a:solidFill>
                  <a:srgbClr val="000000"/>
                </a:solidFill>
                <a:latin typeface="Courier New"/>
                <a:cs typeface="Courier New"/>
              </a:rPr>
              <a:t>template &lt;</a:t>
            </a:r>
            <a:r>
              <a:rPr lang="en-US" sz="2000" dirty="0" err="1">
                <a:solidFill>
                  <a:srgbClr val="000000"/>
                </a:solidFill>
                <a:latin typeface="Courier New"/>
                <a:cs typeface="Courier New"/>
              </a:rPr>
              <a:t>typename</a:t>
            </a:r>
            <a:r>
              <a:rPr lang="en-US" sz="2000" dirty="0">
                <a:solidFill>
                  <a:srgbClr val="000000"/>
                </a:solidFill>
                <a:latin typeface="Courier New"/>
                <a:cs typeface="Courier New"/>
              </a:rPr>
              <a:t> Iter, </a:t>
            </a:r>
            <a:r>
              <a:rPr lang="en-US" sz="2000" dirty="0" err="1">
                <a:solidFill>
                  <a:srgbClr val="000000"/>
                </a:solidFill>
                <a:latin typeface="Courier New"/>
                <a:cs typeface="Courier New"/>
              </a:rPr>
              <a:t>typename</a:t>
            </a:r>
            <a:r>
              <a:rPr lang="en-US" sz="2000" dirty="0">
                <a:solidFill>
                  <a:srgbClr val="000000"/>
                </a:solidFill>
                <a:latin typeface="Courier New"/>
                <a:cs typeface="Courier New"/>
              </a:rPr>
              <a:t> T&gt;</a:t>
            </a:r>
          </a:p>
          <a:p>
            <a:pPr>
              <a:lnSpc>
                <a:spcPts val="1800"/>
              </a:lnSpc>
              <a:buNone/>
            </a:pPr>
            <a:r>
              <a:rPr lang="en-US" sz="2000" dirty="0">
                <a:solidFill>
                  <a:srgbClr val="000000"/>
                </a:solidFill>
                <a:latin typeface="Courier New"/>
                <a:cs typeface="Courier New"/>
              </a:rPr>
              <a:t>Iter find(Iter first, Iter last, const T&amp; value);</a:t>
            </a:r>
          </a:p>
          <a:p>
            <a:pPr>
              <a:lnSpc>
                <a:spcPts val="1800"/>
              </a:lnSpc>
              <a:buNone/>
            </a:pPr>
            <a:r>
              <a:rPr lang="en-US" sz="2000" dirty="0">
                <a:solidFill>
                  <a:srgbClr val="000000"/>
                </a:solidFill>
                <a:latin typeface="Courier New"/>
                <a:cs typeface="Courier New"/>
              </a:rPr>
              <a:t>    </a:t>
            </a:r>
            <a:r>
              <a:rPr lang="en-US" sz="2000" dirty="0">
                <a:solidFill>
                  <a:srgbClr val="C00000"/>
                </a:solidFill>
                <a:latin typeface="Courier New"/>
                <a:cs typeface="Courier New"/>
              </a:rPr>
              <a:t>pre&lt;symbolic&gt;(</a:t>
            </a:r>
            <a:r>
              <a:rPr lang="en-US" sz="2000" dirty="0" err="1">
                <a:solidFill>
                  <a:srgbClr val="C00000"/>
                </a:solidFill>
                <a:latin typeface="Courier New"/>
                <a:cs typeface="Courier New"/>
              </a:rPr>
              <a:t>is_reachable</a:t>
            </a:r>
            <a:r>
              <a:rPr lang="en-US" sz="2000" dirty="0">
                <a:solidFill>
                  <a:srgbClr val="C00000"/>
                </a:solidFill>
                <a:latin typeface="Courier New"/>
                <a:cs typeface="Courier New"/>
              </a:rPr>
              <a:t>(first, last));</a:t>
            </a:r>
          </a:p>
          <a:p>
            <a:pPr>
              <a:lnSpc>
                <a:spcPts val="1800"/>
              </a:lnSpc>
              <a:buNone/>
            </a:pPr>
            <a:endParaRPr lang="en-US" sz="2000" dirty="0">
              <a:solidFill>
                <a:srgbClr val="000000"/>
              </a:solidFill>
              <a:latin typeface="Courier New" panose="02070309020205020404" pitchFamily="49" charset="0"/>
              <a:cs typeface="Courier New"/>
            </a:endParaRPr>
          </a:p>
          <a:p>
            <a:pPr>
              <a:lnSpc>
                <a:spcPts val="1800"/>
              </a:lnSpc>
              <a:buNone/>
            </a:pPr>
            <a:r>
              <a:rPr lang="en-US" sz="2000" dirty="0">
                <a:solidFill>
                  <a:srgbClr val="000000"/>
                </a:solidFill>
                <a:latin typeface="Courier New" panose="02070309020205020404" pitchFamily="49" charset="0"/>
              </a:rPr>
              <a:t>int f(const std::vector&lt;int&gt;&amp; a, const std::vector&lt;int&gt;&amp; b, int value)</a:t>
            </a:r>
          </a:p>
          <a:p>
            <a:pPr>
              <a:lnSpc>
                <a:spcPts val="1800"/>
              </a:lnSpc>
              <a:buNone/>
            </a:pPr>
            <a:r>
              <a:rPr lang="en-US" sz="2000" dirty="0">
                <a:solidFill>
                  <a:srgbClr val="000000"/>
                </a:solidFill>
                <a:latin typeface="Courier New" panose="02070309020205020404" pitchFamily="49" charset="0"/>
              </a:rPr>
              <a:t>{</a:t>
            </a:r>
          </a:p>
          <a:p>
            <a:pPr>
              <a:lnSpc>
                <a:spcPts val="1800"/>
              </a:lnSpc>
              <a:buNone/>
            </a:pPr>
            <a:r>
              <a:rPr lang="en-US" sz="2000" dirty="0">
                <a:solidFill>
                  <a:srgbClr val="000000"/>
                </a:solidFill>
                <a:latin typeface="Courier New" panose="02070309020205020404" pitchFamily="49" charset="0"/>
              </a:rPr>
              <a:t>    // ... </a:t>
            </a:r>
          </a:p>
          <a:p>
            <a:pPr>
              <a:lnSpc>
                <a:spcPts val="1800"/>
              </a:lnSpc>
              <a:buNone/>
            </a:pPr>
            <a:r>
              <a:rPr lang="en-US" sz="2000" dirty="0">
                <a:solidFill>
                  <a:srgbClr val="000000"/>
                </a:solidFill>
                <a:latin typeface="Courier New"/>
                <a:cs typeface="Courier New"/>
              </a:rPr>
              <a:t>    bool found = (find(</a:t>
            </a:r>
            <a:r>
              <a:rPr lang="en-US" sz="2000" dirty="0" err="1">
                <a:solidFill>
                  <a:srgbClr val="000000"/>
                </a:solidFill>
                <a:latin typeface="Courier New"/>
                <a:cs typeface="Courier New"/>
              </a:rPr>
              <a:t>a.begin</a:t>
            </a:r>
            <a:r>
              <a:rPr lang="en-US" sz="2000" dirty="0">
                <a:solidFill>
                  <a:srgbClr val="000000"/>
                </a:solidFill>
                <a:latin typeface="Courier New"/>
                <a:cs typeface="Courier New"/>
              </a:rPr>
              <a:t>(), </a:t>
            </a:r>
            <a:r>
              <a:rPr lang="en-US" sz="2000" dirty="0" err="1">
                <a:solidFill>
                  <a:srgbClr val="000000"/>
                </a:solidFill>
                <a:latin typeface="Courier New"/>
                <a:cs typeface="Courier New"/>
              </a:rPr>
              <a:t>b.end</a:t>
            </a:r>
            <a:r>
              <a:rPr lang="en-US" sz="2000" dirty="0">
                <a:solidFill>
                  <a:srgbClr val="000000"/>
                </a:solidFill>
                <a:latin typeface="Courier New"/>
                <a:cs typeface="Courier New"/>
              </a:rPr>
              <a:t>(), value) != </a:t>
            </a:r>
            <a:r>
              <a:rPr lang="en-US" sz="2000" dirty="0" err="1">
                <a:solidFill>
                  <a:srgbClr val="000000"/>
                </a:solidFill>
                <a:latin typeface="Courier New"/>
                <a:cs typeface="Courier New"/>
              </a:rPr>
              <a:t>b.end</a:t>
            </a:r>
            <a:r>
              <a:rPr lang="en-US" sz="2000" dirty="0">
                <a:solidFill>
                  <a:srgbClr val="000000"/>
                </a:solidFill>
                <a:latin typeface="Courier New"/>
                <a:cs typeface="Courier New"/>
              </a:rPr>
              <a:t>());</a:t>
            </a:r>
          </a:p>
          <a:p>
            <a:pPr>
              <a:lnSpc>
                <a:spcPts val="1800"/>
              </a:lnSpc>
              <a:buNone/>
            </a:pPr>
            <a:r>
              <a:rPr lang="en-US" sz="2000" dirty="0">
                <a:solidFill>
                  <a:srgbClr val="000000"/>
                </a:solidFill>
                <a:latin typeface="Courier New" panose="02070309020205020404" pitchFamily="49" charset="0"/>
              </a:rPr>
              <a:t>    // ... </a:t>
            </a:r>
          </a:p>
          <a:p>
            <a:pPr marL="0" indent="0">
              <a:lnSpc>
                <a:spcPts val="1800"/>
              </a:lnSpc>
              <a:buNone/>
            </a:pPr>
            <a:r>
              <a:rPr lang="en-US" sz="2000" dirty="0">
                <a:solidFill>
                  <a:srgbClr val="000000"/>
                </a:solidFill>
                <a:latin typeface="Courier New" panose="02070309020205020404" pitchFamily="49" charset="0"/>
              </a:rPr>
              <a:t>}</a:t>
            </a:r>
            <a:endParaRPr lang="en-US" sz="2000" b="0" i="0" dirty="0">
              <a:solidFill>
                <a:srgbClr val="000000"/>
              </a:solidFill>
              <a:effectLst/>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AFE27B51-E692-4339-F158-83C9026C4327}"/>
              </a:ext>
            </a:extLst>
          </p:cNvPr>
          <p:cNvSpPr/>
          <p:nvPr/>
        </p:nvSpPr>
        <p:spPr>
          <a:xfrm>
            <a:off x="8204200" y="2658979"/>
            <a:ext cx="449179" cy="77002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hought Bubble: Cloud 6">
            <a:extLst>
              <a:ext uri="{FF2B5EF4-FFF2-40B4-BE49-F238E27FC236}">
                <a16:creationId xmlns:a16="http://schemas.microsoft.com/office/drawing/2014/main" id="{41B24DFF-63CE-F4A7-C773-325E64D2F940}"/>
              </a:ext>
            </a:extLst>
          </p:cNvPr>
          <p:cNvSpPr/>
          <p:nvPr/>
        </p:nvSpPr>
        <p:spPr>
          <a:xfrm>
            <a:off x="3276601" y="5816842"/>
            <a:ext cx="8648699" cy="723414"/>
          </a:xfrm>
          <a:prstGeom prst="cloudCallout">
            <a:avLst>
              <a:gd name="adj1" fmla="val -38590"/>
              <a:gd name="adj2" fmla="val -113254"/>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chemeClr val="bg1"/>
                </a:solidFill>
                <a:cs typeface="Courier New"/>
              </a:rPr>
              <a:t>Error,</a:t>
            </a:r>
            <a:r>
              <a:rPr lang="en-US" sz="2000" b="0" i="0">
                <a:solidFill>
                  <a:schemeClr val="bg1"/>
                </a:solidFill>
                <a:effectLst/>
                <a:cs typeface="Courier New"/>
              </a:rPr>
              <a:t> caught at compile time via local static analysis.</a:t>
            </a:r>
            <a:endParaRPr lang="en-US" sz="3200">
              <a:solidFill>
                <a:schemeClr val="bg1"/>
              </a:solidFill>
              <a:ea typeface="Calibri"/>
              <a:cs typeface="Calibri"/>
            </a:endParaRPr>
          </a:p>
        </p:txBody>
      </p:sp>
      <p:sp>
        <p:nvSpPr>
          <p:cNvPr id="9" name="Thought Bubble: Cloud 8">
            <a:extLst>
              <a:ext uri="{FF2B5EF4-FFF2-40B4-BE49-F238E27FC236}">
                <a16:creationId xmlns:a16="http://schemas.microsoft.com/office/drawing/2014/main" id="{E27F06AA-A11A-8E11-FFEB-C0AE677D920B}"/>
              </a:ext>
            </a:extLst>
          </p:cNvPr>
          <p:cNvSpPr/>
          <p:nvPr/>
        </p:nvSpPr>
        <p:spPr>
          <a:xfrm>
            <a:off x="9146849" y="1885598"/>
            <a:ext cx="2551680" cy="1543402"/>
          </a:xfrm>
          <a:prstGeom prst="cloudCallout">
            <a:avLst>
              <a:gd name="adj1" fmla="val -92077"/>
              <a:gd name="adj2" fmla="val 4459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buNone/>
            </a:pPr>
            <a:r>
              <a:rPr lang="en-US" sz="2000">
                <a:solidFill>
                  <a:schemeClr val="bg1"/>
                </a:solidFill>
                <a:cs typeface="Courier New"/>
              </a:rPr>
              <a:t>Symbolic (declaration-only) contract predicate</a:t>
            </a:r>
            <a:endParaRPr lang="en-US" sz="3200">
              <a:solidFill>
                <a:schemeClr val="bg1"/>
              </a:solidFill>
              <a:ea typeface="Calibri"/>
              <a:cs typeface="Calibri"/>
            </a:endParaRPr>
          </a:p>
        </p:txBody>
      </p:sp>
      <p:cxnSp>
        <p:nvCxnSpPr>
          <p:cNvPr id="10" name="Straight Connector 9">
            <a:extLst>
              <a:ext uri="{FF2B5EF4-FFF2-40B4-BE49-F238E27FC236}">
                <a16:creationId xmlns:a16="http://schemas.microsoft.com/office/drawing/2014/main" id="{A51DC6C9-F85C-39C6-1501-56E942C908B3}"/>
              </a:ext>
            </a:extLst>
          </p:cNvPr>
          <p:cNvCxnSpPr>
            <a:cxnSpLocks/>
          </p:cNvCxnSpPr>
          <p:nvPr/>
        </p:nvCxnSpPr>
        <p:spPr>
          <a:xfrm flipV="1">
            <a:off x="4967243" y="3472107"/>
            <a:ext cx="1003300" cy="1599716"/>
          </a:xfrm>
          <a:prstGeom prst="line">
            <a:avLst/>
          </a:prstGeom>
          <a:ln w="28575">
            <a:solidFill>
              <a:srgbClr val="00B05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177C358-1448-1A5F-9175-EFDC8EF496CF}"/>
              </a:ext>
            </a:extLst>
          </p:cNvPr>
          <p:cNvCxnSpPr>
            <a:cxnSpLocks/>
          </p:cNvCxnSpPr>
          <p:nvPr/>
        </p:nvCxnSpPr>
        <p:spPr>
          <a:xfrm flipV="1">
            <a:off x="6680200" y="3472107"/>
            <a:ext cx="381000" cy="1506293"/>
          </a:xfrm>
          <a:prstGeom prst="line">
            <a:avLst/>
          </a:prstGeom>
          <a:ln w="28575">
            <a:solidFill>
              <a:srgbClr val="00B05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39ADF1CF-F771-F811-A4E3-0D1D7AC924E6}"/>
              </a:ext>
            </a:extLst>
          </p:cNvPr>
          <p:cNvSpPr>
            <a:spLocks noGrp="1"/>
          </p:cNvSpPr>
          <p:nvPr>
            <p:ph type="sldNum" sz="quarter" idx="12"/>
          </p:nvPr>
        </p:nvSpPr>
        <p:spPr/>
        <p:txBody>
          <a:bodyPr/>
          <a:lstStyle/>
          <a:p>
            <a:fld id="{0BDE28F9-DF4C-4421-9B70-DBE64F175828}" type="slidenum">
              <a:rPr lang="en-US" smtClean="0"/>
              <a:t>54</a:t>
            </a:fld>
            <a:endParaRPr lang="en-US"/>
          </a:p>
        </p:txBody>
      </p:sp>
    </p:spTree>
    <p:extLst>
      <p:ext uri="{BB962C8B-B14F-4D97-AF65-F5344CB8AC3E}">
        <p14:creationId xmlns:p14="http://schemas.microsoft.com/office/powerpoint/2010/main" val="4165374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left)">
                                      <p:cBhvr>
                                        <p:cTn id="27" dur="500"/>
                                        <p:tgtEl>
                                          <p:spTgt spid="3">
                                            <p:txEl>
                                              <p:pRg st="3" end="3"/>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42"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barn(outHorizontal)">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wipe(down)">
                                      <p:cBhvr>
                                        <p:cTn id="40" dur="500"/>
                                        <p:tgtEl>
                                          <p:spTgt spid="10"/>
                                        </p:tgtEl>
                                      </p:cBhvr>
                                    </p:animEffect>
                                  </p:childTnLst>
                                </p:cTn>
                              </p:par>
                              <p:par>
                                <p:cTn id="41" presetID="22" presetClass="entr" presetSubtype="4" fill="hold"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down)">
                                      <p:cBhvr>
                                        <p:cTn id="43" dur="500"/>
                                        <p:tgtEl>
                                          <p:spTgt spid="12"/>
                                        </p:tgtEl>
                                      </p:cBhvr>
                                    </p:animEffect>
                                  </p:childTnLst>
                                </p:cTn>
                              </p:par>
                            </p:childTnLst>
                          </p:cTn>
                        </p:par>
                      </p:childTnLst>
                    </p:cTn>
                  </p:par>
                  <p:par>
                    <p:cTn id="44" fill="hold">
                      <p:stCondLst>
                        <p:cond delay="indefinite"/>
                      </p:stCondLst>
                      <p:childTnLst>
                        <p:par>
                          <p:cTn id="45" fill="hold">
                            <p:stCondLst>
                              <p:cond delay="0"/>
                            </p:stCondLst>
                            <p:childTnLst>
                              <p:par>
                                <p:cTn id="46" presetID="16" presetClass="entr" presetSubtype="42" fill="hold" grpId="0"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barn(outHorizontal)">
                                      <p:cBhvr>
                                        <p:cTn id="4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9"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F19EAA59-DBE4-D890-5D3E-EF62761188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0926C2-3517-C8C7-AC84-3DF2408EDBCB}"/>
              </a:ext>
            </a:extLst>
          </p:cNvPr>
          <p:cNvSpPr>
            <a:spLocks noGrp="1"/>
          </p:cNvSpPr>
          <p:nvPr>
            <p:ph type="title"/>
          </p:nvPr>
        </p:nvSpPr>
        <p:spPr/>
        <p:txBody>
          <a:bodyPr/>
          <a:lstStyle/>
          <a:p>
            <a:pPr algn="ctr"/>
            <a:r>
              <a:rPr lang="en-US"/>
              <a:t>Symbolic Contract Assertions</a:t>
            </a:r>
          </a:p>
        </p:txBody>
      </p:sp>
      <p:sp>
        <p:nvSpPr>
          <p:cNvPr id="3" name="Content Placeholder 2">
            <a:extLst>
              <a:ext uri="{FF2B5EF4-FFF2-40B4-BE49-F238E27FC236}">
                <a16:creationId xmlns:a16="http://schemas.microsoft.com/office/drawing/2014/main" id="{F7CA9B01-1948-96BF-79FA-3003729A8810}"/>
              </a:ext>
            </a:extLst>
          </p:cNvPr>
          <p:cNvSpPr>
            <a:spLocks noGrp="1"/>
          </p:cNvSpPr>
          <p:nvPr>
            <p:ph idx="1"/>
          </p:nvPr>
        </p:nvSpPr>
        <p:spPr>
          <a:xfrm>
            <a:off x="838200" y="1825626"/>
            <a:ext cx="11353800" cy="5028956"/>
          </a:xfrm>
        </p:spPr>
        <p:txBody>
          <a:bodyPr vert="horz" lIns="91440" tIns="45720" rIns="91440" bIns="45720" rtlCol="0" anchor="t">
            <a:normAutofit/>
          </a:bodyPr>
          <a:lstStyle/>
          <a:p>
            <a:pPr>
              <a:buNone/>
            </a:pPr>
            <a:r>
              <a:rPr lang="en-US" sz="4000" dirty="0"/>
              <a:t>Harder, Standard-Iterator Example</a:t>
            </a:r>
            <a:endParaRPr lang="en-US" sz="4000" b="0" i="0" dirty="0">
              <a:solidFill>
                <a:srgbClr val="000000"/>
              </a:solidFill>
              <a:effectLst/>
            </a:endParaRPr>
          </a:p>
          <a:p>
            <a:pPr algn="l">
              <a:buNone/>
            </a:pPr>
            <a:endParaRPr lang="en-US" sz="1600" b="0" i="0" dirty="0">
              <a:solidFill>
                <a:srgbClr val="000000"/>
              </a:solidFill>
              <a:effectLst/>
              <a:latin typeface="Courier New" panose="02070309020205020404" pitchFamily="49" charset="0"/>
            </a:endParaRPr>
          </a:p>
          <a:p>
            <a:pPr>
              <a:lnSpc>
                <a:spcPts val="1200"/>
              </a:lnSpc>
              <a:buNone/>
            </a:pPr>
            <a:r>
              <a:rPr lang="en-US" sz="1800" dirty="0">
                <a:solidFill>
                  <a:srgbClr val="000000"/>
                </a:solidFill>
                <a:latin typeface="Courier New"/>
                <a:cs typeface="Courier New"/>
              </a:rPr>
              <a:t>template &lt;</a:t>
            </a:r>
            <a:r>
              <a:rPr lang="en-US" sz="1800" dirty="0" err="1">
                <a:solidFill>
                  <a:srgbClr val="000000"/>
                </a:solidFill>
                <a:latin typeface="Courier New"/>
                <a:cs typeface="Courier New"/>
              </a:rPr>
              <a:t>typename</a:t>
            </a:r>
            <a:r>
              <a:rPr lang="en-US" sz="1800" dirty="0">
                <a:solidFill>
                  <a:srgbClr val="000000"/>
                </a:solidFill>
                <a:latin typeface="Courier New"/>
                <a:cs typeface="Courier New"/>
              </a:rPr>
              <a:t> Iter, </a:t>
            </a:r>
            <a:r>
              <a:rPr lang="en-US" sz="1800" dirty="0" err="1">
                <a:solidFill>
                  <a:srgbClr val="000000"/>
                </a:solidFill>
                <a:latin typeface="Courier New"/>
                <a:cs typeface="Courier New"/>
              </a:rPr>
              <a:t>typename</a:t>
            </a:r>
            <a:r>
              <a:rPr lang="en-US" sz="1800" dirty="0">
                <a:solidFill>
                  <a:srgbClr val="000000"/>
                </a:solidFill>
                <a:latin typeface="Courier New"/>
                <a:cs typeface="Courier New"/>
              </a:rPr>
              <a:t> T&gt;</a:t>
            </a:r>
          </a:p>
          <a:p>
            <a:pPr>
              <a:lnSpc>
                <a:spcPts val="1400"/>
              </a:lnSpc>
              <a:buNone/>
            </a:pPr>
            <a:r>
              <a:rPr lang="en-US" sz="2000" dirty="0">
                <a:solidFill>
                  <a:srgbClr val="000000"/>
                </a:solidFill>
                <a:latin typeface="Courier New"/>
                <a:cs typeface="Courier New"/>
              </a:rPr>
              <a:t>Iter find(Iter first, Iter last, const T&amp; value)</a:t>
            </a:r>
          </a:p>
          <a:p>
            <a:pPr>
              <a:lnSpc>
                <a:spcPts val="1400"/>
              </a:lnSpc>
              <a:buNone/>
            </a:pPr>
            <a:r>
              <a:rPr lang="en-US" sz="2000" dirty="0">
                <a:solidFill>
                  <a:srgbClr val="000000"/>
                </a:solidFill>
                <a:latin typeface="Courier New"/>
                <a:cs typeface="Courier New"/>
              </a:rPr>
              <a:t>    </a:t>
            </a:r>
            <a:r>
              <a:rPr lang="en-US" sz="2000" dirty="0">
                <a:solidFill>
                  <a:srgbClr val="C00000"/>
                </a:solidFill>
                <a:latin typeface="Courier New"/>
                <a:cs typeface="Courier New"/>
              </a:rPr>
              <a:t>pre&lt;symbolic&gt;(</a:t>
            </a:r>
            <a:r>
              <a:rPr lang="en-US" sz="2000" dirty="0" err="1">
                <a:solidFill>
                  <a:srgbClr val="C00000"/>
                </a:solidFill>
                <a:latin typeface="Courier New"/>
                <a:cs typeface="Courier New"/>
              </a:rPr>
              <a:t>is_reachable</a:t>
            </a:r>
            <a:r>
              <a:rPr lang="en-US" sz="2000" dirty="0">
                <a:solidFill>
                  <a:srgbClr val="C00000"/>
                </a:solidFill>
                <a:latin typeface="Courier New"/>
                <a:cs typeface="Courier New"/>
              </a:rPr>
              <a:t>(first, last));</a:t>
            </a:r>
          </a:p>
          <a:p>
            <a:pPr>
              <a:lnSpc>
                <a:spcPts val="1400"/>
              </a:lnSpc>
              <a:buNone/>
            </a:pPr>
            <a:endParaRPr lang="en-US" sz="2000" b="0" i="0" dirty="0">
              <a:solidFill>
                <a:srgbClr val="000000"/>
              </a:solidFill>
              <a:effectLst/>
              <a:latin typeface="Courier New" panose="02070309020205020404" pitchFamily="49" charset="0"/>
              <a:cs typeface="Courier New"/>
            </a:endParaRPr>
          </a:p>
          <a:p>
            <a:pPr algn="l">
              <a:lnSpc>
                <a:spcPts val="1400"/>
              </a:lnSpc>
              <a:buNone/>
            </a:pPr>
            <a:r>
              <a:rPr lang="en-US" sz="2000" b="0" i="0" dirty="0">
                <a:solidFill>
                  <a:srgbClr val="000000"/>
                </a:solidFill>
                <a:effectLst/>
                <a:latin typeface="Courier New"/>
                <a:cs typeface="Courier New"/>
              </a:rPr>
              <a:t>int f(std::vector&lt;int&gt;&amp; </a:t>
            </a:r>
            <a:r>
              <a:rPr lang="en-US" sz="2000" dirty="0" err="1">
                <a:solidFill>
                  <a:srgbClr val="000000"/>
                </a:solidFill>
                <a:latin typeface="Courier New"/>
                <a:cs typeface="Courier New"/>
              </a:rPr>
              <a:t>vec</a:t>
            </a:r>
            <a:r>
              <a:rPr lang="en-US" sz="2000" b="0" i="0" dirty="0">
                <a:solidFill>
                  <a:srgbClr val="000000"/>
                </a:solidFill>
                <a:effectLst/>
                <a:latin typeface="Courier New"/>
                <a:cs typeface="Courier New"/>
              </a:rPr>
              <a:t>, int value)</a:t>
            </a:r>
          </a:p>
          <a:p>
            <a:pPr algn="l">
              <a:lnSpc>
                <a:spcPts val="1400"/>
              </a:lnSpc>
              <a:buNone/>
            </a:pPr>
            <a:r>
              <a:rPr lang="en-US" sz="2000" b="0" i="0" dirty="0">
                <a:solidFill>
                  <a:srgbClr val="000000"/>
                </a:solidFill>
                <a:effectLst/>
                <a:latin typeface="Courier New" panose="02070309020205020404" pitchFamily="49" charset="0"/>
              </a:rPr>
              <a:t>{</a:t>
            </a:r>
          </a:p>
          <a:p>
            <a:pPr>
              <a:lnSpc>
                <a:spcPts val="1400"/>
              </a:lnSpc>
              <a:buNone/>
            </a:pPr>
            <a:r>
              <a:rPr lang="en-US" sz="2000" dirty="0">
                <a:solidFill>
                  <a:srgbClr val="000000"/>
                </a:solidFill>
                <a:latin typeface="Courier New"/>
                <a:cs typeface="Courier New"/>
              </a:rPr>
              <a:t>    int* a = </a:t>
            </a:r>
            <a:r>
              <a:rPr lang="en-US" sz="2000" dirty="0" err="1">
                <a:solidFill>
                  <a:srgbClr val="000000"/>
                </a:solidFill>
                <a:latin typeface="Courier New"/>
                <a:cs typeface="Courier New"/>
              </a:rPr>
              <a:t>vec.begin</a:t>
            </a:r>
            <a:r>
              <a:rPr lang="en-US" sz="2000" dirty="0">
                <a:solidFill>
                  <a:srgbClr val="000000"/>
                </a:solidFill>
                <a:latin typeface="Courier New"/>
                <a:cs typeface="Courier New"/>
              </a:rPr>
              <a:t>();</a:t>
            </a:r>
          </a:p>
          <a:p>
            <a:pPr>
              <a:lnSpc>
                <a:spcPts val="1400"/>
              </a:lnSpc>
              <a:buNone/>
            </a:pPr>
            <a:r>
              <a:rPr lang="en-US" sz="2000" dirty="0">
                <a:solidFill>
                  <a:srgbClr val="000000"/>
                </a:solidFill>
                <a:latin typeface="Courier New"/>
                <a:cs typeface="Courier New"/>
              </a:rPr>
              <a:t>    </a:t>
            </a:r>
            <a:r>
              <a:rPr lang="en-US" sz="2000" dirty="0" err="1">
                <a:solidFill>
                  <a:srgbClr val="000000"/>
                </a:solidFill>
                <a:latin typeface="Courier New"/>
                <a:cs typeface="Courier New"/>
              </a:rPr>
              <a:t>vec.push_back</a:t>
            </a:r>
            <a:r>
              <a:rPr lang="en-US" sz="2000" dirty="0">
                <a:solidFill>
                  <a:srgbClr val="000000"/>
                </a:solidFill>
                <a:latin typeface="Courier New"/>
                <a:cs typeface="Courier New"/>
              </a:rPr>
              <a:t>(17);  // Might invalidate `a`.</a:t>
            </a:r>
            <a:endParaRPr lang="en-US" sz="2000" dirty="0">
              <a:solidFill>
                <a:srgbClr val="000000"/>
              </a:solidFill>
              <a:latin typeface="Calibri" panose="020F0502020204030204"/>
              <a:ea typeface="Calibri" panose="020F0502020204030204"/>
              <a:cs typeface="Calibri" panose="020F0502020204030204"/>
            </a:endParaRPr>
          </a:p>
          <a:p>
            <a:pPr>
              <a:lnSpc>
                <a:spcPts val="1400"/>
              </a:lnSpc>
              <a:buNone/>
            </a:pPr>
            <a:r>
              <a:rPr lang="en-US" sz="2000" dirty="0">
                <a:solidFill>
                  <a:srgbClr val="000000"/>
                </a:solidFill>
                <a:latin typeface="Courier New"/>
                <a:cs typeface="Courier New"/>
              </a:rPr>
              <a:t>    int* b = </a:t>
            </a:r>
            <a:r>
              <a:rPr lang="en-US" sz="2000" dirty="0" err="1">
                <a:solidFill>
                  <a:srgbClr val="000000"/>
                </a:solidFill>
                <a:latin typeface="Courier New"/>
                <a:cs typeface="Courier New"/>
              </a:rPr>
              <a:t>vec.end</a:t>
            </a:r>
            <a:r>
              <a:rPr lang="en-US" sz="2000" dirty="0">
                <a:solidFill>
                  <a:srgbClr val="000000"/>
                </a:solidFill>
                <a:latin typeface="Courier New"/>
                <a:cs typeface="Courier New"/>
              </a:rPr>
              <a:t>();</a:t>
            </a:r>
            <a:endParaRPr lang="en-US" sz="2000" dirty="0">
              <a:solidFill>
                <a:srgbClr val="000000"/>
              </a:solidFill>
              <a:latin typeface="Calibri" panose="020F0502020204030204"/>
              <a:ea typeface="Calibri" panose="020F0502020204030204"/>
              <a:cs typeface="Calibri" panose="020F0502020204030204"/>
            </a:endParaRPr>
          </a:p>
          <a:p>
            <a:pPr>
              <a:lnSpc>
                <a:spcPts val="1400"/>
              </a:lnSpc>
              <a:buNone/>
            </a:pPr>
            <a:r>
              <a:rPr lang="en-US" sz="2000" dirty="0">
                <a:solidFill>
                  <a:srgbClr val="000000"/>
                </a:solidFill>
                <a:latin typeface="Courier New"/>
                <a:ea typeface="Calibri" panose="020F0502020204030204"/>
                <a:cs typeface="Courier New"/>
              </a:rPr>
              <a:t>    </a:t>
            </a:r>
            <a:r>
              <a:rPr lang="en-US" sz="2000" dirty="0">
                <a:solidFill>
                  <a:srgbClr val="000000"/>
                </a:solidFill>
                <a:latin typeface="Courier New"/>
                <a:cs typeface="Courier New"/>
              </a:rPr>
              <a:t>bool</a:t>
            </a:r>
            <a:r>
              <a:rPr lang="en-US" sz="2000" b="0" i="0" dirty="0">
                <a:solidFill>
                  <a:srgbClr val="000000"/>
                </a:solidFill>
                <a:effectLst/>
                <a:latin typeface="Courier New"/>
                <a:cs typeface="Courier New"/>
              </a:rPr>
              <a:t> found = (</a:t>
            </a:r>
            <a:r>
              <a:rPr lang="en-US" sz="2000" dirty="0">
                <a:solidFill>
                  <a:srgbClr val="000000"/>
                </a:solidFill>
                <a:latin typeface="Courier New"/>
                <a:cs typeface="Courier New"/>
              </a:rPr>
              <a:t>find</a:t>
            </a:r>
            <a:r>
              <a:rPr lang="en-US" sz="2000" b="0" i="0" dirty="0">
                <a:solidFill>
                  <a:srgbClr val="000000"/>
                </a:solidFill>
                <a:effectLst/>
                <a:latin typeface="Courier New"/>
                <a:cs typeface="Courier New"/>
              </a:rPr>
              <a:t>(</a:t>
            </a:r>
            <a:r>
              <a:rPr lang="en-US" sz="2000" dirty="0">
                <a:solidFill>
                  <a:srgbClr val="000000"/>
                </a:solidFill>
                <a:latin typeface="Courier New"/>
                <a:cs typeface="Courier New"/>
              </a:rPr>
              <a:t>a, </a:t>
            </a:r>
            <a:r>
              <a:rPr lang="en-US" sz="2000" b="0" i="0" dirty="0">
                <a:solidFill>
                  <a:srgbClr val="000000"/>
                </a:solidFill>
                <a:effectLst/>
                <a:latin typeface="Courier New"/>
                <a:cs typeface="Courier New"/>
              </a:rPr>
              <a:t>b</a:t>
            </a:r>
            <a:r>
              <a:rPr lang="en-US" sz="2000" dirty="0">
                <a:solidFill>
                  <a:srgbClr val="000000"/>
                </a:solidFill>
                <a:latin typeface="Courier New"/>
                <a:cs typeface="Courier New"/>
              </a:rPr>
              <a:t>,</a:t>
            </a:r>
            <a:r>
              <a:rPr lang="en-US" sz="2000" b="0" i="0" dirty="0">
                <a:solidFill>
                  <a:srgbClr val="000000"/>
                </a:solidFill>
                <a:effectLst/>
                <a:latin typeface="Courier New"/>
                <a:cs typeface="Courier New"/>
              </a:rPr>
              <a:t> value</a:t>
            </a:r>
            <a:r>
              <a:rPr lang="en-US" sz="2000" dirty="0">
                <a:solidFill>
                  <a:srgbClr val="000000"/>
                </a:solidFill>
                <a:latin typeface="Courier New"/>
                <a:cs typeface="Courier New"/>
              </a:rPr>
              <a:t>)!= </a:t>
            </a:r>
            <a:r>
              <a:rPr lang="en-US" sz="2000" dirty="0" err="1">
                <a:solidFill>
                  <a:srgbClr val="000000"/>
                </a:solidFill>
                <a:latin typeface="Courier New"/>
                <a:cs typeface="Courier New"/>
              </a:rPr>
              <a:t>b.end</a:t>
            </a:r>
            <a:r>
              <a:rPr lang="en-US" sz="2000" dirty="0">
                <a:solidFill>
                  <a:srgbClr val="000000"/>
                </a:solidFill>
                <a:latin typeface="Courier New"/>
                <a:cs typeface="Courier New"/>
              </a:rPr>
              <a:t>());</a:t>
            </a:r>
            <a:endParaRPr lang="en-US" sz="2000" b="0" i="0" dirty="0">
              <a:solidFill>
                <a:srgbClr val="000000"/>
              </a:solidFill>
              <a:effectLst/>
              <a:latin typeface="Calibri" panose="020F0502020204030204"/>
              <a:ea typeface="Calibri" panose="020F0502020204030204"/>
              <a:cs typeface="Calibri" panose="020F0502020204030204"/>
            </a:endParaRPr>
          </a:p>
          <a:p>
            <a:pPr>
              <a:lnSpc>
                <a:spcPts val="1400"/>
              </a:lnSpc>
              <a:buNone/>
            </a:pPr>
            <a:r>
              <a:rPr lang="en-US" sz="2000" b="0" i="0" dirty="0">
                <a:solidFill>
                  <a:srgbClr val="000000"/>
                </a:solidFill>
                <a:effectLst/>
                <a:latin typeface="Courier New" panose="02070309020205020404" pitchFamily="49" charset="0"/>
              </a:rPr>
              <a:t>    // ... </a:t>
            </a:r>
          </a:p>
          <a:p>
            <a:pPr marL="0" indent="0" algn="l">
              <a:lnSpc>
                <a:spcPts val="1400"/>
              </a:lnSpc>
              <a:buNone/>
            </a:pPr>
            <a:r>
              <a:rPr lang="en-US" sz="2000" b="0" i="0" dirty="0">
                <a:solidFill>
                  <a:srgbClr val="000000"/>
                </a:solidFill>
                <a:effectLst/>
                <a:latin typeface="Courier New" panose="02070309020205020404" pitchFamily="49" charset="0"/>
              </a:rPr>
              <a:t>}</a:t>
            </a:r>
          </a:p>
        </p:txBody>
      </p:sp>
      <p:sp>
        <p:nvSpPr>
          <p:cNvPr id="7" name="Thought Bubble: Cloud 6">
            <a:extLst>
              <a:ext uri="{FF2B5EF4-FFF2-40B4-BE49-F238E27FC236}">
                <a16:creationId xmlns:a16="http://schemas.microsoft.com/office/drawing/2014/main" id="{EA558329-B6E2-0605-FD13-A8AAB735A618}"/>
              </a:ext>
            </a:extLst>
          </p:cNvPr>
          <p:cNvSpPr/>
          <p:nvPr/>
        </p:nvSpPr>
        <p:spPr>
          <a:xfrm>
            <a:off x="9780020" y="2107767"/>
            <a:ext cx="2551680" cy="1543402"/>
          </a:xfrm>
          <a:prstGeom prst="cloudCallout">
            <a:avLst>
              <a:gd name="adj1" fmla="val -123931"/>
              <a:gd name="adj2" fmla="val 42122"/>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buNone/>
            </a:pPr>
            <a:r>
              <a:rPr lang="en-US" sz="2000">
                <a:solidFill>
                  <a:schemeClr val="bg1"/>
                </a:solidFill>
                <a:cs typeface="Courier New"/>
              </a:rPr>
              <a:t>Symbolic (declaration-only) contract predicate</a:t>
            </a:r>
            <a:endParaRPr lang="en-US" sz="3200">
              <a:solidFill>
                <a:schemeClr val="bg1"/>
              </a:solidFill>
              <a:ea typeface="Calibri"/>
              <a:cs typeface="Calibri"/>
            </a:endParaRPr>
          </a:p>
        </p:txBody>
      </p:sp>
      <p:sp>
        <p:nvSpPr>
          <p:cNvPr id="8" name="Thought Bubble: Cloud 7">
            <a:extLst>
              <a:ext uri="{FF2B5EF4-FFF2-40B4-BE49-F238E27FC236}">
                <a16:creationId xmlns:a16="http://schemas.microsoft.com/office/drawing/2014/main" id="{88B22430-7073-E4BC-BC5E-A5DDD5126825}"/>
              </a:ext>
            </a:extLst>
          </p:cNvPr>
          <p:cNvSpPr/>
          <p:nvPr/>
        </p:nvSpPr>
        <p:spPr>
          <a:xfrm>
            <a:off x="2768600" y="6131168"/>
            <a:ext cx="10642600" cy="625227"/>
          </a:xfrm>
          <a:prstGeom prst="cloudCallout">
            <a:avLst>
              <a:gd name="adj1" fmla="val -36900"/>
              <a:gd name="adj2" fmla="val -99208"/>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FF00"/>
                </a:solidFill>
                <a:cs typeface="Courier New"/>
              </a:rPr>
              <a:t>Defect,</a:t>
            </a:r>
            <a:r>
              <a:rPr lang="en-US" sz="2000" b="0" i="0" dirty="0">
                <a:solidFill>
                  <a:srgbClr val="FFFF00"/>
                </a:solidFill>
                <a:effectLst/>
                <a:cs typeface="Courier New"/>
              </a:rPr>
              <a:t> but hard to catch via (compile-time) static analysis</a:t>
            </a:r>
            <a:r>
              <a:rPr lang="en-US" sz="2000" b="0" i="0" dirty="0">
                <a:solidFill>
                  <a:schemeClr val="bg1"/>
                </a:solidFill>
                <a:effectLst/>
                <a:cs typeface="Courier New"/>
              </a:rPr>
              <a:t>.</a:t>
            </a:r>
            <a:endParaRPr lang="en-US" sz="3200" dirty="0">
              <a:solidFill>
                <a:schemeClr val="bg1"/>
              </a:solidFill>
              <a:ea typeface="Calibri"/>
              <a:cs typeface="Calibri"/>
            </a:endParaRPr>
          </a:p>
        </p:txBody>
      </p:sp>
      <p:cxnSp>
        <p:nvCxnSpPr>
          <p:cNvPr id="9" name="Straight Connector 8">
            <a:extLst>
              <a:ext uri="{FF2B5EF4-FFF2-40B4-BE49-F238E27FC236}">
                <a16:creationId xmlns:a16="http://schemas.microsoft.com/office/drawing/2014/main" id="{F22B2779-83DF-5064-61D4-5838E724A4FB}"/>
              </a:ext>
            </a:extLst>
          </p:cNvPr>
          <p:cNvCxnSpPr>
            <a:cxnSpLocks/>
          </p:cNvCxnSpPr>
          <p:nvPr/>
        </p:nvCxnSpPr>
        <p:spPr>
          <a:xfrm flipV="1">
            <a:off x="4532671" y="3725661"/>
            <a:ext cx="1391881" cy="1858923"/>
          </a:xfrm>
          <a:prstGeom prst="line">
            <a:avLst/>
          </a:prstGeom>
          <a:ln w="28575">
            <a:solidFill>
              <a:srgbClr val="00B05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039727B-0C0E-C50A-C4D0-44B8A4FC2D77}"/>
              </a:ext>
            </a:extLst>
          </p:cNvPr>
          <p:cNvCxnSpPr>
            <a:cxnSpLocks/>
          </p:cNvCxnSpPr>
          <p:nvPr/>
        </p:nvCxnSpPr>
        <p:spPr>
          <a:xfrm flipV="1">
            <a:off x="5053781" y="3715028"/>
            <a:ext cx="1812787" cy="1869556"/>
          </a:xfrm>
          <a:prstGeom prst="line">
            <a:avLst/>
          </a:prstGeom>
          <a:ln w="28575">
            <a:solidFill>
              <a:srgbClr val="00B050"/>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1" name="Arrow: Right 20">
            <a:extLst>
              <a:ext uri="{FF2B5EF4-FFF2-40B4-BE49-F238E27FC236}">
                <a16:creationId xmlns:a16="http://schemas.microsoft.com/office/drawing/2014/main" id="{25B08321-6527-007B-DD4B-0AD461AD1380}"/>
              </a:ext>
            </a:extLst>
          </p:cNvPr>
          <p:cNvSpPr/>
          <p:nvPr/>
        </p:nvSpPr>
        <p:spPr>
          <a:xfrm>
            <a:off x="908050" y="5005978"/>
            <a:ext cx="533400" cy="139700"/>
          </a:xfrm>
          <a:prstGeom prst="rightArrow">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226794B3-13F6-43DE-36AD-BBCF71F2105F}"/>
              </a:ext>
            </a:extLst>
          </p:cNvPr>
          <p:cNvSpPr>
            <a:spLocks noGrp="1"/>
          </p:cNvSpPr>
          <p:nvPr>
            <p:ph type="sldNum" sz="quarter" idx="12"/>
          </p:nvPr>
        </p:nvSpPr>
        <p:spPr/>
        <p:txBody>
          <a:bodyPr/>
          <a:lstStyle/>
          <a:p>
            <a:r>
              <a:rPr lang="en-US" dirty="0"/>
              <a:t>)</a:t>
            </a:r>
            <a:fld id="{0BDE28F9-DF4C-4421-9B70-DBE64F175828}" type="slidenum">
              <a:rPr lang="en-US" smtClean="0"/>
              <a:t>55</a:t>
            </a:fld>
            <a:endParaRPr lang="en-US" dirty="0"/>
          </a:p>
        </p:txBody>
      </p:sp>
      <p:sp>
        <p:nvSpPr>
          <p:cNvPr id="5" name="Thought Bubble: Cloud 4">
            <a:extLst>
              <a:ext uri="{FF2B5EF4-FFF2-40B4-BE49-F238E27FC236}">
                <a16:creationId xmlns:a16="http://schemas.microsoft.com/office/drawing/2014/main" id="{1A27C0C4-72A4-6FB6-5B44-F48A98A66CE7}"/>
              </a:ext>
            </a:extLst>
          </p:cNvPr>
          <p:cNvSpPr/>
          <p:nvPr/>
        </p:nvSpPr>
        <p:spPr>
          <a:xfrm>
            <a:off x="9009321" y="4229146"/>
            <a:ext cx="3909237" cy="1192954"/>
          </a:xfrm>
          <a:prstGeom prst="cloudCallout">
            <a:avLst>
              <a:gd name="adj1" fmla="val -65966"/>
              <a:gd name="adj2" fmla="val 23754"/>
            </a:avLst>
          </a:prstGeom>
          <a:solidFill>
            <a:schemeClr val="accent4">
              <a:lumMod val="20000"/>
              <a:lumOff val="80000"/>
            </a:scheme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0000"/>
                </a:solidFill>
              </a:rPr>
              <a:t>Inherently a </a:t>
            </a:r>
            <a:r>
              <a:rPr lang="en-US" sz="2400" b="1" i="1" u="sng" dirty="0">
                <a:solidFill>
                  <a:srgbClr val="FF0000"/>
                </a:solidFill>
              </a:rPr>
              <a:t>runtime</a:t>
            </a:r>
            <a:r>
              <a:rPr lang="en-US" sz="2400" dirty="0">
                <a:solidFill>
                  <a:srgbClr val="FF0000"/>
                </a:solidFill>
              </a:rPr>
              <a:t> operation.</a:t>
            </a:r>
            <a:endParaRPr lang="en-US" dirty="0">
              <a:solidFill>
                <a:srgbClr val="FF0000"/>
              </a:solidFill>
            </a:endParaRPr>
          </a:p>
        </p:txBody>
      </p:sp>
    </p:spTree>
    <p:extLst>
      <p:ext uri="{BB962C8B-B14F-4D97-AF65-F5344CB8AC3E}">
        <p14:creationId xmlns:p14="http://schemas.microsoft.com/office/powerpoint/2010/main" val="194278138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up)">
                                      <p:cBhvr>
                                        <p:cTn id="7" dur="500"/>
                                        <p:tgtEl>
                                          <p:spTgt spid="3">
                                            <p:txEl>
                                              <p:pRg st="2" end="2"/>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wipe(up)">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10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10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left)">
                                      <p:cBhvr>
                                        <p:cTn id="31" dur="500"/>
                                        <p:tgtEl>
                                          <p:spTgt spid="5"/>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6" presetClass="entr" presetSubtype="42" fill="hold" grpId="0" nodeType="click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barn(outHorizontal)">
                                      <p:cBhvr>
                                        <p:cTn id="50" dur="500"/>
                                        <p:tgtEl>
                                          <p:spTgt spid="7"/>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nodeType="click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wipe(down)">
                                      <p:cBhvr>
                                        <p:cTn id="55" dur="500"/>
                                        <p:tgtEl>
                                          <p:spTgt spid="10"/>
                                        </p:tgtEl>
                                      </p:cBhvr>
                                    </p:animEffect>
                                  </p:childTnLst>
                                </p:cTn>
                              </p:par>
                              <p:par>
                                <p:cTn id="56" presetID="22" presetClass="entr" presetSubtype="4" fill="hold" nodeType="withEffect">
                                  <p:stCondLst>
                                    <p:cond delay="0"/>
                                  </p:stCondLst>
                                  <p:childTnLst>
                                    <p:set>
                                      <p:cBhvr>
                                        <p:cTn id="57" dur="1" fill="hold">
                                          <p:stCondLst>
                                            <p:cond delay="0"/>
                                          </p:stCondLst>
                                        </p:cTn>
                                        <p:tgtEl>
                                          <p:spTgt spid="9"/>
                                        </p:tgtEl>
                                        <p:attrNameLst>
                                          <p:attrName>style.visibility</p:attrName>
                                        </p:attrNameLst>
                                      </p:cBhvr>
                                      <p:to>
                                        <p:strVal val="visible"/>
                                      </p:to>
                                    </p:set>
                                    <p:animEffect transition="in" filter="wipe(down)">
                                      <p:cBhvr>
                                        <p:cTn id="58" dur="500"/>
                                        <p:tgtEl>
                                          <p:spTgt spid="9"/>
                                        </p:tgtEl>
                                      </p:cBhvr>
                                    </p:animEffect>
                                  </p:childTnLst>
                                </p:cTn>
                              </p:par>
                            </p:childTnLst>
                          </p:cTn>
                        </p:par>
                      </p:childTnLst>
                    </p:cTn>
                  </p:par>
                  <p:par>
                    <p:cTn id="59" fill="hold">
                      <p:stCondLst>
                        <p:cond delay="indefinite"/>
                      </p:stCondLst>
                      <p:childTnLst>
                        <p:par>
                          <p:cTn id="60" fill="hold">
                            <p:stCondLst>
                              <p:cond delay="0"/>
                            </p:stCondLst>
                            <p:childTnLst>
                              <p:par>
                                <p:cTn id="61" presetID="31" presetClass="entr" presetSubtype="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cBhvr>
                                        <p:cTn id="63" dur="1000" fill="hold"/>
                                        <p:tgtEl>
                                          <p:spTgt spid="21"/>
                                        </p:tgtEl>
                                        <p:attrNameLst>
                                          <p:attrName>ppt_w</p:attrName>
                                        </p:attrNameLst>
                                      </p:cBhvr>
                                      <p:tavLst>
                                        <p:tav tm="0">
                                          <p:val>
                                            <p:fltVal val="0"/>
                                          </p:val>
                                        </p:tav>
                                        <p:tav tm="100000">
                                          <p:val>
                                            <p:strVal val="#ppt_w"/>
                                          </p:val>
                                        </p:tav>
                                      </p:tavLst>
                                    </p:anim>
                                    <p:anim calcmode="lin" valueType="num">
                                      <p:cBhvr>
                                        <p:cTn id="64" dur="1000" fill="hold"/>
                                        <p:tgtEl>
                                          <p:spTgt spid="21"/>
                                        </p:tgtEl>
                                        <p:attrNameLst>
                                          <p:attrName>ppt_h</p:attrName>
                                        </p:attrNameLst>
                                      </p:cBhvr>
                                      <p:tavLst>
                                        <p:tav tm="0">
                                          <p:val>
                                            <p:fltVal val="0"/>
                                          </p:val>
                                        </p:tav>
                                        <p:tav tm="100000">
                                          <p:val>
                                            <p:strVal val="#ppt_h"/>
                                          </p:val>
                                        </p:tav>
                                      </p:tavLst>
                                    </p:anim>
                                    <p:anim calcmode="lin" valueType="num">
                                      <p:cBhvr>
                                        <p:cTn id="65" dur="1000" fill="hold"/>
                                        <p:tgtEl>
                                          <p:spTgt spid="21"/>
                                        </p:tgtEl>
                                        <p:attrNameLst>
                                          <p:attrName>style.rotation</p:attrName>
                                        </p:attrNameLst>
                                      </p:cBhvr>
                                      <p:tavLst>
                                        <p:tav tm="0">
                                          <p:val>
                                            <p:fltVal val="90"/>
                                          </p:val>
                                        </p:tav>
                                        <p:tav tm="100000">
                                          <p:val>
                                            <p:fltVal val="0"/>
                                          </p:val>
                                        </p:tav>
                                      </p:tavLst>
                                    </p:anim>
                                    <p:animEffect transition="in" filter="fade">
                                      <p:cBhvr>
                                        <p:cTn id="66" dur="1000"/>
                                        <p:tgtEl>
                                          <p:spTgt spid="21"/>
                                        </p:tgtEl>
                                      </p:cBhvr>
                                    </p:animEffect>
                                  </p:childTnLst>
                                </p:cTn>
                              </p:par>
                            </p:childTnLst>
                          </p:cTn>
                        </p:par>
                      </p:childTnLst>
                    </p:cTn>
                  </p:par>
                  <p:par>
                    <p:cTn id="67" fill="hold">
                      <p:stCondLst>
                        <p:cond delay="indefinite"/>
                      </p:stCondLst>
                      <p:childTnLst>
                        <p:par>
                          <p:cTn id="68" fill="hold">
                            <p:stCondLst>
                              <p:cond delay="0"/>
                            </p:stCondLst>
                            <p:childTnLst>
                              <p:par>
                                <p:cTn id="69" presetID="16" presetClass="entr" presetSubtype="42" fill="hold" grpId="0" nodeType="clickEffect">
                                  <p:stCondLst>
                                    <p:cond delay="0"/>
                                  </p:stCondLst>
                                  <p:childTnLst>
                                    <p:set>
                                      <p:cBhvr>
                                        <p:cTn id="70" dur="1" fill="hold">
                                          <p:stCondLst>
                                            <p:cond delay="0"/>
                                          </p:stCondLst>
                                        </p:cTn>
                                        <p:tgtEl>
                                          <p:spTgt spid="8"/>
                                        </p:tgtEl>
                                        <p:attrNameLst>
                                          <p:attrName>style.visibility</p:attrName>
                                        </p:attrNameLst>
                                      </p:cBhvr>
                                      <p:to>
                                        <p:strVal val="visible"/>
                                      </p:to>
                                    </p:set>
                                    <p:animEffect transition="in" filter="barn(outHorizontal)">
                                      <p:cBhvr>
                                        <p:cTn id="7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21" grpId="0" animBg="1"/>
      <p:bldP spid="5"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5B9F8-F31B-22C3-E303-733A2A122D44}"/>
              </a:ext>
            </a:extLst>
          </p:cNvPr>
          <p:cNvSpPr>
            <a:spLocks noGrp="1"/>
          </p:cNvSpPr>
          <p:nvPr>
            <p:ph type="title"/>
          </p:nvPr>
        </p:nvSpPr>
        <p:spPr/>
        <p:txBody>
          <a:bodyPr/>
          <a:lstStyle/>
          <a:p>
            <a:pPr algn="ctr"/>
            <a:r>
              <a:rPr lang="en-US" dirty="0"/>
              <a:t>Source-Code Subsetting (was “Profiles”)</a:t>
            </a:r>
          </a:p>
        </p:txBody>
      </p:sp>
      <p:sp>
        <p:nvSpPr>
          <p:cNvPr id="3" name="Content Placeholder 2">
            <a:extLst>
              <a:ext uri="{FF2B5EF4-FFF2-40B4-BE49-F238E27FC236}">
                <a16:creationId xmlns:a16="http://schemas.microsoft.com/office/drawing/2014/main" id="{5C0B9792-289F-76FB-7FC1-7F67FBC709F4}"/>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endParaRPr lang="en-US" sz="11600" dirty="0"/>
          </a:p>
          <a:p>
            <a:pPr marL="0" indent="0" algn="ctr">
              <a:lnSpc>
                <a:spcPts val="12000"/>
              </a:lnSpc>
              <a:buNone/>
            </a:pPr>
            <a:r>
              <a:rPr lang="en-US" sz="11600" dirty="0"/>
              <a:t>Profiles</a:t>
            </a:r>
          </a:p>
        </p:txBody>
      </p:sp>
      <p:sp>
        <p:nvSpPr>
          <p:cNvPr id="4" name="Slide Number Placeholder 3">
            <a:extLst>
              <a:ext uri="{FF2B5EF4-FFF2-40B4-BE49-F238E27FC236}">
                <a16:creationId xmlns:a16="http://schemas.microsoft.com/office/drawing/2014/main" id="{AE9E48AB-F0FF-C957-94C1-786F977AC67E}"/>
              </a:ext>
            </a:extLst>
          </p:cNvPr>
          <p:cNvSpPr>
            <a:spLocks noGrp="1"/>
          </p:cNvSpPr>
          <p:nvPr>
            <p:ph type="sldNum" sz="quarter" idx="12"/>
          </p:nvPr>
        </p:nvSpPr>
        <p:spPr/>
        <p:txBody>
          <a:bodyPr/>
          <a:lstStyle/>
          <a:p>
            <a:fld id="{0BDE28F9-DF4C-4421-9B70-DBE64F175828}" type="slidenum">
              <a:rPr lang="en-US" smtClean="0"/>
              <a:t>56</a:t>
            </a:fld>
            <a:endParaRPr lang="en-US"/>
          </a:p>
        </p:txBody>
      </p:sp>
    </p:spTree>
    <p:extLst>
      <p:ext uri="{BB962C8B-B14F-4D97-AF65-F5344CB8AC3E}">
        <p14:creationId xmlns:p14="http://schemas.microsoft.com/office/powerpoint/2010/main" val="157132790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C188D5-98AA-7E84-E05B-EB70B1308C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113DD1-0F00-F392-473E-984EC853DB2B}"/>
              </a:ext>
            </a:extLst>
          </p:cNvPr>
          <p:cNvSpPr>
            <a:spLocks noGrp="1"/>
          </p:cNvSpPr>
          <p:nvPr>
            <p:ph type="title"/>
          </p:nvPr>
        </p:nvSpPr>
        <p:spPr/>
        <p:txBody>
          <a:bodyPr/>
          <a:lstStyle/>
          <a:p>
            <a:pPr algn="ctr"/>
            <a:r>
              <a:rPr lang="en-US" dirty="0"/>
              <a:t>Source-Code Subsetting</a:t>
            </a:r>
          </a:p>
        </p:txBody>
      </p:sp>
      <p:sp>
        <p:nvSpPr>
          <p:cNvPr id="3" name="Content Placeholder 2">
            <a:extLst>
              <a:ext uri="{FF2B5EF4-FFF2-40B4-BE49-F238E27FC236}">
                <a16:creationId xmlns:a16="http://schemas.microsoft.com/office/drawing/2014/main" id="{19E10BE0-CF8A-CCFD-7D51-83A33E373657}"/>
              </a:ext>
            </a:extLst>
          </p:cNvPr>
          <p:cNvSpPr>
            <a:spLocks noGrp="1"/>
          </p:cNvSpPr>
          <p:nvPr>
            <p:ph idx="1"/>
          </p:nvPr>
        </p:nvSpPr>
        <p:spPr>
          <a:xfrm>
            <a:off x="838200" y="1825624"/>
            <a:ext cx="11353800" cy="5032375"/>
          </a:xfrm>
        </p:spPr>
        <p:txBody>
          <a:bodyPr vert="horz" lIns="91440" tIns="45720" rIns="91440" bIns="45720" rtlCol="0" anchor="t">
            <a:normAutofit/>
          </a:bodyPr>
          <a:lstStyle/>
          <a:p>
            <a:pPr>
              <a:buNone/>
            </a:pPr>
            <a:r>
              <a:rPr lang="en-US" sz="6300" dirty="0"/>
              <a:t>Disallowing C-Style Casts</a:t>
            </a:r>
          </a:p>
          <a:p>
            <a:pPr>
              <a:buNone/>
            </a:pPr>
            <a:endParaRPr lang="en-US" sz="1600" dirty="0">
              <a:solidFill>
                <a:srgbClr val="000000"/>
              </a:solidFill>
              <a:latin typeface="Courier New"/>
              <a:ea typeface="+mn-lt"/>
              <a:cs typeface="Courier New"/>
            </a:endParaRPr>
          </a:p>
          <a:p>
            <a:pPr>
              <a:buNone/>
            </a:pPr>
            <a:r>
              <a:rPr lang="en-US" sz="3000" b="1" dirty="0">
                <a:solidFill>
                  <a:srgbClr val="C00000"/>
                </a:solidFill>
                <a:latin typeface="Courier New"/>
                <a:ea typeface="Calibri"/>
                <a:cs typeface="Courier New"/>
              </a:rPr>
              <a:t>[[profiles::enforce(std::type)]];</a:t>
            </a:r>
          </a:p>
          <a:p>
            <a:pPr>
              <a:buNone/>
            </a:pPr>
            <a:endParaRPr lang="en-US" sz="3000" dirty="0">
              <a:latin typeface="Courier New" panose="02070309020205020404" pitchFamily="49" charset="0"/>
              <a:ea typeface="Calibri"/>
              <a:cs typeface="Courier New" panose="02070309020205020404" pitchFamily="49" charset="0"/>
            </a:endParaRPr>
          </a:p>
          <a:p>
            <a:pPr>
              <a:buNone/>
            </a:pPr>
            <a:r>
              <a:rPr lang="en-US" sz="3000" dirty="0">
                <a:latin typeface="Courier New"/>
                <a:ea typeface="Calibri"/>
                <a:cs typeface="Courier New"/>
              </a:rPr>
              <a:t>void f(int </a:t>
            </a:r>
            <a:r>
              <a:rPr lang="en-US" sz="3000" dirty="0" err="1">
                <a:latin typeface="Courier New"/>
                <a:ea typeface="Calibri"/>
                <a:cs typeface="Courier New"/>
              </a:rPr>
              <a:t>i</a:t>
            </a:r>
            <a:r>
              <a:rPr lang="en-US" sz="3000" dirty="0">
                <a:latin typeface="Courier New"/>
                <a:ea typeface="Calibri"/>
                <a:cs typeface="Courier New"/>
              </a:rPr>
              <a:t>) </a:t>
            </a:r>
          </a:p>
          <a:p>
            <a:pPr>
              <a:buNone/>
            </a:pPr>
            <a:r>
              <a:rPr lang="en-US" sz="3000" dirty="0">
                <a:latin typeface="Courier New"/>
                <a:ea typeface="Calibri"/>
                <a:cs typeface="Courier New"/>
              </a:rPr>
              <a:t>{</a:t>
            </a:r>
            <a:endParaRPr lang="en-US" sz="3000" dirty="0"/>
          </a:p>
          <a:p>
            <a:pPr>
              <a:buNone/>
            </a:pPr>
            <a:r>
              <a:rPr lang="en-US" sz="3000" dirty="0">
                <a:latin typeface="Courier New"/>
                <a:ea typeface="Calibri"/>
                <a:cs typeface="Courier New"/>
              </a:rPr>
              <a:t>     (unsigned*)&amp;</a:t>
            </a:r>
            <a:r>
              <a:rPr lang="en-US" sz="3000" dirty="0" err="1">
                <a:latin typeface="Courier New"/>
                <a:ea typeface="Calibri"/>
                <a:cs typeface="Courier New"/>
              </a:rPr>
              <a:t>i</a:t>
            </a:r>
            <a:r>
              <a:rPr lang="en-US" sz="3000" dirty="0">
                <a:latin typeface="Courier New"/>
                <a:ea typeface="Calibri"/>
                <a:cs typeface="Courier New"/>
              </a:rPr>
              <a:t>;</a:t>
            </a:r>
            <a:endParaRPr lang="en-US" sz="4200" dirty="0">
              <a:latin typeface="Courier New" panose="02070309020205020404" pitchFamily="49" charset="0"/>
              <a:ea typeface="Calibri"/>
              <a:cs typeface="Courier New" panose="02070309020205020404" pitchFamily="49" charset="0"/>
            </a:endParaRPr>
          </a:p>
        </p:txBody>
      </p:sp>
      <p:sp>
        <p:nvSpPr>
          <p:cNvPr id="4" name="Thought Bubble: Cloud 3">
            <a:extLst>
              <a:ext uri="{FF2B5EF4-FFF2-40B4-BE49-F238E27FC236}">
                <a16:creationId xmlns:a16="http://schemas.microsoft.com/office/drawing/2014/main" id="{F3BA7472-455E-1C1C-2C17-3C0AFFE45BF7}"/>
              </a:ext>
            </a:extLst>
          </p:cNvPr>
          <p:cNvSpPr/>
          <p:nvPr/>
        </p:nvSpPr>
        <p:spPr>
          <a:xfrm>
            <a:off x="8950452" y="1114564"/>
            <a:ext cx="4041648" cy="1803308"/>
          </a:xfrm>
          <a:prstGeom prst="cloudCallout">
            <a:avLst>
              <a:gd name="adj1" fmla="val -134224"/>
              <a:gd name="adj2" fmla="val 67260"/>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lnSpc>
                <a:spcPts val="3000"/>
              </a:lnSpc>
            </a:pPr>
            <a:r>
              <a:rPr lang="en-US" sz="3200" dirty="0">
                <a:solidFill>
                  <a:schemeClr val="bg1"/>
                </a:solidFill>
                <a:latin typeface="Courier New"/>
                <a:cs typeface="Courier New"/>
              </a:rPr>
              <a:t>Profiles</a:t>
            </a:r>
            <a:r>
              <a:rPr lang="en-US" sz="3200" b="0" i="0" dirty="0">
                <a:solidFill>
                  <a:schemeClr val="bg1"/>
                </a:solidFill>
                <a:effectLst/>
                <a:latin typeface="Courier New"/>
                <a:cs typeface="Courier New"/>
              </a:rPr>
              <a:t> </a:t>
            </a:r>
            <a:r>
              <a:rPr lang="en-US" sz="3200" b="1" i="1" dirty="0">
                <a:solidFill>
                  <a:srgbClr val="FFFF00"/>
                </a:solidFill>
                <a:latin typeface="Courier New"/>
                <a:cs typeface="Courier New"/>
              </a:rPr>
              <a:t>s</a:t>
            </a:r>
            <a:r>
              <a:rPr lang="en-US" sz="3200" b="1" i="1" dirty="0">
                <a:solidFill>
                  <a:srgbClr val="FFFF00"/>
                </a:solidFill>
                <a:effectLst/>
                <a:latin typeface="Courier New"/>
                <a:cs typeface="Courier New"/>
              </a:rPr>
              <a:t>ubset</a:t>
            </a:r>
            <a:r>
              <a:rPr lang="en-US" sz="3200" b="0" i="0" dirty="0">
                <a:solidFill>
                  <a:schemeClr val="bg1"/>
                </a:solidFill>
                <a:effectLst/>
                <a:latin typeface="Courier New"/>
                <a:cs typeface="Courier New"/>
              </a:rPr>
              <a:t> the Language</a:t>
            </a:r>
            <a:endParaRPr lang="en-US" sz="3200" dirty="0">
              <a:solidFill>
                <a:schemeClr val="bg1"/>
              </a:solidFill>
              <a:latin typeface="Courier New"/>
              <a:cs typeface="Courier New"/>
            </a:endParaRPr>
          </a:p>
        </p:txBody>
      </p:sp>
      <p:sp>
        <p:nvSpPr>
          <p:cNvPr id="5" name="Thought Bubble: Cloud 4">
            <a:extLst>
              <a:ext uri="{FF2B5EF4-FFF2-40B4-BE49-F238E27FC236}">
                <a16:creationId xmlns:a16="http://schemas.microsoft.com/office/drawing/2014/main" id="{8CDB79FF-D151-F9E1-1E54-B01BE9DFF728}"/>
              </a:ext>
            </a:extLst>
          </p:cNvPr>
          <p:cNvSpPr/>
          <p:nvPr/>
        </p:nvSpPr>
        <p:spPr>
          <a:xfrm>
            <a:off x="8445500" y="3440157"/>
            <a:ext cx="4800600" cy="1803308"/>
          </a:xfrm>
          <a:prstGeom prst="cloudCallout">
            <a:avLst>
              <a:gd name="adj1" fmla="val -111172"/>
              <a:gd name="adj2" fmla="val -41197"/>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lnSpc>
                <a:spcPts val="3000"/>
              </a:lnSpc>
            </a:pPr>
            <a:r>
              <a:rPr lang="en-US" sz="3200" dirty="0">
                <a:solidFill>
                  <a:schemeClr val="bg1"/>
                </a:solidFill>
                <a:latin typeface="Courier New"/>
                <a:cs typeface="Courier New"/>
              </a:rPr>
              <a:t>*</a:t>
            </a:r>
            <a:r>
              <a:rPr lang="en-US" sz="3200" b="1" i="1" dirty="0">
                <a:solidFill>
                  <a:srgbClr val="FFFF00"/>
                </a:solidFill>
                <a:latin typeface="Courier New"/>
                <a:cs typeface="Courier New"/>
              </a:rPr>
              <a:t>orthogonal</a:t>
            </a:r>
            <a:r>
              <a:rPr lang="en-US" sz="3200" dirty="0">
                <a:solidFill>
                  <a:schemeClr val="bg1"/>
                </a:solidFill>
                <a:latin typeface="Courier New"/>
                <a:cs typeface="Courier New"/>
              </a:rPr>
              <a:t> to contracts</a:t>
            </a:r>
          </a:p>
        </p:txBody>
      </p:sp>
      <p:sp>
        <p:nvSpPr>
          <p:cNvPr id="6" name="Double Wave 5">
            <a:extLst>
              <a:ext uri="{FF2B5EF4-FFF2-40B4-BE49-F238E27FC236}">
                <a16:creationId xmlns:a16="http://schemas.microsoft.com/office/drawing/2014/main" id="{A9FA4F0C-0A24-FD7C-FFA4-5F08CABB3603}"/>
              </a:ext>
            </a:extLst>
          </p:cNvPr>
          <p:cNvSpPr/>
          <p:nvPr/>
        </p:nvSpPr>
        <p:spPr>
          <a:xfrm>
            <a:off x="1524000" y="6030820"/>
            <a:ext cx="9220200" cy="657225"/>
          </a:xfrm>
          <a:prstGeom prst="doubleWav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300" dirty="0"/>
              <a:t>* The parts of profiles that </a:t>
            </a:r>
            <a:r>
              <a:rPr lang="en-US" sz="2300" b="1" i="1" dirty="0">
                <a:solidFill>
                  <a:srgbClr val="FFFF00"/>
                </a:solidFill>
              </a:rPr>
              <a:t>subset</a:t>
            </a:r>
            <a:r>
              <a:rPr lang="en-US" sz="2300" dirty="0"/>
              <a:t> the language are </a:t>
            </a:r>
            <a:r>
              <a:rPr lang="en-US" sz="2300" b="1" i="1" dirty="0">
                <a:solidFill>
                  <a:srgbClr val="FFFF00"/>
                </a:solidFill>
              </a:rPr>
              <a:t>orthogonal</a:t>
            </a:r>
            <a:r>
              <a:rPr lang="en-US" sz="2300" dirty="0"/>
              <a:t> to contracts.</a:t>
            </a:r>
          </a:p>
        </p:txBody>
      </p:sp>
      <p:sp>
        <p:nvSpPr>
          <p:cNvPr id="7" name="Slide Number Placeholder 6">
            <a:extLst>
              <a:ext uri="{FF2B5EF4-FFF2-40B4-BE49-F238E27FC236}">
                <a16:creationId xmlns:a16="http://schemas.microsoft.com/office/drawing/2014/main" id="{27E50B42-2F56-A496-01BB-ACE5D4DC2FCF}"/>
              </a:ext>
            </a:extLst>
          </p:cNvPr>
          <p:cNvSpPr>
            <a:spLocks noGrp="1"/>
          </p:cNvSpPr>
          <p:nvPr>
            <p:ph type="sldNum" sz="quarter" idx="12"/>
          </p:nvPr>
        </p:nvSpPr>
        <p:spPr/>
        <p:txBody>
          <a:bodyPr/>
          <a:lstStyle/>
          <a:p>
            <a:fld id="{0BDE28F9-DF4C-4421-9B70-DBE64F175828}" type="slidenum">
              <a:rPr lang="en-US" smtClean="0"/>
              <a:t>57</a:t>
            </a:fld>
            <a:endParaRPr lang="en-US"/>
          </a:p>
        </p:txBody>
      </p:sp>
      <p:sp>
        <p:nvSpPr>
          <p:cNvPr id="9" name="TextBox 8">
            <a:extLst>
              <a:ext uri="{FF2B5EF4-FFF2-40B4-BE49-F238E27FC236}">
                <a16:creationId xmlns:a16="http://schemas.microsoft.com/office/drawing/2014/main" id="{1F08B936-3995-EA68-5646-B9AB53E1BA82}"/>
              </a:ext>
            </a:extLst>
          </p:cNvPr>
          <p:cNvSpPr txBox="1"/>
          <p:nvPr/>
        </p:nvSpPr>
        <p:spPr>
          <a:xfrm>
            <a:off x="5167423" y="-839972"/>
            <a:ext cx="5837275" cy="417742"/>
          </a:xfrm>
          <a:prstGeom prst="rect">
            <a:avLst/>
          </a:prstGeom>
          <a:noFill/>
        </p:spPr>
        <p:txBody>
          <a:bodyPr wrap="square" rtlCol="0">
            <a:spAutoFit/>
          </a:bodyPr>
          <a:lstStyle/>
          <a:p>
            <a:endParaRPr lang="en-US" dirty="0"/>
          </a:p>
        </p:txBody>
      </p:sp>
      <p:sp>
        <p:nvSpPr>
          <p:cNvPr id="10" name="TextBox 9">
            <a:extLst>
              <a:ext uri="{FF2B5EF4-FFF2-40B4-BE49-F238E27FC236}">
                <a16:creationId xmlns:a16="http://schemas.microsoft.com/office/drawing/2014/main" id="{60BF2C96-7860-92A3-F6B5-9CD195375CA3}"/>
              </a:ext>
            </a:extLst>
          </p:cNvPr>
          <p:cNvSpPr txBox="1"/>
          <p:nvPr/>
        </p:nvSpPr>
        <p:spPr>
          <a:xfrm>
            <a:off x="5645445" y="5287528"/>
            <a:ext cx="6146062" cy="553998"/>
          </a:xfrm>
          <a:prstGeom prst="rect">
            <a:avLst/>
          </a:prstGeom>
          <a:noFill/>
        </p:spPr>
        <p:txBody>
          <a:bodyPr wrap="square" rtlCol="0">
            <a:spAutoFit/>
          </a:bodyPr>
          <a:lstStyle/>
          <a:p>
            <a:r>
              <a:rPr lang="en-US" sz="3000" b="1" dirty="0">
                <a:solidFill>
                  <a:srgbClr val="FF0000"/>
                </a:solidFill>
                <a:latin typeface="Courier New"/>
                <a:cs typeface="Courier New"/>
              </a:rPr>
              <a:t>// Error, type-unsafe cast</a:t>
            </a:r>
          </a:p>
        </p:txBody>
      </p:sp>
    </p:spTree>
    <p:extLst>
      <p:ext uri="{BB962C8B-B14F-4D97-AF65-F5344CB8AC3E}">
        <p14:creationId xmlns:p14="http://schemas.microsoft.com/office/powerpoint/2010/main" val="1904342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3">
                                            <p:txEl>
                                              <p:pRg st="5" end="5"/>
                                            </p:txEl>
                                          </p:spTgt>
                                        </p:tgtEl>
                                        <p:attrNameLst>
                                          <p:attrName>style.visibility</p:attrName>
                                        </p:attrNameLst>
                                      </p:cBhvr>
                                      <p:to>
                                        <p:strVal val="visible"/>
                                      </p:to>
                                    </p:set>
                                  </p:childTnLst>
                                </p:cTn>
                              </p:par>
                            </p:childTnLst>
                          </p:cTn>
                        </p:par>
                        <p:par>
                          <p:cTn id="14" fill="hold">
                            <p:stCondLst>
                              <p:cond delay="0"/>
                            </p:stCondLst>
                            <p:childTnLst>
                              <p:par>
                                <p:cTn id="15" presetID="22" presetClass="entr" presetSubtype="8" fill="hold" grpId="0" nodeType="after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wipe(left)">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6"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80">
                                          <p:stCondLst>
                                            <p:cond delay="0"/>
                                          </p:stCondLst>
                                        </p:cTn>
                                        <p:tgtEl>
                                          <p:spTgt spid="3">
                                            <p:txEl>
                                              <p:pRg st="2" end="2"/>
                                            </p:txEl>
                                          </p:spTgt>
                                        </p:tgtEl>
                                      </p:cBhvr>
                                    </p:animEffect>
                                    <p:anim calcmode="lin" valueType="num">
                                      <p:cBhvr>
                                        <p:cTn id="23"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24"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25"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26"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27"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28" dur="26">
                                          <p:stCondLst>
                                            <p:cond delay="650"/>
                                          </p:stCondLst>
                                        </p:cTn>
                                        <p:tgtEl>
                                          <p:spTgt spid="3">
                                            <p:txEl>
                                              <p:pRg st="2" end="2"/>
                                            </p:txEl>
                                          </p:spTgt>
                                        </p:tgtEl>
                                      </p:cBhvr>
                                      <p:to x="100000" y="60000"/>
                                    </p:animScale>
                                    <p:animScale>
                                      <p:cBhvr>
                                        <p:cTn id="29" dur="166" decel="50000">
                                          <p:stCondLst>
                                            <p:cond delay="676"/>
                                          </p:stCondLst>
                                        </p:cTn>
                                        <p:tgtEl>
                                          <p:spTgt spid="3">
                                            <p:txEl>
                                              <p:pRg st="2" end="2"/>
                                            </p:txEl>
                                          </p:spTgt>
                                        </p:tgtEl>
                                      </p:cBhvr>
                                      <p:to x="100000" y="100000"/>
                                    </p:animScale>
                                    <p:animScale>
                                      <p:cBhvr>
                                        <p:cTn id="30" dur="26">
                                          <p:stCondLst>
                                            <p:cond delay="1312"/>
                                          </p:stCondLst>
                                        </p:cTn>
                                        <p:tgtEl>
                                          <p:spTgt spid="3">
                                            <p:txEl>
                                              <p:pRg st="2" end="2"/>
                                            </p:txEl>
                                          </p:spTgt>
                                        </p:tgtEl>
                                      </p:cBhvr>
                                      <p:to x="100000" y="80000"/>
                                    </p:animScale>
                                    <p:animScale>
                                      <p:cBhvr>
                                        <p:cTn id="31" dur="166" decel="50000">
                                          <p:stCondLst>
                                            <p:cond delay="1338"/>
                                          </p:stCondLst>
                                        </p:cTn>
                                        <p:tgtEl>
                                          <p:spTgt spid="3">
                                            <p:txEl>
                                              <p:pRg st="2" end="2"/>
                                            </p:txEl>
                                          </p:spTgt>
                                        </p:tgtEl>
                                      </p:cBhvr>
                                      <p:to x="100000" y="100000"/>
                                    </p:animScale>
                                    <p:animScale>
                                      <p:cBhvr>
                                        <p:cTn id="32" dur="26">
                                          <p:stCondLst>
                                            <p:cond delay="1642"/>
                                          </p:stCondLst>
                                        </p:cTn>
                                        <p:tgtEl>
                                          <p:spTgt spid="3">
                                            <p:txEl>
                                              <p:pRg st="2" end="2"/>
                                            </p:txEl>
                                          </p:spTgt>
                                        </p:tgtEl>
                                      </p:cBhvr>
                                      <p:to x="100000" y="90000"/>
                                    </p:animScale>
                                    <p:animScale>
                                      <p:cBhvr>
                                        <p:cTn id="33" dur="166" decel="50000">
                                          <p:stCondLst>
                                            <p:cond delay="1668"/>
                                          </p:stCondLst>
                                        </p:cTn>
                                        <p:tgtEl>
                                          <p:spTgt spid="3">
                                            <p:txEl>
                                              <p:pRg st="2" end="2"/>
                                            </p:txEl>
                                          </p:spTgt>
                                        </p:tgtEl>
                                      </p:cBhvr>
                                      <p:to x="100000" y="100000"/>
                                    </p:animScale>
                                    <p:animScale>
                                      <p:cBhvr>
                                        <p:cTn id="34" dur="26">
                                          <p:stCondLst>
                                            <p:cond delay="1808"/>
                                          </p:stCondLst>
                                        </p:cTn>
                                        <p:tgtEl>
                                          <p:spTgt spid="3">
                                            <p:txEl>
                                              <p:pRg st="2" end="2"/>
                                            </p:txEl>
                                          </p:spTgt>
                                        </p:tgtEl>
                                      </p:cBhvr>
                                      <p:to x="100000" y="95000"/>
                                    </p:animScale>
                                    <p:animScale>
                                      <p:cBhvr>
                                        <p:cTn id="35" dur="166" decel="50000">
                                          <p:stCondLst>
                                            <p:cond delay="1834"/>
                                          </p:stCondLst>
                                        </p:cTn>
                                        <p:tgtEl>
                                          <p:spTgt spid="3">
                                            <p:txEl>
                                              <p:pRg st="2" end="2"/>
                                            </p:txEl>
                                          </p:spTgt>
                                        </p:tgtEl>
                                      </p:cBhvr>
                                      <p:to x="100000" y="100000"/>
                                    </p:animScale>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wipe(left)">
                                      <p:cBhvr>
                                        <p:cTn id="40" dur="500"/>
                                        <p:tgtEl>
                                          <p:spTgt spid="4"/>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10"/>
                                        </p:tgtEl>
                                        <p:attrNameLst>
                                          <p:attrName>style.visibility</p:attrName>
                                        </p:attrNameLst>
                                      </p:cBhvr>
                                      <p:to>
                                        <p:strVal val="visible"/>
                                      </p:to>
                                    </p:set>
                                    <p:anim calcmode="lin" valueType="num">
                                      <p:cBhvr additive="base">
                                        <p:cTn id="45" dur="500" fill="hold"/>
                                        <p:tgtEl>
                                          <p:spTgt spid="10"/>
                                        </p:tgtEl>
                                        <p:attrNameLst>
                                          <p:attrName>ppt_x</p:attrName>
                                        </p:attrNameLst>
                                      </p:cBhvr>
                                      <p:tavLst>
                                        <p:tav tm="0">
                                          <p:val>
                                            <p:strVal val="#ppt_x"/>
                                          </p:val>
                                        </p:tav>
                                        <p:tav tm="100000">
                                          <p:val>
                                            <p:strVal val="#ppt_x"/>
                                          </p:val>
                                        </p:tav>
                                      </p:tavLst>
                                    </p:anim>
                                    <p:anim calcmode="lin" valueType="num">
                                      <p:cBhvr additive="base">
                                        <p:cTn id="4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grpId="0" nodeType="clickEffect">
                                  <p:stCondLst>
                                    <p:cond delay="0"/>
                                  </p:stCondLst>
                                  <p:childTnLst>
                                    <p:set>
                                      <p:cBhvr>
                                        <p:cTn id="50" dur="1" fill="hold">
                                          <p:stCondLst>
                                            <p:cond delay="0"/>
                                          </p:stCondLst>
                                        </p:cTn>
                                        <p:tgtEl>
                                          <p:spTgt spid="5"/>
                                        </p:tgtEl>
                                        <p:attrNameLst>
                                          <p:attrName>style.visibility</p:attrName>
                                        </p:attrNameLst>
                                      </p:cBhvr>
                                      <p:to>
                                        <p:strVal val="visible"/>
                                      </p:to>
                                    </p:set>
                                    <p:animEffect transition="in" filter="wipe(left)">
                                      <p:cBhvr>
                                        <p:cTn id="51" dur="500"/>
                                        <p:tgtEl>
                                          <p:spTgt spid="5"/>
                                        </p:tgtEl>
                                      </p:cBhvr>
                                    </p:animEffect>
                                  </p:childTnLst>
                                </p:cTn>
                              </p:par>
                            </p:childTnLst>
                          </p:cTn>
                        </p:par>
                      </p:childTnLst>
                    </p:cTn>
                  </p:par>
                  <p:par>
                    <p:cTn id="52" fill="hold">
                      <p:stCondLst>
                        <p:cond delay="indefinite"/>
                      </p:stCondLst>
                      <p:childTnLst>
                        <p:par>
                          <p:cTn id="53" fill="hold">
                            <p:stCondLst>
                              <p:cond delay="0"/>
                            </p:stCondLst>
                            <p:childTnLst>
                              <p:par>
                                <p:cTn id="54" presetID="16" presetClass="entr" presetSubtype="37" fill="hold" grpId="0" nodeType="click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barn(outVertical)">
                                      <p:cBhvr>
                                        <p:cTn id="5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P spid="6" grpId="0" animBg="1"/>
      <p:bldP spid="10"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E0C6D0-5FFB-C848-6602-4A9EDC8F39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BD4EF7-59ED-BE84-52AD-6DE65B69A4AE}"/>
              </a:ext>
            </a:extLst>
          </p:cNvPr>
          <p:cNvSpPr>
            <a:spLocks noGrp="1"/>
          </p:cNvSpPr>
          <p:nvPr>
            <p:ph type="title"/>
          </p:nvPr>
        </p:nvSpPr>
        <p:spPr/>
        <p:txBody>
          <a:bodyPr/>
          <a:lstStyle/>
          <a:p>
            <a:pPr algn="ctr"/>
            <a:r>
              <a:rPr lang="en-US" b="1" dirty="0"/>
              <a:t>Exclusivity</a:t>
            </a:r>
            <a:r>
              <a:rPr lang="en-US" dirty="0"/>
              <a:t> Enforced at Compile Time</a:t>
            </a:r>
          </a:p>
        </p:txBody>
      </p:sp>
      <p:sp>
        <p:nvSpPr>
          <p:cNvPr id="3" name="Content Placeholder 2">
            <a:extLst>
              <a:ext uri="{FF2B5EF4-FFF2-40B4-BE49-F238E27FC236}">
                <a16:creationId xmlns:a16="http://schemas.microsoft.com/office/drawing/2014/main" id="{4B3EE96D-D3DE-08CC-C8E8-269CA882A70D}"/>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9600" dirty="0">
                <a:solidFill>
                  <a:srgbClr val="000000"/>
                </a:solidFill>
                <a:latin typeface="Arial" panose="020B0604020202020204" pitchFamily="34" charset="0"/>
              </a:rPr>
              <a:t>Exclusivity </a:t>
            </a:r>
          </a:p>
          <a:p>
            <a:pPr marL="0" indent="0" algn="ctr">
              <a:lnSpc>
                <a:spcPts val="12000"/>
              </a:lnSpc>
              <a:buNone/>
            </a:pPr>
            <a:r>
              <a:rPr lang="en-US" sz="9600" dirty="0">
                <a:solidFill>
                  <a:srgbClr val="000000"/>
                </a:solidFill>
                <a:latin typeface="Arial" panose="020B0604020202020204" pitchFamily="34" charset="0"/>
              </a:rPr>
              <a:t>Enforced at </a:t>
            </a:r>
          </a:p>
          <a:p>
            <a:pPr marL="0" indent="0" algn="ctr">
              <a:lnSpc>
                <a:spcPts val="12000"/>
              </a:lnSpc>
              <a:buNone/>
            </a:pPr>
            <a:r>
              <a:rPr lang="en-US" sz="9600" dirty="0">
                <a:solidFill>
                  <a:srgbClr val="000000"/>
                </a:solidFill>
                <a:latin typeface="Arial" panose="020B0604020202020204" pitchFamily="34" charset="0"/>
              </a:rPr>
              <a:t>Compile Time</a:t>
            </a:r>
            <a:endParaRPr lang="en-US" sz="9600" dirty="0"/>
          </a:p>
        </p:txBody>
      </p:sp>
      <p:sp>
        <p:nvSpPr>
          <p:cNvPr id="5" name="TextBox 4">
            <a:extLst>
              <a:ext uri="{FF2B5EF4-FFF2-40B4-BE49-F238E27FC236}">
                <a16:creationId xmlns:a16="http://schemas.microsoft.com/office/drawing/2014/main" id="{5B489A93-601E-B53A-5FED-4B0719741550}"/>
              </a:ext>
            </a:extLst>
          </p:cNvPr>
          <p:cNvSpPr txBox="1"/>
          <p:nvPr/>
        </p:nvSpPr>
        <p:spPr>
          <a:xfrm>
            <a:off x="3048657" y="3480817"/>
            <a:ext cx="6097314" cy="369332"/>
          </a:xfrm>
          <a:prstGeom prst="rect">
            <a:avLst/>
          </a:prstGeom>
          <a:noFill/>
        </p:spPr>
        <p:txBody>
          <a:bodyPr wrap="square">
            <a:spAutoFit/>
          </a:bodyPr>
          <a:lstStyle/>
          <a:p>
            <a:r>
              <a:rPr lang="en-US" sz="1800">
                <a:solidFill>
                  <a:srgbClr val="000000"/>
                </a:solidFill>
              </a:rPr>
              <a:t>s</a:t>
            </a:r>
            <a:endParaRPr lang="en-US"/>
          </a:p>
        </p:txBody>
      </p:sp>
      <p:sp>
        <p:nvSpPr>
          <p:cNvPr id="4" name="Slide Number Placeholder 3">
            <a:extLst>
              <a:ext uri="{FF2B5EF4-FFF2-40B4-BE49-F238E27FC236}">
                <a16:creationId xmlns:a16="http://schemas.microsoft.com/office/drawing/2014/main" id="{557A8B6B-C9CB-D2DC-7C7D-2A1298BFC8A4}"/>
              </a:ext>
            </a:extLst>
          </p:cNvPr>
          <p:cNvSpPr>
            <a:spLocks noGrp="1"/>
          </p:cNvSpPr>
          <p:nvPr>
            <p:ph type="sldNum" sz="quarter" idx="12"/>
          </p:nvPr>
        </p:nvSpPr>
        <p:spPr/>
        <p:txBody>
          <a:bodyPr/>
          <a:lstStyle/>
          <a:p>
            <a:fld id="{0BDE28F9-DF4C-4421-9B70-DBE64F175828}" type="slidenum">
              <a:rPr lang="en-US" smtClean="0"/>
              <a:t>58</a:t>
            </a:fld>
            <a:endParaRPr lang="en-US"/>
          </a:p>
        </p:txBody>
      </p:sp>
    </p:spTree>
    <p:extLst>
      <p:ext uri="{BB962C8B-B14F-4D97-AF65-F5344CB8AC3E}">
        <p14:creationId xmlns:p14="http://schemas.microsoft.com/office/powerpoint/2010/main" val="383073943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0FDBA-2D08-F5D2-9160-3DB7C5C0A8E7}"/>
              </a:ext>
            </a:extLst>
          </p:cNvPr>
          <p:cNvSpPr>
            <a:spLocks noGrp="1"/>
          </p:cNvSpPr>
          <p:nvPr>
            <p:ph type="title"/>
          </p:nvPr>
        </p:nvSpPr>
        <p:spPr/>
        <p:txBody>
          <a:bodyPr/>
          <a:lstStyle/>
          <a:p>
            <a:pPr algn="ctr"/>
            <a:r>
              <a:rPr lang="en-US" b="1" dirty="0"/>
              <a:t>Exclusivity</a:t>
            </a:r>
            <a:r>
              <a:rPr lang="en-US" dirty="0"/>
              <a:t> Enforced at Compile Time</a:t>
            </a:r>
          </a:p>
        </p:txBody>
      </p:sp>
      <p:sp>
        <p:nvSpPr>
          <p:cNvPr id="3" name="Content Placeholder 2">
            <a:extLst>
              <a:ext uri="{FF2B5EF4-FFF2-40B4-BE49-F238E27FC236}">
                <a16:creationId xmlns:a16="http://schemas.microsoft.com/office/drawing/2014/main" id="{C5981ADC-28C1-A1CB-BC77-1F1C3C71185E}"/>
              </a:ext>
            </a:extLst>
          </p:cNvPr>
          <p:cNvSpPr>
            <a:spLocks noGrp="1"/>
          </p:cNvSpPr>
          <p:nvPr>
            <p:ph idx="1"/>
          </p:nvPr>
        </p:nvSpPr>
        <p:spPr>
          <a:xfrm>
            <a:off x="2159000" y="1825625"/>
            <a:ext cx="7874000" cy="4351338"/>
          </a:xfrm>
          <a:solidFill>
            <a:schemeClr val="accent3">
              <a:lumMod val="20000"/>
              <a:lumOff val="80000"/>
            </a:schemeClr>
          </a:solidFill>
          <a:ln w="57150">
            <a:solidFill>
              <a:schemeClr val="accent1"/>
            </a:solidFill>
          </a:ln>
        </p:spPr>
        <p:txBody>
          <a:bodyPr>
            <a:normAutofit fontScale="92500" lnSpcReduction="10000"/>
          </a:bodyPr>
          <a:lstStyle/>
          <a:p>
            <a:pPr marL="0" indent="0" algn="ctr">
              <a:buNone/>
            </a:pPr>
            <a:br>
              <a:rPr lang="en-US" sz="2800" i="0">
                <a:solidFill>
                  <a:srgbClr val="000000"/>
                </a:solidFill>
                <a:effectLst/>
                <a:latin typeface="Arial" panose="020B0604020202020204" pitchFamily="34" charset="0"/>
              </a:rPr>
            </a:br>
            <a:r>
              <a:rPr lang="en-US" sz="6000" b="1"/>
              <a:t>Law of Exclusivity</a:t>
            </a:r>
            <a:br>
              <a:rPr lang="en-US" sz="2800" i="0">
                <a:solidFill>
                  <a:srgbClr val="000000"/>
                </a:solidFill>
                <a:effectLst/>
                <a:latin typeface="Arial" panose="020B0604020202020204" pitchFamily="34" charset="0"/>
              </a:rPr>
            </a:br>
            <a:br>
              <a:rPr lang="en-US" sz="2800" i="0">
                <a:solidFill>
                  <a:srgbClr val="000000"/>
                </a:solidFill>
                <a:effectLst/>
                <a:latin typeface="Arial" panose="020B0604020202020204" pitchFamily="34" charset="0"/>
              </a:rPr>
            </a:br>
            <a:br>
              <a:rPr lang="en-US" sz="2800" i="0">
                <a:solidFill>
                  <a:srgbClr val="000000"/>
                </a:solidFill>
                <a:effectLst/>
                <a:latin typeface="Arial" panose="020B0604020202020204" pitchFamily="34" charset="0"/>
              </a:rPr>
            </a:br>
            <a:r>
              <a:rPr lang="en-US" sz="2800" i="0">
                <a:solidFill>
                  <a:srgbClr val="000000"/>
                </a:solidFill>
                <a:effectLst/>
              </a:rPr>
              <a:t>“If a storage reference expression evaluates to a storage reference that is implemented by a variable, then the formal access duration of that access may not overlap the formal access duration of any other access to the same variable unless both accesses are reads.”   </a:t>
            </a:r>
            <a:br>
              <a:rPr lang="en-US" sz="2800" i="0">
                <a:solidFill>
                  <a:srgbClr val="000000"/>
                </a:solidFill>
                <a:effectLst/>
                <a:latin typeface="Arial" panose="020B0604020202020204" pitchFamily="34" charset="0"/>
              </a:rPr>
            </a:br>
            <a:br>
              <a:rPr lang="en-US" sz="2800" i="0">
                <a:solidFill>
                  <a:srgbClr val="000000"/>
                </a:solidFill>
                <a:effectLst/>
                <a:latin typeface="Arial" panose="020B0604020202020204" pitchFamily="34" charset="0"/>
              </a:rPr>
            </a:br>
            <a:r>
              <a:rPr lang="en-US" sz="2800" i="0">
                <a:solidFill>
                  <a:srgbClr val="000000"/>
                </a:solidFill>
                <a:effectLst/>
                <a:latin typeface="Arial" panose="020B0604020202020204" pitchFamily="34" charset="0"/>
              </a:rPr>
              <a:t>                                                 — Apple/Swift 6.0</a:t>
            </a:r>
            <a:endParaRPr lang="en-US"/>
          </a:p>
        </p:txBody>
      </p:sp>
      <p:sp>
        <p:nvSpPr>
          <p:cNvPr id="4" name="Slide Number Placeholder 3">
            <a:extLst>
              <a:ext uri="{FF2B5EF4-FFF2-40B4-BE49-F238E27FC236}">
                <a16:creationId xmlns:a16="http://schemas.microsoft.com/office/drawing/2014/main" id="{EC907624-E16A-C2C7-1785-70B6C31EC291}"/>
              </a:ext>
            </a:extLst>
          </p:cNvPr>
          <p:cNvSpPr>
            <a:spLocks noGrp="1"/>
          </p:cNvSpPr>
          <p:nvPr>
            <p:ph type="sldNum" sz="quarter" idx="12"/>
          </p:nvPr>
        </p:nvSpPr>
        <p:spPr/>
        <p:txBody>
          <a:bodyPr/>
          <a:lstStyle/>
          <a:p>
            <a:fld id="{0BDE28F9-DF4C-4421-9B70-DBE64F175828}" type="slidenum">
              <a:rPr lang="en-US" smtClean="0"/>
              <a:t>59</a:t>
            </a:fld>
            <a:endParaRPr lang="en-US"/>
          </a:p>
        </p:txBody>
      </p:sp>
    </p:spTree>
    <p:extLst>
      <p:ext uri="{BB962C8B-B14F-4D97-AF65-F5344CB8AC3E}">
        <p14:creationId xmlns:p14="http://schemas.microsoft.com/office/powerpoint/2010/main" val="4282474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Motivation</a:t>
            </a:r>
          </a:p>
        </p:txBody>
      </p:sp>
      <p:sp>
        <p:nvSpPr>
          <p:cNvPr id="3" name="Content Placeholder 2">
            <a:extLst>
              <a:ext uri="{FF2B5EF4-FFF2-40B4-BE49-F238E27FC236}">
                <a16:creationId xmlns:a16="http://schemas.microsoft.com/office/drawing/2014/main" id="{3C1EE037-5558-4756-B6C4-61D64BA56C8B}"/>
              </a:ext>
            </a:extLst>
          </p:cNvPr>
          <p:cNvSpPr>
            <a:spLocks noGrp="1"/>
          </p:cNvSpPr>
          <p:nvPr>
            <p:ph idx="1"/>
          </p:nvPr>
        </p:nvSpPr>
        <p:spPr>
          <a:xfrm>
            <a:off x="838199" y="1825624"/>
            <a:ext cx="10828283" cy="5247837"/>
          </a:xfrm>
        </p:spPr>
        <p:txBody>
          <a:bodyPr>
            <a:normAutofit/>
          </a:bodyPr>
          <a:lstStyle/>
          <a:p>
            <a:pPr marL="0" indent="0">
              <a:buNone/>
            </a:pPr>
            <a:r>
              <a:rPr lang="en-US" sz="3600" b="1" dirty="0"/>
              <a:t>C++ has come under sharp criticism.</a:t>
            </a:r>
          </a:p>
          <a:p>
            <a:pPr>
              <a:buFont typeface="Wingdings" panose="05000000000000000000" pitchFamily="2" charset="2"/>
              <a:buChar char="§"/>
            </a:pPr>
            <a:r>
              <a:rPr lang="en-US" sz="3600" dirty="0"/>
              <a:t> Proponents of potential successor languages: Rust</a:t>
            </a:r>
          </a:p>
          <a:p>
            <a:pPr>
              <a:buFont typeface="Wingdings" panose="05000000000000000000" pitchFamily="2" charset="2"/>
              <a:buChar char="§"/>
            </a:pPr>
            <a:r>
              <a:rPr lang="en-US" sz="3600" dirty="0"/>
              <a:t> Regulatory agencies: European Union</a:t>
            </a:r>
            <a:endParaRPr lang="en-US" sz="1200" dirty="0">
              <a:solidFill>
                <a:srgbClr val="FF0000"/>
              </a:solidFill>
            </a:endParaRPr>
          </a:p>
          <a:p>
            <a:pPr>
              <a:buFont typeface="Wingdings" panose="05000000000000000000" pitchFamily="2" charset="2"/>
              <a:buChar char="§"/>
            </a:pPr>
            <a:r>
              <a:rPr lang="en-US" sz="3600" dirty="0"/>
              <a:t> Governments &amp; Cybersecurity Organizations</a:t>
            </a:r>
          </a:p>
          <a:p>
            <a:pPr marL="0" indent="0">
              <a:buNone/>
            </a:pPr>
            <a:r>
              <a:rPr lang="en-US" sz="3600" b="1" dirty="0"/>
              <a:t>Major companies are backing away from C++.</a:t>
            </a:r>
          </a:p>
          <a:p>
            <a:pPr>
              <a:buFont typeface="Wingdings" panose="05000000000000000000" pitchFamily="2" charset="2"/>
              <a:buChar char="§"/>
            </a:pPr>
            <a:r>
              <a:rPr lang="en-US" sz="3600" dirty="0"/>
              <a:t> Google: Leaving C++, openly moving to Rust</a:t>
            </a:r>
          </a:p>
          <a:p>
            <a:pPr>
              <a:buFont typeface="Wingdings" panose="05000000000000000000" pitchFamily="2" charset="2"/>
              <a:buChar char="§"/>
            </a:pPr>
            <a:r>
              <a:rPr lang="en-US" sz="3600" dirty="0"/>
              <a:t> Microsoft: No longer uniformly supports WG21/C++</a:t>
            </a:r>
          </a:p>
          <a:p>
            <a:pPr>
              <a:buFont typeface="Wingdings" panose="05000000000000000000" pitchFamily="2" charset="2"/>
              <a:buChar char="§"/>
            </a:pPr>
            <a:r>
              <a:rPr lang="en-US" sz="3600" dirty="0"/>
              <a:t> Adobe: Quietly moving new development over to Rust</a:t>
            </a:r>
          </a:p>
        </p:txBody>
      </p:sp>
      <p:sp>
        <p:nvSpPr>
          <p:cNvPr id="4" name="Slide Number Placeholder 3">
            <a:extLst>
              <a:ext uri="{FF2B5EF4-FFF2-40B4-BE49-F238E27FC236}">
                <a16:creationId xmlns:a16="http://schemas.microsoft.com/office/drawing/2014/main" id="{8D1DA0C7-F107-948F-1302-DD9C2672E2DE}"/>
              </a:ext>
            </a:extLst>
          </p:cNvPr>
          <p:cNvSpPr>
            <a:spLocks noGrp="1"/>
          </p:cNvSpPr>
          <p:nvPr>
            <p:ph type="sldNum" sz="quarter" idx="12"/>
          </p:nvPr>
        </p:nvSpPr>
        <p:spPr/>
        <p:txBody>
          <a:bodyPr/>
          <a:lstStyle/>
          <a:p>
            <a:fld id="{0BDE28F9-DF4C-4421-9B70-DBE64F175828}" type="slidenum">
              <a:rPr lang="en-US" smtClean="0"/>
              <a:t>6</a:t>
            </a:fld>
            <a:endParaRPr lang="en-US"/>
          </a:p>
        </p:txBody>
      </p:sp>
    </p:spTree>
    <p:extLst>
      <p:ext uri="{BB962C8B-B14F-4D97-AF65-F5344CB8AC3E}">
        <p14:creationId xmlns:p14="http://schemas.microsoft.com/office/powerpoint/2010/main" val="3569997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left)">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wipe(left)">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24FF5F-577D-3718-DAF7-E2B4AFD0F4B7}"/>
            </a:ext>
          </a:extLst>
        </p:cNvPr>
        <p:cNvGrpSpPr/>
        <p:nvPr/>
      </p:nvGrpSpPr>
      <p:grpSpPr>
        <a:xfrm>
          <a:off x="0" y="0"/>
          <a:ext cx="0" cy="0"/>
          <a:chOff x="0" y="0"/>
          <a:chExt cx="0" cy="0"/>
        </a:xfrm>
      </p:grpSpPr>
      <p:sp>
        <p:nvSpPr>
          <p:cNvPr id="9" name="Oval 8">
            <a:extLst>
              <a:ext uri="{FF2B5EF4-FFF2-40B4-BE49-F238E27FC236}">
                <a16:creationId xmlns:a16="http://schemas.microsoft.com/office/drawing/2014/main" id="{E679C334-2755-3851-F6A7-E4F2ECCC7BB0}"/>
              </a:ext>
            </a:extLst>
          </p:cNvPr>
          <p:cNvSpPr/>
          <p:nvPr/>
        </p:nvSpPr>
        <p:spPr>
          <a:xfrm>
            <a:off x="2235200" y="5473700"/>
            <a:ext cx="640080" cy="365760"/>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23B79C0F-7F5F-4EAC-67CE-03182CCFBA6B}"/>
              </a:ext>
            </a:extLst>
          </p:cNvPr>
          <p:cNvSpPr/>
          <p:nvPr/>
        </p:nvSpPr>
        <p:spPr>
          <a:xfrm>
            <a:off x="1485900" y="3384504"/>
            <a:ext cx="640080" cy="365760"/>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FAD84D7D-6BD2-9BF3-3B0A-14E3C5646D16}"/>
              </a:ext>
            </a:extLst>
          </p:cNvPr>
          <p:cNvSpPr/>
          <p:nvPr/>
        </p:nvSpPr>
        <p:spPr>
          <a:xfrm>
            <a:off x="2235200" y="2222500"/>
            <a:ext cx="1193800" cy="539728"/>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4DA655-FE88-EF00-26FA-E4A1A6B5D887}"/>
              </a:ext>
            </a:extLst>
          </p:cNvPr>
          <p:cNvSpPr>
            <a:spLocks noGrp="1"/>
          </p:cNvSpPr>
          <p:nvPr>
            <p:ph type="title"/>
          </p:nvPr>
        </p:nvSpPr>
        <p:spPr/>
        <p:txBody>
          <a:bodyPr/>
          <a:lstStyle/>
          <a:p>
            <a:pPr algn="ctr"/>
            <a:r>
              <a:rPr lang="en-US" b="1" dirty="0"/>
              <a:t>Exclusivity</a:t>
            </a:r>
            <a:r>
              <a:rPr lang="en-US" dirty="0"/>
              <a:t> Enforced at Compile Time</a:t>
            </a:r>
          </a:p>
        </p:txBody>
      </p:sp>
      <p:sp>
        <p:nvSpPr>
          <p:cNvPr id="3" name="Content Placeholder 2">
            <a:extLst>
              <a:ext uri="{FF2B5EF4-FFF2-40B4-BE49-F238E27FC236}">
                <a16:creationId xmlns:a16="http://schemas.microsoft.com/office/drawing/2014/main" id="{F1AA44CE-CAC1-251A-AF06-CE795391026E}"/>
              </a:ext>
            </a:extLst>
          </p:cNvPr>
          <p:cNvSpPr>
            <a:spLocks noGrp="1"/>
          </p:cNvSpPr>
          <p:nvPr>
            <p:ph idx="1"/>
          </p:nvPr>
        </p:nvSpPr>
        <p:spPr>
          <a:xfrm>
            <a:off x="838199" y="1825624"/>
            <a:ext cx="10651435" cy="5032376"/>
          </a:xfrm>
        </p:spPr>
        <p:txBody>
          <a:bodyPr vert="horz" lIns="91440" tIns="45720" rIns="91440" bIns="45720" rtlCol="0" anchor="t">
            <a:normAutofit fontScale="32500" lnSpcReduction="20000"/>
          </a:bodyPr>
          <a:lstStyle/>
          <a:p>
            <a:pPr>
              <a:buNone/>
            </a:pPr>
            <a:r>
              <a:rPr lang="en-US" sz="12300" dirty="0">
                <a:ea typeface="Calibri"/>
                <a:cs typeface="Calibri"/>
              </a:rPr>
              <a:t>Exclusivity during iteration</a:t>
            </a:r>
            <a:endParaRPr lang="en-US" sz="11000" dirty="0">
              <a:ea typeface="Calibri"/>
              <a:cs typeface="Calibri"/>
            </a:endParaRPr>
          </a:p>
          <a:p>
            <a:pPr>
              <a:buNone/>
            </a:pPr>
            <a:r>
              <a:rPr lang="en-US" sz="6400" dirty="0">
                <a:solidFill>
                  <a:srgbClr val="6F4E37"/>
                </a:solidFill>
                <a:latin typeface="Consolas"/>
                <a:ea typeface="Calibri"/>
                <a:cs typeface="Courier New"/>
              </a:rPr>
              <a:t>#include </a:t>
            </a:r>
            <a:r>
              <a:rPr lang="en-US" sz="6400" dirty="0">
                <a:latin typeface="Consolas"/>
                <a:ea typeface="Calibri"/>
                <a:cs typeface="Courier New"/>
              </a:rPr>
              <a:t>&lt;std2.h&gt;  // From P3390R0, by Sean Baxter</a:t>
            </a:r>
          </a:p>
          <a:p>
            <a:pPr>
              <a:buNone/>
            </a:pPr>
            <a:endParaRPr lang="en-US" sz="6400" dirty="0">
              <a:solidFill>
                <a:srgbClr val="00607C"/>
              </a:solidFill>
              <a:latin typeface="Consolas"/>
              <a:ea typeface="Calibri"/>
              <a:cs typeface="Courier New"/>
            </a:endParaRPr>
          </a:p>
          <a:p>
            <a:pPr>
              <a:buNone/>
            </a:pPr>
            <a:r>
              <a:rPr lang="en-US" sz="6400" dirty="0">
                <a:latin typeface="Consolas"/>
                <a:ea typeface="Calibri"/>
                <a:cs typeface="Courier New"/>
              </a:rPr>
              <a:t>int main() safe {</a:t>
            </a:r>
          </a:p>
          <a:p>
            <a:pPr>
              <a:buNone/>
            </a:pPr>
            <a:r>
              <a:rPr lang="en-US" sz="6400" dirty="0">
                <a:latin typeface="Consolas"/>
                <a:ea typeface="Calibri"/>
                <a:cs typeface="Courier New"/>
              </a:rPr>
              <a:t>    std2::vector&lt;int&gt; </a:t>
            </a:r>
            <a:r>
              <a:rPr lang="en-US" sz="6400" dirty="0" err="1">
                <a:latin typeface="Consolas"/>
                <a:ea typeface="Calibri"/>
                <a:cs typeface="Courier New"/>
              </a:rPr>
              <a:t>vec</a:t>
            </a:r>
            <a:r>
              <a:rPr lang="en-US" sz="6400" dirty="0">
                <a:latin typeface="Consolas"/>
                <a:ea typeface="Calibri"/>
                <a:cs typeface="Courier New"/>
              </a:rPr>
              <a:t> { 11, 15, 20 };</a:t>
            </a:r>
          </a:p>
          <a:p>
            <a:pPr>
              <a:buNone/>
            </a:pPr>
            <a:r>
              <a:rPr lang="en-US" sz="6400" dirty="0">
                <a:latin typeface="Consolas"/>
                <a:ea typeface="Calibri"/>
                <a:cs typeface="Courier New"/>
              </a:rPr>
              <a:t>    </a:t>
            </a:r>
            <a:r>
              <a:rPr lang="en-US" sz="6400" b="1" dirty="0" err="1">
                <a:solidFill>
                  <a:srgbClr val="0070C0"/>
                </a:solidFill>
                <a:latin typeface="Consolas"/>
                <a:ea typeface="Calibri"/>
                <a:cs typeface="Courier New"/>
              </a:rPr>
              <a:t>vec.reserve</a:t>
            </a:r>
            <a:r>
              <a:rPr lang="en-US" sz="6400" b="1" dirty="0">
                <a:solidFill>
                  <a:srgbClr val="0070C0"/>
                </a:solidFill>
                <a:latin typeface="Consolas"/>
                <a:ea typeface="Calibri"/>
                <a:cs typeface="Courier New"/>
              </a:rPr>
              <a:t>(1`000`000);</a:t>
            </a:r>
          </a:p>
          <a:p>
            <a:pPr>
              <a:buNone/>
            </a:pPr>
            <a:r>
              <a:rPr lang="en-US" sz="6400" dirty="0">
                <a:latin typeface="Consolas"/>
                <a:ea typeface="Calibri"/>
                <a:cs typeface="Courier New"/>
              </a:rPr>
              <a:t>    for (int x : </a:t>
            </a:r>
            <a:r>
              <a:rPr lang="en-US" sz="6400" dirty="0" err="1">
                <a:latin typeface="Consolas"/>
                <a:ea typeface="Calibri"/>
                <a:cs typeface="Courier New"/>
              </a:rPr>
              <a:t>vec</a:t>
            </a:r>
            <a:r>
              <a:rPr lang="en-US" sz="6400" dirty="0">
                <a:latin typeface="Consolas"/>
                <a:ea typeface="Calibri"/>
                <a:cs typeface="Courier New"/>
              </a:rPr>
              <a:t>) {</a:t>
            </a:r>
          </a:p>
          <a:p>
            <a:pPr>
              <a:buNone/>
            </a:pPr>
            <a:r>
              <a:rPr lang="en-US" sz="6400" dirty="0">
                <a:latin typeface="Consolas"/>
                <a:ea typeface="Calibri"/>
                <a:cs typeface="Courier New"/>
              </a:rPr>
              <a:t>         if (x % 2) {</a:t>
            </a:r>
          </a:p>
          <a:p>
            <a:pPr>
              <a:buNone/>
            </a:pPr>
            <a:r>
              <a:rPr lang="en-US" sz="6400" dirty="0">
                <a:latin typeface="Consolas"/>
                <a:ea typeface="Calibri"/>
                <a:cs typeface="Courier New"/>
              </a:rPr>
              <a:t>              mut </a:t>
            </a:r>
            <a:r>
              <a:rPr lang="en-US" sz="6400" dirty="0" err="1">
                <a:latin typeface="Consolas"/>
                <a:ea typeface="Calibri"/>
                <a:cs typeface="Courier New"/>
              </a:rPr>
              <a:t>vec.push_back</a:t>
            </a:r>
            <a:r>
              <a:rPr lang="en-US" sz="6400" dirty="0">
                <a:latin typeface="Consolas"/>
                <a:ea typeface="Calibri"/>
                <a:cs typeface="Courier New"/>
              </a:rPr>
              <a:t>(x);</a:t>
            </a:r>
          </a:p>
          <a:p>
            <a:pPr>
              <a:buNone/>
            </a:pPr>
            <a:r>
              <a:rPr lang="en-US" sz="6400" dirty="0">
                <a:latin typeface="Consolas"/>
                <a:ea typeface="Calibri"/>
                <a:cs typeface="Courier New"/>
              </a:rPr>
              <a:t>         }</a:t>
            </a:r>
          </a:p>
          <a:p>
            <a:pPr>
              <a:buNone/>
            </a:pPr>
            <a:r>
              <a:rPr lang="en-US" sz="6400" dirty="0">
                <a:latin typeface="Consolas"/>
                <a:ea typeface="Calibri"/>
                <a:cs typeface="Courier New"/>
              </a:rPr>
              <a:t>         std2::</a:t>
            </a:r>
            <a:r>
              <a:rPr lang="en-US" sz="6400" dirty="0" err="1">
                <a:latin typeface="Consolas"/>
                <a:ea typeface="Calibri"/>
                <a:cs typeface="Courier New"/>
              </a:rPr>
              <a:t>println</a:t>
            </a:r>
            <a:r>
              <a:rPr lang="en-US" sz="6400" dirty="0">
                <a:latin typeface="Consolas"/>
                <a:ea typeface="Calibri"/>
                <a:cs typeface="Courier New"/>
              </a:rPr>
              <a:t>(x);  // Observe something to preserve code.</a:t>
            </a:r>
          </a:p>
          <a:p>
            <a:pPr>
              <a:buNone/>
            </a:pPr>
            <a:r>
              <a:rPr lang="en-US" sz="6400" dirty="0">
                <a:latin typeface="Consolas"/>
                <a:ea typeface="Calibri"/>
                <a:cs typeface="Courier New"/>
              </a:rPr>
              <a:t>    }</a:t>
            </a:r>
          </a:p>
          <a:p>
            <a:pPr>
              <a:buNone/>
            </a:pPr>
            <a:r>
              <a:rPr lang="en-US" sz="6400" dirty="0">
                <a:latin typeface="Consolas"/>
                <a:ea typeface="Calibri"/>
                <a:cs typeface="Courier New"/>
              </a:rPr>
              <a:t>}</a:t>
            </a:r>
            <a:r>
              <a:rPr lang="en-US" sz="6400" dirty="0">
                <a:latin typeface="Consolas"/>
              </a:rPr>
              <a:t> </a:t>
            </a:r>
            <a:endParaRPr lang="en-US" sz="4200" dirty="0">
              <a:latin typeface="Courier New" panose="02070309020205020404" pitchFamily="49" charset="0"/>
              <a:ea typeface="Calibri"/>
              <a:cs typeface="Courier New" panose="02070309020205020404" pitchFamily="49" charset="0"/>
            </a:endParaRPr>
          </a:p>
        </p:txBody>
      </p:sp>
      <p:sp>
        <p:nvSpPr>
          <p:cNvPr id="4" name="Thought Bubble: Cloud 3">
            <a:extLst>
              <a:ext uri="{FF2B5EF4-FFF2-40B4-BE49-F238E27FC236}">
                <a16:creationId xmlns:a16="http://schemas.microsoft.com/office/drawing/2014/main" id="{E3EB8704-5B29-2E58-7773-1770688B2D53}"/>
              </a:ext>
            </a:extLst>
          </p:cNvPr>
          <p:cNvSpPr/>
          <p:nvPr/>
        </p:nvSpPr>
        <p:spPr>
          <a:xfrm>
            <a:off x="6845300" y="4021204"/>
            <a:ext cx="5969000" cy="1452496"/>
          </a:xfrm>
          <a:prstGeom prst="cloudCallout">
            <a:avLst>
              <a:gd name="adj1" fmla="val -61322"/>
              <a:gd name="adj2" fmla="val 18766"/>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buNone/>
            </a:pPr>
            <a:r>
              <a:rPr lang="en-US" sz="2200">
                <a:solidFill>
                  <a:srgbClr val="FFFF00"/>
                </a:solidFill>
                <a:ea typeface="Calibri"/>
                <a:cs typeface="Courier New"/>
              </a:rPr>
              <a:t>Ill-formed: </a:t>
            </a:r>
          </a:p>
          <a:p>
            <a:pPr algn="ctr">
              <a:buNone/>
            </a:pPr>
            <a:r>
              <a:rPr lang="en-US" sz="2200">
                <a:solidFill>
                  <a:srgbClr val="FFFF00"/>
                </a:solidFill>
                <a:ea typeface="Calibri"/>
                <a:cs typeface="Courier New"/>
              </a:rPr>
              <a:t>Cannot acquire mutable  reference during iteration</a:t>
            </a:r>
          </a:p>
        </p:txBody>
      </p:sp>
      <p:sp>
        <p:nvSpPr>
          <p:cNvPr id="5" name="Thought Bubble: Cloud 4">
            <a:extLst>
              <a:ext uri="{FF2B5EF4-FFF2-40B4-BE49-F238E27FC236}">
                <a16:creationId xmlns:a16="http://schemas.microsoft.com/office/drawing/2014/main" id="{F42C5A1D-E5F5-AA4B-897A-9CA6597F898E}"/>
              </a:ext>
            </a:extLst>
          </p:cNvPr>
          <p:cNvSpPr/>
          <p:nvPr/>
        </p:nvSpPr>
        <p:spPr>
          <a:xfrm>
            <a:off x="6733870" y="3539332"/>
            <a:ext cx="3836594" cy="481872"/>
          </a:xfrm>
          <a:prstGeom prst="cloudCallout">
            <a:avLst>
              <a:gd name="adj1" fmla="val -97738"/>
              <a:gd name="adj2" fmla="val 298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t>Ensure Ample Space?!</a:t>
            </a:r>
          </a:p>
        </p:txBody>
      </p:sp>
      <p:sp>
        <p:nvSpPr>
          <p:cNvPr id="8" name="Rectangle 7">
            <a:extLst>
              <a:ext uri="{FF2B5EF4-FFF2-40B4-BE49-F238E27FC236}">
                <a16:creationId xmlns:a16="http://schemas.microsoft.com/office/drawing/2014/main" id="{2C3247B5-F916-5FDC-16F9-42590F63CA84}"/>
              </a:ext>
            </a:extLst>
          </p:cNvPr>
          <p:cNvSpPr/>
          <p:nvPr/>
        </p:nvSpPr>
        <p:spPr>
          <a:xfrm rot="20710568">
            <a:off x="8667366" y="1458275"/>
            <a:ext cx="3339377" cy="1569660"/>
          </a:xfrm>
          <a:prstGeom prst="rect">
            <a:avLst/>
          </a:prstGeom>
          <a:solidFill>
            <a:srgbClr val="FFFF00"/>
          </a:solidFill>
          <a:ln w="57150">
            <a:solidFill>
              <a:srgbClr val="FF0000"/>
            </a:solidFill>
          </a:ln>
        </p:spPr>
        <p:txBody>
          <a:bodyPr wrap="none" lIns="91440" tIns="45720" rIns="91440" bIns="45720">
            <a:spAutoFit/>
          </a:bodyPr>
          <a:lstStyle/>
          <a:p>
            <a:pPr algn="ctr"/>
            <a:r>
              <a:rPr lang="en-US" sz="9600" b="1">
                <a:ln w="22225">
                  <a:solidFill>
                    <a:schemeClr val="accent2"/>
                  </a:solidFill>
                  <a:prstDash val="solid"/>
                </a:ln>
                <a:solidFill>
                  <a:srgbClr val="FF0000"/>
                </a:solidFill>
                <a:highlight>
                  <a:srgbClr val="FFFF00"/>
                </a:highlight>
              </a:rPr>
              <a:t>Nope!</a:t>
            </a:r>
            <a:endParaRPr lang="en-US" sz="9600" b="1" cap="none" spc="0">
              <a:ln w="22225">
                <a:solidFill>
                  <a:schemeClr val="accent2"/>
                </a:solidFill>
                <a:prstDash val="solid"/>
              </a:ln>
              <a:solidFill>
                <a:srgbClr val="FF0000"/>
              </a:solidFill>
              <a:effectLst/>
              <a:highlight>
                <a:srgbClr val="FFFF00"/>
              </a:highlight>
            </a:endParaRPr>
          </a:p>
        </p:txBody>
      </p:sp>
      <p:sp>
        <p:nvSpPr>
          <p:cNvPr id="10" name="Slide Number Placeholder 9">
            <a:extLst>
              <a:ext uri="{FF2B5EF4-FFF2-40B4-BE49-F238E27FC236}">
                <a16:creationId xmlns:a16="http://schemas.microsoft.com/office/drawing/2014/main" id="{7716C709-7ECD-3C65-9F8E-C7A8F3123D01}"/>
              </a:ext>
            </a:extLst>
          </p:cNvPr>
          <p:cNvSpPr>
            <a:spLocks noGrp="1"/>
          </p:cNvSpPr>
          <p:nvPr>
            <p:ph type="sldNum" sz="quarter" idx="12"/>
          </p:nvPr>
        </p:nvSpPr>
        <p:spPr/>
        <p:txBody>
          <a:bodyPr/>
          <a:lstStyle/>
          <a:p>
            <a:fld id="{0BDE28F9-DF4C-4421-9B70-DBE64F175828}" type="slidenum">
              <a:rPr lang="en-US" smtClean="0"/>
              <a:t>60</a:t>
            </a:fld>
            <a:endParaRPr lang="en-US"/>
          </a:p>
        </p:txBody>
      </p:sp>
      <p:sp>
        <p:nvSpPr>
          <p:cNvPr id="11" name="Rectangle 10">
            <a:extLst>
              <a:ext uri="{FF2B5EF4-FFF2-40B4-BE49-F238E27FC236}">
                <a16:creationId xmlns:a16="http://schemas.microsoft.com/office/drawing/2014/main" id="{32F28549-CAE5-7848-00D7-F527DF01F37B}"/>
              </a:ext>
            </a:extLst>
          </p:cNvPr>
          <p:cNvSpPr/>
          <p:nvPr/>
        </p:nvSpPr>
        <p:spPr>
          <a:xfrm>
            <a:off x="1840110" y="5907844"/>
            <a:ext cx="9027536" cy="923330"/>
          </a:xfrm>
          <a:prstGeom prst="rect">
            <a:avLst/>
          </a:prstGeom>
          <a:solidFill>
            <a:schemeClr val="accent4">
              <a:lumMod val="20000"/>
              <a:lumOff val="80000"/>
            </a:schemeClr>
          </a:solidFill>
          <a:ln w="28575">
            <a:solidFill>
              <a:srgbClr val="FF0000"/>
            </a:solidFill>
          </a:ln>
        </p:spPr>
        <p:txBody>
          <a:bodyPr wrap="non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rPr>
              <a:t>Not </a:t>
            </a:r>
            <a:r>
              <a:rPr lang="en-US" sz="5400" b="1" dirty="0">
                <a:ln w="22225">
                  <a:solidFill>
                    <a:schemeClr val="accent2"/>
                  </a:solidFill>
                  <a:prstDash val="solid"/>
                </a:ln>
                <a:solidFill>
                  <a:schemeClr val="accent2">
                    <a:lumMod val="40000"/>
                    <a:lumOff val="60000"/>
                  </a:schemeClr>
                </a:solidFill>
              </a:rPr>
              <a:t>u</a:t>
            </a:r>
            <a:r>
              <a:rPr lang="en-US" sz="5400" b="1" cap="none" spc="0" dirty="0">
                <a:ln w="22225">
                  <a:solidFill>
                    <a:schemeClr val="accent2"/>
                  </a:solidFill>
                  <a:prstDash val="solid"/>
                </a:ln>
                <a:solidFill>
                  <a:schemeClr val="accent2">
                    <a:lumMod val="40000"/>
                    <a:lumOff val="60000"/>
                  </a:schemeClr>
                </a:solidFill>
                <a:effectLst/>
              </a:rPr>
              <a:t>seful for legacy </a:t>
            </a:r>
            <a:r>
              <a:rPr lang="en-US" sz="5400" b="1" dirty="0">
                <a:ln w="22225">
                  <a:solidFill>
                    <a:schemeClr val="accent2"/>
                  </a:solidFill>
                  <a:prstDash val="solid"/>
                </a:ln>
                <a:solidFill>
                  <a:schemeClr val="accent2">
                    <a:lumMod val="40000"/>
                    <a:lumOff val="60000"/>
                  </a:schemeClr>
                </a:solidFill>
              </a:rPr>
              <a:t>s</a:t>
            </a:r>
            <a:r>
              <a:rPr lang="en-US" sz="5400" b="1" cap="none" spc="0" dirty="0">
                <a:ln w="22225">
                  <a:solidFill>
                    <a:schemeClr val="accent2"/>
                  </a:solidFill>
                  <a:prstDash val="solid"/>
                </a:ln>
                <a:solidFill>
                  <a:schemeClr val="accent2">
                    <a:lumMod val="40000"/>
                    <a:lumOff val="60000"/>
                  </a:schemeClr>
                </a:solidFill>
                <a:effectLst/>
              </a:rPr>
              <a:t>oftware!</a:t>
            </a:r>
          </a:p>
        </p:txBody>
      </p:sp>
    </p:spTree>
    <p:extLst>
      <p:ext uri="{BB962C8B-B14F-4D97-AF65-F5344CB8AC3E}">
        <p14:creationId xmlns:p14="http://schemas.microsoft.com/office/powerpoint/2010/main" val="1591904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3">
                                            <p:txEl>
                                              <p:pRg st="10" end="10"/>
                                            </p:txEl>
                                          </p:spTgt>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6" presetClass="entr" presetSubtype="37" fill="hold" grpId="0" nodeType="click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barn(outVertical)">
                                      <p:cBhvr>
                                        <p:cTn id="44" dur="500"/>
                                        <p:tgtEl>
                                          <p:spTgt spid="4"/>
                                        </p:tgtEl>
                                      </p:cBhvr>
                                    </p:animEffec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grpId="0" nodeType="clickEffect">
                                  <p:stCondLst>
                                    <p:cond delay="0"/>
                                  </p:stCondLst>
                                  <p:childTnLst>
                                    <p:set>
                                      <p:cBhvr>
                                        <p:cTn id="52" dur="1" fill="hold">
                                          <p:stCondLst>
                                            <p:cond delay="0"/>
                                          </p:stCondLst>
                                        </p:cTn>
                                        <p:tgtEl>
                                          <p:spTgt spid="5"/>
                                        </p:tgtEl>
                                        <p:attrNameLst>
                                          <p:attrName>style.visibility</p:attrName>
                                        </p:attrNameLst>
                                      </p:cBhvr>
                                      <p:to>
                                        <p:strVal val="visible"/>
                                      </p:to>
                                    </p:set>
                                    <p:animEffect transition="in" filter="wipe(left)">
                                      <p:cBhvr>
                                        <p:cTn id="53" dur="500"/>
                                        <p:tgtEl>
                                          <p:spTgt spid="5"/>
                                        </p:tgtEl>
                                      </p:cBhvr>
                                    </p:animEffect>
                                  </p:childTnLst>
                                </p:cTn>
                              </p:par>
                            </p:childTnLst>
                          </p:cTn>
                        </p:par>
                      </p:childTnLst>
                    </p:cTn>
                  </p:par>
                  <p:par>
                    <p:cTn id="54" fill="hold">
                      <p:stCondLst>
                        <p:cond delay="indefinite"/>
                      </p:stCondLst>
                      <p:childTnLst>
                        <p:par>
                          <p:cTn id="55" fill="hold">
                            <p:stCondLst>
                              <p:cond delay="0"/>
                            </p:stCondLst>
                            <p:childTnLst>
                              <p:par>
                                <p:cTn id="56" presetID="26" presetClass="entr" presetSubtype="0" fill="hold" grpId="0" nodeType="clickEffect">
                                  <p:stCondLst>
                                    <p:cond delay="0"/>
                                  </p:stCondLst>
                                  <p:childTnLst>
                                    <p:set>
                                      <p:cBhvr>
                                        <p:cTn id="57" dur="1" fill="hold">
                                          <p:stCondLst>
                                            <p:cond delay="0"/>
                                          </p:stCondLst>
                                        </p:cTn>
                                        <p:tgtEl>
                                          <p:spTgt spid="8"/>
                                        </p:tgtEl>
                                        <p:attrNameLst>
                                          <p:attrName>style.visibility</p:attrName>
                                        </p:attrNameLst>
                                      </p:cBhvr>
                                      <p:to>
                                        <p:strVal val="visible"/>
                                      </p:to>
                                    </p:set>
                                    <p:animEffect transition="in" filter="wipe(down)">
                                      <p:cBhvr>
                                        <p:cTn id="58" dur="580">
                                          <p:stCondLst>
                                            <p:cond delay="0"/>
                                          </p:stCondLst>
                                        </p:cTn>
                                        <p:tgtEl>
                                          <p:spTgt spid="8"/>
                                        </p:tgtEl>
                                      </p:cBhvr>
                                    </p:animEffect>
                                    <p:anim calcmode="lin" valueType="num">
                                      <p:cBhvr>
                                        <p:cTn id="59"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60"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61"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62"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63"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64" dur="26">
                                          <p:stCondLst>
                                            <p:cond delay="650"/>
                                          </p:stCondLst>
                                        </p:cTn>
                                        <p:tgtEl>
                                          <p:spTgt spid="8"/>
                                        </p:tgtEl>
                                      </p:cBhvr>
                                      <p:to x="100000" y="60000"/>
                                    </p:animScale>
                                    <p:animScale>
                                      <p:cBhvr>
                                        <p:cTn id="65" dur="166" decel="50000">
                                          <p:stCondLst>
                                            <p:cond delay="676"/>
                                          </p:stCondLst>
                                        </p:cTn>
                                        <p:tgtEl>
                                          <p:spTgt spid="8"/>
                                        </p:tgtEl>
                                      </p:cBhvr>
                                      <p:to x="100000" y="100000"/>
                                    </p:animScale>
                                    <p:animScale>
                                      <p:cBhvr>
                                        <p:cTn id="66" dur="26">
                                          <p:stCondLst>
                                            <p:cond delay="1312"/>
                                          </p:stCondLst>
                                        </p:cTn>
                                        <p:tgtEl>
                                          <p:spTgt spid="8"/>
                                        </p:tgtEl>
                                      </p:cBhvr>
                                      <p:to x="100000" y="80000"/>
                                    </p:animScale>
                                    <p:animScale>
                                      <p:cBhvr>
                                        <p:cTn id="67" dur="166" decel="50000">
                                          <p:stCondLst>
                                            <p:cond delay="1338"/>
                                          </p:stCondLst>
                                        </p:cTn>
                                        <p:tgtEl>
                                          <p:spTgt spid="8"/>
                                        </p:tgtEl>
                                      </p:cBhvr>
                                      <p:to x="100000" y="100000"/>
                                    </p:animScale>
                                    <p:animScale>
                                      <p:cBhvr>
                                        <p:cTn id="68" dur="26">
                                          <p:stCondLst>
                                            <p:cond delay="1642"/>
                                          </p:stCondLst>
                                        </p:cTn>
                                        <p:tgtEl>
                                          <p:spTgt spid="8"/>
                                        </p:tgtEl>
                                      </p:cBhvr>
                                      <p:to x="100000" y="90000"/>
                                    </p:animScale>
                                    <p:animScale>
                                      <p:cBhvr>
                                        <p:cTn id="69" dur="166" decel="50000">
                                          <p:stCondLst>
                                            <p:cond delay="1668"/>
                                          </p:stCondLst>
                                        </p:cTn>
                                        <p:tgtEl>
                                          <p:spTgt spid="8"/>
                                        </p:tgtEl>
                                      </p:cBhvr>
                                      <p:to x="100000" y="100000"/>
                                    </p:animScale>
                                    <p:animScale>
                                      <p:cBhvr>
                                        <p:cTn id="70" dur="26">
                                          <p:stCondLst>
                                            <p:cond delay="1808"/>
                                          </p:stCondLst>
                                        </p:cTn>
                                        <p:tgtEl>
                                          <p:spTgt spid="8"/>
                                        </p:tgtEl>
                                      </p:cBhvr>
                                      <p:to x="100000" y="95000"/>
                                    </p:animScale>
                                    <p:animScale>
                                      <p:cBhvr>
                                        <p:cTn id="71" dur="166" decel="50000">
                                          <p:stCondLst>
                                            <p:cond delay="1834"/>
                                          </p:stCondLst>
                                        </p:cTn>
                                        <p:tgtEl>
                                          <p:spTgt spid="8"/>
                                        </p:tgtEl>
                                      </p:cBhvr>
                                      <p:to x="100000" y="100000"/>
                                    </p:animScale>
                                  </p:childTnLst>
                                </p:cTn>
                              </p:par>
                            </p:childTnLst>
                          </p:cTn>
                        </p:par>
                      </p:childTnLst>
                    </p:cTn>
                  </p:par>
                  <p:par>
                    <p:cTn id="72" fill="hold">
                      <p:stCondLst>
                        <p:cond delay="indefinite"/>
                      </p:stCondLst>
                      <p:childTnLst>
                        <p:par>
                          <p:cTn id="73" fill="hold">
                            <p:stCondLst>
                              <p:cond delay="0"/>
                            </p:stCondLst>
                            <p:childTnLst>
                              <p:par>
                                <p:cTn id="74" presetID="14" presetClass="entr" presetSubtype="10" fill="hold" grpId="0" nodeType="clickEffect">
                                  <p:stCondLst>
                                    <p:cond delay="0"/>
                                  </p:stCondLst>
                                  <p:childTnLst>
                                    <p:set>
                                      <p:cBhvr>
                                        <p:cTn id="75" dur="1" fill="hold">
                                          <p:stCondLst>
                                            <p:cond delay="0"/>
                                          </p:stCondLst>
                                        </p:cTn>
                                        <p:tgtEl>
                                          <p:spTgt spid="6"/>
                                        </p:tgtEl>
                                        <p:attrNameLst>
                                          <p:attrName>style.visibility</p:attrName>
                                        </p:attrNameLst>
                                      </p:cBhvr>
                                      <p:to>
                                        <p:strVal val="visible"/>
                                      </p:to>
                                    </p:set>
                                    <p:animEffect transition="in" filter="randombar(horizontal)">
                                      <p:cBhvr>
                                        <p:cTn id="76" dur="500"/>
                                        <p:tgtEl>
                                          <p:spTgt spid="6"/>
                                        </p:tgtEl>
                                      </p:cBhvr>
                                    </p:animEffect>
                                  </p:childTnLst>
                                </p:cTn>
                              </p:par>
                            </p:childTnLst>
                          </p:cTn>
                        </p:par>
                        <p:par>
                          <p:cTn id="77" fill="hold">
                            <p:stCondLst>
                              <p:cond delay="500"/>
                            </p:stCondLst>
                            <p:childTnLst>
                              <p:par>
                                <p:cTn id="78" presetID="14" presetClass="entr" presetSubtype="10" fill="hold" grpId="0" nodeType="afterEffect">
                                  <p:stCondLst>
                                    <p:cond delay="0"/>
                                  </p:stCondLst>
                                  <p:childTnLst>
                                    <p:set>
                                      <p:cBhvr>
                                        <p:cTn id="79" dur="1" fill="hold">
                                          <p:stCondLst>
                                            <p:cond delay="0"/>
                                          </p:stCondLst>
                                        </p:cTn>
                                        <p:tgtEl>
                                          <p:spTgt spid="7"/>
                                        </p:tgtEl>
                                        <p:attrNameLst>
                                          <p:attrName>style.visibility</p:attrName>
                                        </p:attrNameLst>
                                      </p:cBhvr>
                                      <p:to>
                                        <p:strVal val="visible"/>
                                      </p:to>
                                    </p:set>
                                    <p:animEffect transition="in" filter="randombar(horizontal)">
                                      <p:cBhvr>
                                        <p:cTn id="80" dur="500"/>
                                        <p:tgtEl>
                                          <p:spTgt spid="7"/>
                                        </p:tgtEl>
                                      </p:cBhvr>
                                    </p:animEffect>
                                  </p:childTnLst>
                                </p:cTn>
                              </p:par>
                            </p:childTnLst>
                          </p:cTn>
                        </p:par>
                        <p:par>
                          <p:cTn id="81" fill="hold">
                            <p:stCondLst>
                              <p:cond delay="1000"/>
                            </p:stCondLst>
                            <p:childTnLst>
                              <p:par>
                                <p:cTn id="82" presetID="14" presetClass="entr" presetSubtype="10" fill="hold" grpId="0" nodeType="afterEffect">
                                  <p:stCondLst>
                                    <p:cond delay="0"/>
                                  </p:stCondLst>
                                  <p:childTnLst>
                                    <p:set>
                                      <p:cBhvr>
                                        <p:cTn id="83" dur="1" fill="hold">
                                          <p:stCondLst>
                                            <p:cond delay="0"/>
                                          </p:stCondLst>
                                        </p:cTn>
                                        <p:tgtEl>
                                          <p:spTgt spid="9"/>
                                        </p:tgtEl>
                                        <p:attrNameLst>
                                          <p:attrName>style.visibility</p:attrName>
                                        </p:attrNameLst>
                                      </p:cBhvr>
                                      <p:to>
                                        <p:strVal val="visible"/>
                                      </p:to>
                                    </p:set>
                                    <p:animEffect transition="in" filter="randombar(horizontal)">
                                      <p:cBhvr>
                                        <p:cTn id="84" dur="500"/>
                                        <p:tgtEl>
                                          <p:spTgt spid="9"/>
                                        </p:tgtEl>
                                      </p:cBhvr>
                                    </p:animEffect>
                                  </p:childTnLst>
                                </p:cTn>
                              </p:par>
                            </p:childTnLst>
                          </p:cTn>
                        </p:par>
                      </p:childTnLst>
                    </p:cTn>
                  </p:par>
                  <p:par>
                    <p:cTn id="85" fill="hold">
                      <p:stCondLst>
                        <p:cond delay="indefinite"/>
                      </p:stCondLst>
                      <p:childTnLst>
                        <p:par>
                          <p:cTn id="86" fill="hold">
                            <p:stCondLst>
                              <p:cond delay="0"/>
                            </p:stCondLst>
                            <p:childTnLst>
                              <p:par>
                                <p:cTn id="87" presetID="31" presetClass="entr" presetSubtype="0" fill="hold" grpId="0" nodeType="clickEffect">
                                  <p:stCondLst>
                                    <p:cond delay="0"/>
                                  </p:stCondLst>
                                  <p:childTnLst>
                                    <p:set>
                                      <p:cBhvr>
                                        <p:cTn id="88" dur="1" fill="hold">
                                          <p:stCondLst>
                                            <p:cond delay="0"/>
                                          </p:stCondLst>
                                        </p:cTn>
                                        <p:tgtEl>
                                          <p:spTgt spid="11"/>
                                        </p:tgtEl>
                                        <p:attrNameLst>
                                          <p:attrName>style.visibility</p:attrName>
                                        </p:attrNameLst>
                                      </p:cBhvr>
                                      <p:to>
                                        <p:strVal val="visible"/>
                                      </p:to>
                                    </p:set>
                                    <p:anim calcmode="lin" valueType="num">
                                      <p:cBhvr>
                                        <p:cTn id="89" dur="1000" fill="hold"/>
                                        <p:tgtEl>
                                          <p:spTgt spid="11"/>
                                        </p:tgtEl>
                                        <p:attrNameLst>
                                          <p:attrName>ppt_w</p:attrName>
                                        </p:attrNameLst>
                                      </p:cBhvr>
                                      <p:tavLst>
                                        <p:tav tm="0">
                                          <p:val>
                                            <p:fltVal val="0"/>
                                          </p:val>
                                        </p:tav>
                                        <p:tav tm="100000">
                                          <p:val>
                                            <p:strVal val="#ppt_w"/>
                                          </p:val>
                                        </p:tav>
                                      </p:tavLst>
                                    </p:anim>
                                    <p:anim calcmode="lin" valueType="num">
                                      <p:cBhvr>
                                        <p:cTn id="90" dur="1000" fill="hold"/>
                                        <p:tgtEl>
                                          <p:spTgt spid="11"/>
                                        </p:tgtEl>
                                        <p:attrNameLst>
                                          <p:attrName>ppt_h</p:attrName>
                                        </p:attrNameLst>
                                      </p:cBhvr>
                                      <p:tavLst>
                                        <p:tav tm="0">
                                          <p:val>
                                            <p:fltVal val="0"/>
                                          </p:val>
                                        </p:tav>
                                        <p:tav tm="100000">
                                          <p:val>
                                            <p:strVal val="#ppt_h"/>
                                          </p:val>
                                        </p:tav>
                                      </p:tavLst>
                                    </p:anim>
                                    <p:anim calcmode="lin" valueType="num">
                                      <p:cBhvr>
                                        <p:cTn id="91" dur="1000" fill="hold"/>
                                        <p:tgtEl>
                                          <p:spTgt spid="11"/>
                                        </p:tgtEl>
                                        <p:attrNameLst>
                                          <p:attrName>style.rotation</p:attrName>
                                        </p:attrNameLst>
                                      </p:cBhvr>
                                      <p:tavLst>
                                        <p:tav tm="0">
                                          <p:val>
                                            <p:fltVal val="90"/>
                                          </p:val>
                                        </p:tav>
                                        <p:tav tm="100000">
                                          <p:val>
                                            <p:fltVal val="0"/>
                                          </p:val>
                                        </p:tav>
                                      </p:tavLst>
                                    </p:anim>
                                    <p:animEffect transition="in" filter="fade">
                                      <p:cBhvr>
                                        <p:cTn id="92"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6" grpId="0" animBg="1"/>
      <p:bldP spid="4" grpId="0" animBg="1"/>
      <p:bldP spid="5" grpId="0" animBg="1"/>
      <p:bldP spid="8" grpId="0" animBg="1"/>
      <p:bldP spid="11"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873312-2977-736C-A832-341E54295F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13B929-00E1-9CD1-2A07-A17FD67F0254}"/>
              </a:ext>
            </a:extLst>
          </p:cNvPr>
          <p:cNvSpPr>
            <a:spLocks noGrp="1"/>
          </p:cNvSpPr>
          <p:nvPr>
            <p:ph type="title"/>
          </p:nvPr>
        </p:nvSpPr>
        <p:spPr/>
        <p:txBody>
          <a:bodyPr/>
          <a:lstStyle/>
          <a:p>
            <a:pPr algn="ctr"/>
            <a:r>
              <a:rPr lang="en-US" b="1" dirty="0"/>
              <a:t>Reference Counting </a:t>
            </a:r>
            <a:r>
              <a:rPr lang="en-US" dirty="0"/>
              <a:t>Enforced at Run Time</a:t>
            </a:r>
          </a:p>
        </p:txBody>
      </p:sp>
      <p:sp>
        <p:nvSpPr>
          <p:cNvPr id="3" name="Content Placeholder 2">
            <a:extLst>
              <a:ext uri="{FF2B5EF4-FFF2-40B4-BE49-F238E27FC236}">
                <a16:creationId xmlns:a16="http://schemas.microsoft.com/office/drawing/2014/main" id="{180C6341-EA1D-9505-F63B-DAD4696CA21B}"/>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9000" dirty="0">
                <a:solidFill>
                  <a:srgbClr val="000000"/>
                </a:solidFill>
                <a:latin typeface="Arial" panose="020B0604020202020204" pitchFamily="34" charset="0"/>
              </a:rPr>
              <a:t>Reference Counting </a:t>
            </a:r>
          </a:p>
          <a:p>
            <a:pPr marL="0" indent="0" algn="ctr">
              <a:lnSpc>
                <a:spcPts val="12000"/>
              </a:lnSpc>
              <a:buNone/>
            </a:pPr>
            <a:r>
              <a:rPr lang="en-US" sz="9600" dirty="0">
                <a:solidFill>
                  <a:srgbClr val="000000"/>
                </a:solidFill>
                <a:latin typeface="Arial" panose="020B0604020202020204" pitchFamily="34" charset="0"/>
              </a:rPr>
              <a:t>Enforced at </a:t>
            </a:r>
          </a:p>
          <a:p>
            <a:pPr marL="0" indent="0" algn="ctr">
              <a:lnSpc>
                <a:spcPts val="12000"/>
              </a:lnSpc>
              <a:buNone/>
            </a:pPr>
            <a:r>
              <a:rPr lang="en-US" sz="9600" dirty="0">
                <a:solidFill>
                  <a:srgbClr val="000000"/>
                </a:solidFill>
                <a:latin typeface="Arial" panose="020B0604020202020204" pitchFamily="34" charset="0"/>
              </a:rPr>
              <a:t>Run Time</a:t>
            </a:r>
            <a:endParaRPr lang="en-US" sz="9600" dirty="0"/>
          </a:p>
        </p:txBody>
      </p:sp>
      <p:sp>
        <p:nvSpPr>
          <p:cNvPr id="4" name="Slide Number Placeholder 3">
            <a:extLst>
              <a:ext uri="{FF2B5EF4-FFF2-40B4-BE49-F238E27FC236}">
                <a16:creationId xmlns:a16="http://schemas.microsoft.com/office/drawing/2014/main" id="{5F42223A-9C2C-7629-E3D0-56EBF91AEF9D}"/>
              </a:ext>
            </a:extLst>
          </p:cNvPr>
          <p:cNvSpPr>
            <a:spLocks noGrp="1"/>
          </p:cNvSpPr>
          <p:nvPr>
            <p:ph type="sldNum" sz="quarter" idx="12"/>
          </p:nvPr>
        </p:nvSpPr>
        <p:spPr/>
        <p:txBody>
          <a:bodyPr/>
          <a:lstStyle/>
          <a:p>
            <a:fld id="{0BDE28F9-DF4C-4421-9B70-DBE64F175828}" type="slidenum">
              <a:rPr lang="en-US" smtClean="0"/>
              <a:t>61</a:t>
            </a:fld>
            <a:endParaRPr lang="en-US"/>
          </a:p>
        </p:txBody>
      </p:sp>
    </p:spTree>
    <p:extLst>
      <p:ext uri="{BB962C8B-B14F-4D97-AF65-F5344CB8AC3E}">
        <p14:creationId xmlns:p14="http://schemas.microsoft.com/office/powerpoint/2010/main" val="4013038102"/>
      </p:ext>
    </p:extLst>
  </p:cSld>
  <p:clrMapOvr>
    <a:masterClrMapping/>
  </p:clrMapOvr>
  <p:extLst>
    <p:ext uri="{6950BFC3-D8DA-4A85-94F7-54DA5524770B}">
      <p188:commentRel xmlns:p188="http://schemas.microsoft.com/office/powerpoint/2018/8/main" r:id="rId2"/>
    </p:ext>
  </p:extLs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4ED314-AD0A-F7E3-F1FF-7B824867EC0C}"/>
            </a:ext>
          </a:extLst>
        </p:cNvPr>
        <p:cNvGrpSpPr/>
        <p:nvPr/>
      </p:nvGrpSpPr>
      <p:grpSpPr>
        <a:xfrm>
          <a:off x="0" y="0"/>
          <a:ext cx="0" cy="0"/>
          <a:chOff x="0" y="0"/>
          <a:chExt cx="0" cy="0"/>
        </a:xfrm>
      </p:grpSpPr>
      <p:sp>
        <p:nvSpPr>
          <p:cNvPr id="5" name="Content Placeholder 2">
            <a:extLst>
              <a:ext uri="{FF2B5EF4-FFF2-40B4-BE49-F238E27FC236}">
                <a16:creationId xmlns:a16="http://schemas.microsoft.com/office/drawing/2014/main" id="{DDB80DC5-5AC0-88F5-3A41-29CA5638DC09}"/>
              </a:ext>
            </a:extLst>
          </p:cNvPr>
          <p:cNvSpPr txBox="1">
            <a:spLocks/>
          </p:cNvSpPr>
          <p:nvPr/>
        </p:nvSpPr>
        <p:spPr>
          <a:xfrm>
            <a:off x="1379816" y="2166142"/>
            <a:ext cx="9432369" cy="4351338"/>
          </a:xfrm>
          <a:prstGeom prst="rect">
            <a:avLst/>
          </a:prstGeom>
          <a:solidFill>
            <a:schemeClr val="accent3">
              <a:lumMod val="20000"/>
              <a:lumOff val="80000"/>
            </a:schemeClr>
          </a:solidFill>
          <a:ln w="571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br>
              <a:rPr lang="en-US" dirty="0">
                <a:solidFill>
                  <a:srgbClr val="000000"/>
                </a:solidFill>
                <a:latin typeface="Arial" panose="020B0604020202020204" pitchFamily="34" charset="0"/>
              </a:rPr>
            </a:br>
            <a:r>
              <a:rPr lang="en-US" sz="6000" b="1" dirty="0"/>
              <a:t>Box Data</a:t>
            </a:r>
            <a:br>
              <a:rPr lang="en-US" dirty="0">
                <a:solidFill>
                  <a:srgbClr val="000000"/>
                </a:solidFill>
                <a:latin typeface="Arial" panose="020B0604020202020204" pitchFamily="34" charset="0"/>
              </a:rPr>
            </a:br>
            <a:br>
              <a:rPr lang="en-US" dirty="0">
                <a:solidFill>
                  <a:srgbClr val="000000"/>
                </a:solidFill>
                <a:latin typeface="Arial" panose="020B0604020202020204" pitchFamily="34" charset="0"/>
              </a:rPr>
            </a:br>
            <a:br>
              <a:rPr lang="en-US" dirty="0">
                <a:solidFill>
                  <a:srgbClr val="000000"/>
                </a:solidFill>
                <a:latin typeface="Arial" panose="020B0604020202020204" pitchFamily="34" charset="0"/>
              </a:rPr>
            </a:br>
            <a:r>
              <a:rPr lang="en-US" dirty="0">
                <a:solidFill>
                  <a:srgbClr val="000000"/>
                </a:solidFill>
                <a:latin typeface="Arial"/>
                <a:cs typeface="Arial"/>
              </a:rPr>
              <a:t>Essential (i.e., non-optional) </a:t>
            </a:r>
            <a:r>
              <a:rPr lang="en-US" sz="2800" dirty="0">
                <a:solidFill>
                  <a:srgbClr val="000000"/>
                </a:solidFill>
                <a:latin typeface="Arial"/>
                <a:cs typeface="Arial"/>
              </a:rPr>
              <a:t>information required by the runtime system used to ensure proper program execution. </a:t>
            </a:r>
            <a:endParaRPr lang="en-US" dirty="0"/>
          </a:p>
        </p:txBody>
      </p:sp>
      <p:sp>
        <p:nvSpPr>
          <p:cNvPr id="2" name="Title 1">
            <a:extLst>
              <a:ext uri="{FF2B5EF4-FFF2-40B4-BE49-F238E27FC236}">
                <a16:creationId xmlns:a16="http://schemas.microsoft.com/office/drawing/2014/main" id="{CAFA5191-34F6-28DB-C896-47B69AA8C0F3}"/>
              </a:ext>
            </a:extLst>
          </p:cNvPr>
          <p:cNvSpPr>
            <a:spLocks noGrp="1"/>
          </p:cNvSpPr>
          <p:nvPr>
            <p:ph type="title"/>
          </p:nvPr>
        </p:nvSpPr>
        <p:spPr>
          <a:noFill/>
        </p:spPr>
        <p:txBody>
          <a:bodyPr/>
          <a:lstStyle/>
          <a:p>
            <a:pPr algn="ctr"/>
            <a:r>
              <a:rPr lang="en-US" b="1" dirty="0"/>
              <a:t>Reference Counting </a:t>
            </a:r>
            <a:r>
              <a:rPr lang="en-US" dirty="0"/>
              <a:t>Enforced at Run Time</a:t>
            </a:r>
          </a:p>
        </p:txBody>
      </p:sp>
      <p:sp>
        <p:nvSpPr>
          <p:cNvPr id="3" name="Slide Number Placeholder 2">
            <a:extLst>
              <a:ext uri="{FF2B5EF4-FFF2-40B4-BE49-F238E27FC236}">
                <a16:creationId xmlns:a16="http://schemas.microsoft.com/office/drawing/2014/main" id="{F8DF7ACB-5714-FD9D-9EF4-8C3D8139D033}"/>
              </a:ext>
            </a:extLst>
          </p:cNvPr>
          <p:cNvSpPr>
            <a:spLocks noGrp="1"/>
          </p:cNvSpPr>
          <p:nvPr>
            <p:ph type="sldNum" sz="quarter" idx="12"/>
          </p:nvPr>
        </p:nvSpPr>
        <p:spPr/>
        <p:txBody>
          <a:bodyPr/>
          <a:lstStyle/>
          <a:p>
            <a:fld id="{0BDE28F9-DF4C-4421-9B70-DBE64F175828}" type="slidenum">
              <a:rPr lang="en-US" smtClean="0"/>
              <a:t>62</a:t>
            </a:fld>
            <a:endParaRPr lang="en-US"/>
          </a:p>
        </p:txBody>
      </p:sp>
    </p:spTree>
    <p:extLst>
      <p:ext uri="{BB962C8B-B14F-4D97-AF65-F5344CB8AC3E}">
        <p14:creationId xmlns:p14="http://schemas.microsoft.com/office/powerpoint/2010/main" val="62851960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42D80D-ADDE-DCB5-EE88-8EF76891DC86}"/>
            </a:ext>
          </a:extLst>
        </p:cNvPr>
        <p:cNvGrpSpPr/>
        <p:nvPr/>
      </p:nvGrpSpPr>
      <p:grpSpPr>
        <a:xfrm>
          <a:off x="0" y="0"/>
          <a:ext cx="0" cy="0"/>
          <a:chOff x="0" y="0"/>
          <a:chExt cx="0" cy="0"/>
        </a:xfrm>
      </p:grpSpPr>
      <p:sp>
        <p:nvSpPr>
          <p:cNvPr id="9" name="Oval 8">
            <a:extLst>
              <a:ext uri="{FF2B5EF4-FFF2-40B4-BE49-F238E27FC236}">
                <a16:creationId xmlns:a16="http://schemas.microsoft.com/office/drawing/2014/main" id="{0F916569-F37A-E068-01A2-4E25F3AA6604}"/>
              </a:ext>
            </a:extLst>
          </p:cNvPr>
          <p:cNvSpPr/>
          <p:nvPr/>
        </p:nvSpPr>
        <p:spPr>
          <a:xfrm>
            <a:off x="1737950" y="5626100"/>
            <a:ext cx="478820" cy="384532"/>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C97B5BA4-9BCA-CBBA-721D-7F6341F67DAB}"/>
              </a:ext>
            </a:extLst>
          </p:cNvPr>
          <p:cNvSpPr/>
          <p:nvPr/>
        </p:nvSpPr>
        <p:spPr>
          <a:xfrm>
            <a:off x="1311880" y="3429000"/>
            <a:ext cx="478820" cy="384532"/>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3AB05495-75F6-A5B6-425C-63F2B770C0D6}"/>
              </a:ext>
            </a:extLst>
          </p:cNvPr>
          <p:cNvSpPr/>
          <p:nvPr/>
        </p:nvSpPr>
        <p:spPr>
          <a:xfrm>
            <a:off x="2020186" y="2573079"/>
            <a:ext cx="701749" cy="255182"/>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A362B5-A6F0-7722-B35E-CBE70E2A2FC9}"/>
              </a:ext>
            </a:extLst>
          </p:cNvPr>
          <p:cNvSpPr>
            <a:spLocks noGrp="1"/>
          </p:cNvSpPr>
          <p:nvPr>
            <p:ph type="title"/>
          </p:nvPr>
        </p:nvSpPr>
        <p:spPr>
          <a:noFill/>
        </p:spPr>
        <p:txBody>
          <a:bodyPr/>
          <a:lstStyle/>
          <a:p>
            <a:pPr algn="ctr"/>
            <a:r>
              <a:rPr lang="en-US" b="1" dirty="0"/>
              <a:t>Reference Counting </a:t>
            </a:r>
            <a:r>
              <a:rPr lang="en-US" dirty="0"/>
              <a:t>Enforced at Run Time</a:t>
            </a:r>
          </a:p>
        </p:txBody>
      </p:sp>
      <p:sp>
        <p:nvSpPr>
          <p:cNvPr id="3" name="Content Placeholder 2">
            <a:extLst>
              <a:ext uri="{FF2B5EF4-FFF2-40B4-BE49-F238E27FC236}">
                <a16:creationId xmlns:a16="http://schemas.microsoft.com/office/drawing/2014/main" id="{163FFA55-ABCA-DF74-41EB-5E91D84E45B8}"/>
              </a:ext>
            </a:extLst>
          </p:cNvPr>
          <p:cNvSpPr>
            <a:spLocks noGrp="1"/>
          </p:cNvSpPr>
          <p:nvPr>
            <p:ph idx="1"/>
          </p:nvPr>
        </p:nvSpPr>
        <p:spPr>
          <a:xfrm>
            <a:off x="838200" y="1825624"/>
            <a:ext cx="10515600" cy="5032375"/>
          </a:xfrm>
          <a:ln w="57150">
            <a:noFill/>
          </a:ln>
        </p:spPr>
        <p:txBody>
          <a:bodyPr vert="horz" lIns="91440" tIns="45720" rIns="91440" bIns="45720" rtlCol="0" anchor="t">
            <a:normAutofit fontScale="25000" lnSpcReduction="20000"/>
          </a:bodyPr>
          <a:lstStyle/>
          <a:p>
            <a:pPr>
              <a:buNone/>
            </a:pPr>
            <a:r>
              <a:rPr lang="en-US" sz="16000" dirty="0">
                <a:ea typeface="Calibri"/>
                <a:cs typeface="Calibri"/>
              </a:rPr>
              <a:t>Reference counting during iteration</a:t>
            </a:r>
            <a:endParaRPr lang="en-US" sz="3200" dirty="0">
              <a:ea typeface="Calibri"/>
              <a:cs typeface="Calibri"/>
            </a:endParaRPr>
          </a:p>
          <a:p>
            <a:pPr>
              <a:buNone/>
            </a:pPr>
            <a:endParaRPr lang="en-US" sz="3200" dirty="0">
              <a:ea typeface="Calibri"/>
              <a:cs typeface="Calibri"/>
            </a:endParaRPr>
          </a:p>
          <a:p>
            <a:pPr>
              <a:lnSpc>
                <a:spcPct val="80000"/>
              </a:lnSpc>
              <a:buNone/>
            </a:pPr>
            <a:r>
              <a:rPr lang="en-US" sz="6400" dirty="0">
                <a:latin typeface="Consolas"/>
                <a:ea typeface="Calibri"/>
                <a:cs typeface="Courier New"/>
              </a:rPr>
              <a:t>#include &lt;vector&gt;</a:t>
            </a:r>
            <a:br>
              <a:rPr lang="en-US" sz="6400" dirty="0">
                <a:latin typeface="Consolas"/>
                <a:ea typeface="Calibri"/>
                <a:cs typeface="Courier New"/>
              </a:rPr>
            </a:br>
            <a:endParaRPr lang="en-US" sz="6400" dirty="0">
              <a:latin typeface="Consolas"/>
              <a:ea typeface="Calibri"/>
              <a:cs typeface="Courier New"/>
            </a:endParaRPr>
          </a:p>
          <a:p>
            <a:pPr>
              <a:lnSpc>
                <a:spcPct val="80000"/>
              </a:lnSpc>
              <a:buNone/>
            </a:pPr>
            <a:r>
              <a:rPr lang="en-US" sz="6400" dirty="0">
                <a:latin typeface="Consolas"/>
                <a:ea typeface="Calibri"/>
                <a:cs typeface="Courier New"/>
              </a:rPr>
              <a:t>int main() safe </a:t>
            </a:r>
          </a:p>
          <a:p>
            <a:pPr>
              <a:lnSpc>
                <a:spcPct val="80000"/>
              </a:lnSpc>
              <a:buNone/>
            </a:pPr>
            <a:r>
              <a:rPr lang="en-US" sz="6400" dirty="0">
                <a:latin typeface="Consolas"/>
                <a:ea typeface="Calibri"/>
                <a:cs typeface="Courier New"/>
              </a:rPr>
              <a:t>{</a:t>
            </a:r>
          </a:p>
          <a:p>
            <a:pPr>
              <a:lnSpc>
                <a:spcPct val="80000"/>
              </a:lnSpc>
              <a:buNone/>
            </a:pPr>
            <a:r>
              <a:rPr lang="en-US" sz="6400" dirty="0">
                <a:latin typeface="Consolas"/>
                <a:ea typeface="Calibri"/>
                <a:cs typeface="Courier New"/>
              </a:rPr>
              <a:t>    std::vector&lt;int&gt; </a:t>
            </a:r>
            <a:r>
              <a:rPr lang="en-US" sz="6400" dirty="0" err="1">
                <a:latin typeface="Consolas"/>
                <a:ea typeface="Calibri"/>
                <a:cs typeface="Courier New"/>
              </a:rPr>
              <a:t>vec</a:t>
            </a:r>
            <a:r>
              <a:rPr lang="en-US" sz="6400" dirty="0">
                <a:latin typeface="Consolas"/>
                <a:ea typeface="Calibri"/>
                <a:cs typeface="Courier New"/>
              </a:rPr>
              <a:t> { 11, 15, 20 };</a:t>
            </a:r>
          </a:p>
          <a:p>
            <a:pPr>
              <a:lnSpc>
                <a:spcPct val="80000"/>
              </a:lnSpc>
              <a:buNone/>
            </a:pPr>
            <a:r>
              <a:rPr lang="en-US" sz="6400" dirty="0">
                <a:latin typeface="Consolas"/>
                <a:ea typeface="Calibri"/>
                <a:cs typeface="Courier New"/>
              </a:rPr>
              <a:t>    </a:t>
            </a:r>
            <a:r>
              <a:rPr lang="en-US" sz="6400" dirty="0" err="1">
                <a:latin typeface="Consolas"/>
                <a:ea typeface="Calibri"/>
                <a:cs typeface="Courier New"/>
              </a:rPr>
              <a:t>vec.reserve</a:t>
            </a:r>
            <a:r>
              <a:rPr lang="en-US" sz="6400" dirty="0">
                <a:latin typeface="Consolas"/>
                <a:ea typeface="Calibri"/>
                <a:cs typeface="Courier New"/>
              </a:rPr>
              <a:t>(1`000`000); </a:t>
            </a:r>
          </a:p>
          <a:p>
            <a:pPr>
              <a:lnSpc>
                <a:spcPct val="80000"/>
              </a:lnSpc>
              <a:buNone/>
            </a:pPr>
            <a:r>
              <a:rPr lang="en-US" sz="6400" dirty="0">
                <a:latin typeface="Consolas"/>
                <a:ea typeface="Calibri"/>
                <a:cs typeface="Courier New"/>
              </a:rPr>
              <a:t>    for (int x : </a:t>
            </a:r>
            <a:r>
              <a:rPr lang="en-US" sz="6400" dirty="0" err="1">
                <a:latin typeface="Consolas"/>
                <a:ea typeface="Calibri"/>
                <a:cs typeface="Courier New"/>
              </a:rPr>
              <a:t>vec</a:t>
            </a:r>
            <a:r>
              <a:rPr lang="en-US" sz="6400" dirty="0">
                <a:latin typeface="Consolas"/>
                <a:ea typeface="Calibri"/>
                <a:cs typeface="Courier New"/>
              </a:rPr>
              <a:t>) </a:t>
            </a:r>
          </a:p>
          <a:p>
            <a:pPr>
              <a:lnSpc>
                <a:spcPct val="80000"/>
              </a:lnSpc>
              <a:buNone/>
            </a:pPr>
            <a:r>
              <a:rPr lang="en-US" sz="6400" dirty="0">
                <a:latin typeface="Consolas"/>
                <a:ea typeface="Calibri"/>
                <a:cs typeface="Courier New"/>
              </a:rPr>
              <a:t>    {</a:t>
            </a:r>
          </a:p>
          <a:p>
            <a:pPr>
              <a:lnSpc>
                <a:spcPct val="80000"/>
              </a:lnSpc>
              <a:buNone/>
            </a:pPr>
            <a:r>
              <a:rPr lang="en-US" sz="6400" dirty="0">
                <a:latin typeface="Consolas"/>
                <a:ea typeface="Calibri"/>
                <a:cs typeface="Courier New"/>
              </a:rPr>
              <a:t>        if (x % 2) </a:t>
            </a:r>
          </a:p>
          <a:p>
            <a:pPr>
              <a:lnSpc>
                <a:spcPct val="80000"/>
              </a:lnSpc>
              <a:buNone/>
            </a:pPr>
            <a:r>
              <a:rPr lang="en-US" sz="6400" dirty="0">
                <a:latin typeface="Consolas"/>
                <a:ea typeface="Calibri"/>
                <a:cs typeface="Courier New"/>
              </a:rPr>
              <a:t>        { </a:t>
            </a:r>
          </a:p>
          <a:p>
            <a:pPr>
              <a:lnSpc>
                <a:spcPct val="80000"/>
              </a:lnSpc>
              <a:buNone/>
            </a:pPr>
            <a:r>
              <a:rPr lang="en-US" sz="6400" dirty="0">
                <a:latin typeface="Consolas"/>
                <a:ea typeface="Calibri"/>
                <a:cs typeface="Courier New"/>
              </a:rPr>
              <a:t>            </a:t>
            </a:r>
            <a:r>
              <a:rPr lang="en-US" sz="6400" dirty="0" err="1">
                <a:latin typeface="Consolas"/>
                <a:ea typeface="Calibri"/>
                <a:cs typeface="Courier New"/>
              </a:rPr>
              <a:t>vec.push_back</a:t>
            </a:r>
            <a:r>
              <a:rPr lang="en-US" sz="6400" dirty="0">
                <a:latin typeface="Consolas"/>
                <a:ea typeface="Calibri"/>
                <a:cs typeface="Courier New"/>
              </a:rPr>
              <a:t>(x);</a:t>
            </a:r>
          </a:p>
          <a:p>
            <a:pPr>
              <a:lnSpc>
                <a:spcPct val="80000"/>
              </a:lnSpc>
              <a:buNone/>
            </a:pPr>
            <a:r>
              <a:rPr lang="en-US" sz="6400" dirty="0">
                <a:latin typeface="Consolas"/>
                <a:ea typeface="Calibri"/>
                <a:cs typeface="Courier New"/>
              </a:rPr>
              <a:t>        }</a:t>
            </a:r>
          </a:p>
          <a:p>
            <a:pPr>
              <a:lnSpc>
                <a:spcPct val="80000"/>
              </a:lnSpc>
              <a:buNone/>
            </a:pPr>
            <a:r>
              <a:rPr lang="en-US" sz="6400" dirty="0">
                <a:latin typeface="Consolas"/>
                <a:ea typeface="Calibri"/>
                <a:cs typeface="Courier New"/>
              </a:rPr>
              <a:t>        std::</a:t>
            </a:r>
            <a:r>
              <a:rPr lang="en-US" sz="6400" dirty="0" err="1">
                <a:latin typeface="Consolas"/>
                <a:ea typeface="Calibri"/>
                <a:cs typeface="Courier New"/>
              </a:rPr>
              <a:t>println</a:t>
            </a:r>
            <a:r>
              <a:rPr lang="en-US" sz="6400" dirty="0">
                <a:latin typeface="Consolas"/>
                <a:ea typeface="Calibri"/>
                <a:cs typeface="Courier New"/>
              </a:rPr>
              <a:t>(x);</a:t>
            </a:r>
          </a:p>
          <a:p>
            <a:pPr>
              <a:lnSpc>
                <a:spcPct val="80000"/>
              </a:lnSpc>
              <a:buNone/>
            </a:pPr>
            <a:r>
              <a:rPr lang="en-US" sz="6400" dirty="0">
                <a:latin typeface="Consolas"/>
                <a:ea typeface="Calibri"/>
                <a:cs typeface="Courier New"/>
              </a:rPr>
              <a:t>    }</a:t>
            </a:r>
          </a:p>
          <a:p>
            <a:pPr>
              <a:lnSpc>
                <a:spcPct val="80000"/>
              </a:lnSpc>
              <a:buNone/>
            </a:pPr>
            <a:r>
              <a:rPr lang="en-US" sz="6400" dirty="0">
                <a:latin typeface="Consolas"/>
                <a:ea typeface="Calibri"/>
                <a:cs typeface="Courier New"/>
              </a:rPr>
              <a:t>}</a:t>
            </a:r>
            <a:endParaRPr lang="en-US" sz="6400" dirty="0">
              <a:latin typeface="Consolas"/>
            </a:endParaRPr>
          </a:p>
          <a:p>
            <a:pPr>
              <a:buNone/>
            </a:pPr>
            <a:endParaRPr lang="en-US" sz="4200" dirty="0">
              <a:latin typeface="Courier New" panose="02070309020205020404" pitchFamily="49" charset="0"/>
              <a:ea typeface="Calibri"/>
              <a:cs typeface="Courier New" panose="02070309020205020404" pitchFamily="49" charset="0"/>
            </a:endParaRPr>
          </a:p>
          <a:p>
            <a:pPr>
              <a:buNone/>
            </a:pPr>
            <a:endParaRPr lang="en-US" sz="4200" dirty="0">
              <a:latin typeface="Courier New" panose="02070309020205020404" pitchFamily="49" charset="0"/>
              <a:ea typeface="Calibri"/>
              <a:cs typeface="Courier New" panose="02070309020205020404" pitchFamily="49" charset="0"/>
            </a:endParaRPr>
          </a:p>
          <a:p>
            <a:pPr>
              <a:buNone/>
            </a:pPr>
            <a:endParaRPr lang="en-US" sz="4200" dirty="0">
              <a:latin typeface="Courier New" panose="02070309020205020404" pitchFamily="49" charset="0"/>
              <a:ea typeface="Calibri"/>
              <a:cs typeface="Courier New" panose="02070309020205020404" pitchFamily="49" charset="0"/>
            </a:endParaRPr>
          </a:p>
        </p:txBody>
      </p:sp>
      <p:sp>
        <p:nvSpPr>
          <p:cNvPr id="6" name="Thought Bubble: Cloud 5">
            <a:extLst>
              <a:ext uri="{FF2B5EF4-FFF2-40B4-BE49-F238E27FC236}">
                <a16:creationId xmlns:a16="http://schemas.microsoft.com/office/drawing/2014/main" id="{CCAFD72C-2B49-2C71-2A14-0CAC74C2751F}"/>
              </a:ext>
            </a:extLst>
          </p:cNvPr>
          <p:cNvSpPr/>
          <p:nvPr/>
        </p:nvSpPr>
        <p:spPr>
          <a:xfrm>
            <a:off x="6484518" y="2342478"/>
            <a:ext cx="4787333" cy="1885138"/>
          </a:xfrm>
          <a:prstGeom prst="cloudCallout">
            <a:avLst>
              <a:gd name="adj1" fmla="val -113681"/>
              <a:gd name="adj2" fmla="val 4928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i="1" dirty="0">
                <a:ea typeface="Calibri"/>
                <a:cs typeface="Courier New"/>
              </a:rPr>
              <a:t>“Box Data” tracks iterator validity</a:t>
            </a:r>
            <a:endParaRPr lang="en-US" sz="3200" dirty="0"/>
          </a:p>
        </p:txBody>
      </p:sp>
      <p:sp>
        <p:nvSpPr>
          <p:cNvPr id="7" name="Thought Bubble: Cloud 6">
            <a:extLst>
              <a:ext uri="{FF2B5EF4-FFF2-40B4-BE49-F238E27FC236}">
                <a16:creationId xmlns:a16="http://schemas.microsoft.com/office/drawing/2014/main" id="{7C499C60-AE92-0502-6BFD-AEA60AF4AAC8}"/>
              </a:ext>
            </a:extLst>
          </p:cNvPr>
          <p:cNvSpPr/>
          <p:nvPr/>
        </p:nvSpPr>
        <p:spPr>
          <a:xfrm>
            <a:off x="6592186" y="4302396"/>
            <a:ext cx="4571999" cy="2190479"/>
          </a:xfrm>
          <a:prstGeom prst="cloudCallout">
            <a:avLst>
              <a:gd name="adj1" fmla="val -99494"/>
              <a:gd name="adj2" fmla="val -389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buNone/>
            </a:pPr>
            <a:r>
              <a:rPr lang="en-US" sz="2400" dirty="0">
                <a:ea typeface="Calibri"/>
                <a:cs typeface="Courier New"/>
              </a:rPr>
              <a:t>Runtime check remains because </a:t>
            </a:r>
            <a:r>
              <a:rPr lang="en-US" sz="2400" dirty="0" err="1">
                <a:latin typeface="Courier New" panose="02070309020205020404" pitchFamily="49" charset="0"/>
                <a:ea typeface="Calibri"/>
                <a:cs typeface="Courier New" panose="02070309020205020404" pitchFamily="49" charset="0"/>
              </a:rPr>
              <a:t>vec</a:t>
            </a:r>
            <a:r>
              <a:rPr lang="en-US" sz="2400" dirty="0">
                <a:ea typeface="Calibri"/>
                <a:cs typeface="Courier New"/>
              </a:rPr>
              <a:t> </a:t>
            </a:r>
            <a:r>
              <a:rPr lang="en-US" sz="2400" i="1" dirty="0">
                <a:ea typeface="Calibri"/>
                <a:cs typeface="Courier New"/>
              </a:rPr>
              <a:t>might</a:t>
            </a:r>
            <a:r>
              <a:rPr lang="en-US" sz="2400" dirty="0">
                <a:ea typeface="Calibri"/>
                <a:cs typeface="Courier New"/>
              </a:rPr>
              <a:t> reallocate (leading to UB).</a:t>
            </a:r>
          </a:p>
        </p:txBody>
      </p:sp>
      <p:sp>
        <p:nvSpPr>
          <p:cNvPr id="8" name="Slide Number Placeholder 7">
            <a:extLst>
              <a:ext uri="{FF2B5EF4-FFF2-40B4-BE49-F238E27FC236}">
                <a16:creationId xmlns:a16="http://schemas.microsoft.com/office/drawing/2014/main" id="{ED6D2C92-9FDB-8E8D-C5EE-F209DB8B7966}"/>
              </a:ext>
            </a:extLst>
          </p:cNvPr>
          <p:cNvSpPr>
            <a:spLocks noGrp="1"/>
          </p:cNvSpPr>
          <p:nvPr>
            <p:ph type="sldNum" sz="quarter" idx="12"/>
          </p:nvPr>
        </p:nvSpPr>
        <p:spPr/>
        <p:txBody>
          <a:bodyPr/>
          <a:lstStyle/>
          <a:p>
            <a:fld id="{0BDE28F9-DF4C-4421-9B70-DBE64F175828}" type="slidenum">
              <a:rPr lang="en-US" smtClean="0"/>
              <a:t>63</a:t>
            </a:fld>
            <a:endParaRPr lang="en-US"/>
          </a:p>
        </p:txBody>
      </p:sp>
      <p:grpSp>
        <p:nvGrpSpPr>
          <p:cNvPr id="18" name="Group 17">
            <a:extLst>
              <a:ext uri="{FF2B5EF4-FFF2-40B4-BE49-F238E27FC236}">
                <a16:creationId xmlns:a16="http://schemas.microsoft.com/office/drawing/2014/main" id="{E692BB8D-2974-A491-B77D-0B5DF7A55152}"/>
              </a:ext>
            </a:extLst>
          </p:cNvPr>
          <p:cNvGrpSpPr/>
          <p:nvPr/>
        </p:nvGrpSpPr>
        <p:grpSpPr>
          <a:xfrm>
            <a:off x="2072072" y="2927337"/>
            <a:ext cx="597976" cy="384532"/>
            <a:chOff x="2072072" y="2963197"/>
            <a:chExt cx="597976" cy="384532"/>
          </a:xfrm>
        </p:grpSpPr>
        <p:sp>
          <p:nvSpPr>
            <p:cNvPr id="10" name="Oval 9">
              <a:extLst>
                <a:ext uri="{FF2B5EF4-FFF2-40B4-BE49-F238E27FC236}">
                  <a16:creationId xmlns:a16="http://schemas.microsoft.com/office/drawing/2014/main" id="{CCEB87AE-9EBB-348D-D463-C0FA3B4EC486}"/>
                </a:ext>
              </a:extLst>
            </p:cNvPr>
            <p:cNvSpPr/>
            <p:nvPr/>
          </p:nvSpPr>
          <p:spPr>
            <a:xfrm>
              <a:off x="2072072" y="2963197"/>
              <a:ext cx="597976" cy="384532"/>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62F1321D-A00A-B75A-E8E5-A8360E9AD22D}"/>
                </a:ext>
              </a:extLst>
            </p:cNvPr>
            <p:cNvCxnSpPr>
              <a:cxnSpLocks/>
              <a:stCxn id="10" idx="1"/>
              <a:endCxn id="10" idx="5"/>
            </p:cNvCxnSpPr>
            <p:nvPr/>
          </p:nvCxnSpPr>
          <p:spPr>
            <a:xfrm>
              <a:off x="2159644" y="3019510"/>
              <a:ext cx="422832" cy="271906"/>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FF2B5EF4-FFF2-40B4-BE49-F238E27FC236}">
                  <a16:creationId xmlns:a16="http://schemas.microsoft.com/office/drawing/2014/main" id="{C8AF5CBC-4C72-BF92-D4AC-AF61C45D6F05}"/>
                </a:ext>
              </a:extLst>
            </p:cNvPr>
            <p:cNvCxnSpPr>
              <a:cxnSpLocks/>
              <a:stCxn id="10" idx="3"/>
              <a:endCxn id="10" idx="7"/>
            </p:cNvCxnSpPr>
            <p:nvPr/>
          </p:nvCxnSpPr>
          <p:spPr>
            <a:xfrm flipV="1">
              <a:off x="2159644" y="3019510"/>
              <a:ext cx="422832" cy="271906"/>
            </a:xfrm>
            <a:prstGeom prst="line">
              <a:avLst/>
            </a:prstGeom>
            <a:ln w="28575"/>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2531666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15" end="15"/>
                                            </p:txEl>
                                          </p:spTgt>
                                        </p:tgtEl>
                                        <p:attrNameLst>
                                          <p:attrName>style.visibility</p:attrName>
                                        </p:attrNameLst>
                                      </p:cBhvr>
                                      <p:to>
                                        <p:strVal val="visible"/>
                                      </p:to>
                                    </p:set>
                                    <p:animEffect transition="in" filter="fade">
                                      <p:cBhvr>
                                        <p:cTn id="23" dur="500"/>
                                        <p:tgtEl>
                                          <p:spTgt spid="3">
                                            <p:txEl>
                                              <p:pRg st="15" end="1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3">
                                            <p:txEl>
                                              <p:pRg st="13" end="13"/>
                                            </p:txEl>
                                          </p:spTgt>
                                        </p:tgtEl>
                                        <p:attrNameLst>
                                          <p:attrName>style.visibility</p:attrName>
                                        </p:attrNameLst>
                                      </p:cBhvr>
                                      <p:to>
                                        <p:strVal val="visible"/>
                                      </p:to>
                                    </p:set>
                                    <p:animEffect transition="in" filter="fade">
                                      <p:cBhvr>
                                        <p:cTn id="44" dur="500"/>
                                        <p:tgtEl>
                                          <p:spTgt spid="3">
                                            <p:txEl>
                                              <p:pRg st="13" end="13"/>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3">
                                            <p:txEl>
                                              <p:pRg st="14" end="14"/>
                                            </p:txEl>
                                          </p:spTgt>
                                        </p:tgtEl>
                                        <p:attrNameLst>
                                          <p:attrName>style.visibility</p:attrName>
                                        </p:attrNameLst>
                                      </p:cBhvr>
                                      <p:to>
                                        <p:strVal val="visible"/>
                                      </p:to>
                                    </p:set>
                                    <p:animEffect transition="in" filter="fade">
                                      <p:cBhvr>
                                        <p:cTn id="47" dur="500"/>
                                        <p:tgtEl>
                                          <p:spTgt spid="3">
                                            <p:txEl>
                                              <p:pRg st="14" end="1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wipe(left)">
                                      <p:cBhvr>
                                        <p:cTn id="52" dur="500"/>
                                        <p:tgtEl>
                                          <p:spTgt spid="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fade">
                                      <p:cBhvr>
                                        <p:cTn id="57" dur="500"/>
                                        <p:tgtEl>
                                          <p:spTgt spid="3">
                                            <p:txEl>
                                              <p:pRg st="9" end="9"/>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3">
                                            <p:txEl>
                                              <p:pRg st="10" end="10"/>
                                            </p:txEl>
                                          </p:spTgt>
                                        </p:tgtEl>
                                        <p:attrNameLst>
                                          <p:attrName>style.visibility</p:attrName>
                                        </p:attrNameLst>
                                      </p:cBhvr>
                                      <p:to>
                                        <p:strVal val="visible"/>
                                      </p:to>
                                    </p:set>
                                    <p:animEffect transition="in" filter="fade">
                                      <p:cBhvr>
                                        <p:cTn id="60" dur="500"/>
                                        <p:tgtEl>
                                          <p:spTgt spid="3">
                                            <p:txEl>
                                              <p:pRg st="10" end="10"/>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3">
                                            <p:txEl>
                                              <p:pRg st="12" end="12"/>
                                            </p:txEl>
                                          </p:spTgt>
                                        </p:tgtEl>
                                        <p:attrNameLst>
                                          <p:attrName>style.visibility</p:attrName>
                                        </p:attrNameLst>
                                      </p:cBhvr>
                                      <p:to>
                                        <p:strVal val="visible"/>
                                      </p:to>
                                    </p:set>
                                    <p:animEffect transition="in" filter="fade">
                                      <p:cBhvr>
                                        <p:cTn id="63" dur="500"/>
                                        <p:tgtEl>
                                          <p:spTgt spid="3">
                                            <p:txEl>
                                              <p:pRg st="12" end="12"/>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3">
                                            <p:txEl>
                                              <p:pRg st="11" end="11"/>
                                            </p:txEl>
                                          </p:spTgt>
                                        </p:tgtEl>
                                        <p:attrNameLst>
                                          <p:attrName>style.visibility</p:attrName>
                                        </p:attrNameLst>
                                      </p:cBhvr>
                                      <p:to>
                                        <p:strVal val="visible"/>
                                      </p:to>
                                    </p:set>
                                    <p:animEffect transition="in" filter="fade">
                                      <p:cBhvr>
                                        <p:cTn id="68" dur="500"/>
                                        <p:tgtEl>
                                          <p:spTgt spid="3">
                                            <p:txEl>
                                              <p:pRg st="11" end="11"/>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8" fill="hold" grpId="0" nodeType="clickEffect">
                                  <p:stCondLst>
                                    <p:cond delay="0"/>
                                  </p:stCondLst>
                                  <p:childTnLst>
                                    <p:set>
                                      <p:cBhvr>
                                        <p:cTn id="72" dur="1" fill="hold">
                                          <p:stCondLst>
                                            <p:cond delay="0"/>
                                          </p:stCondLst>
                                        </p:cTn>
                                        <p:tgtEl>
                                          <p:spTgt spid="7"/>
                                        </p:tgtEl>
                                        <p:attrNameLst>
                                          <p:attrName>style.visibility</p:attrName>
                                        </p:attrNameLst>
                                      </p:cBhvr>
                                      <p:to>
                                        <p:strVal val="visible"/>
                                      </p:to>
                                    </p:set>
                                    <p:animEffect transition="in" filter="wipe(left)">
                                      <p:cBhvr>
                                        <p:cTn id="73" dur="500"/>
                                        <p:tgtEl>
                                          <p:spTgt spid="7"/>
                                        </p:tgtEl>
                                      </p:cBhvr>
                                    </p:animEffect>
                                  </p:childTnLst>
                                </p:cTn>
                              </p:par>
                            </p:childTnLst>
                          </p:cTn>
                        </p:par>
                      </p:childTnLst>
                    </p:cTn>
                  </p:par>
                  <p:par>
                    <p:cTn id="74" fill="hold">
                      <p:stCondLst>
                        <p:cond delay="indefinite"/>
                      </p:stCondLst>
                      <p:childTnLst>
                        <p:par>
                          <p:cTn id="75" fill="hold">
                            <p:stCondLst>
                              <p:cond delay="0"/>
                            </p:stCondLst>
                            <p:childTnLst>
                              <p:par>
                                <p:cTn id="76" presetID="14" presetClass="entr" presetSubtype="10" fill="hold" grpId="0" nodeType="clickEffect">
                                  <p:stCondLst>
                                    <p:cond delay="0"/>
                                  </p:stCondLst>
                                  <p:childTnLst>
                                    <p:set>
                                      <p:cBhvr>
                                        <p:cTn id="77" dur="1" fill="hold">
                                          <p:stCondLst>
                                            <p:cond delay="0"/>
                                          </p:stCondLst>
                                        </p:cTn>
                                        <p:tgtEl>
                                          <p:spTgt spid="5"/>
                                        </p:tgtEl>
                                        <p:attrNameLst>
                                          <p:attrName>style.visibility</p:attrName>
                                        </p:attrNameLst>
                                      </p:cBhvr>
                                      <p:to>
                                        <p:strVal val="visible"/>
                                      </p:to>
                                    </p:set>
                                    <p:animEffect transition="in" filter="randombar(horizontal)">
                                      <p:cBhvr>
                                        <p:cTn id="78" dur="500"/>
                                        <p:tgtEl>
                                          <p:spTgt spid="5"/>
                                        </p:tgtEl>
                                      </p:cBhvr>
                                    </p:animEffect>
                                  </p:childTnLst>
                                </p:cTn>
                              </p:par>
                            </p:childTnLst>
                          </p:cTn>
                        </p:par>
                        <p:par>
                          <p:cTn id="79" fill="hold">
                            <p:stCondLst>
                              <p:cond delay="500"/>
                            </p:stCondLst>
                            <p:childTnLst>
                              <p:par>
                                <p:cTn id="80" presetID="14" presetClass="entr" presetSubtype="10" fill="hold" grpId="0" nodeType="afterEffect">
                                  <p:stCondLst>
                                    <p:cond delay="0"/>
                                  </p:stCondLst>
                                  <p:childTnLst>
                                    <p:set>
                                      <p:cBhvr>
                                        <p:cTn id="81" dur="1" fill="hold">
                                          <p:stCondLst>
                                            <p:cond delay="0"/>
                                          </p:stCondLst>
                                        </p:cTn>
                                        <p:tgtEl>
                                          <p:spTgt spid="4"/>
                                        </p:tgtEl>
                                        <p:attrNameLst>
                                          <p:attrName>style.visibility</p:attrName>
                                        </p:attrNameLst>
                                      </p:cBhvr>
                                      <p:to>
                                        <p:strVal val="visible"/>
                                      </p:to>
                                    </p:set>
                                    <p:animEffect transition="in" filter="randombar(horizontal)">
                                      <p:cBhvr>
                                        <p:cTn id="82" dur="500"/>
                                        <p:tgtEl>
                                          <p:spTgt spid="4"/>
                                        </p:tgtEl>
                                      </p:cBhvr>
                                    </p:animEffect>
                                  </p:childTnLst>
                                </p:cTn>
                              </p:par>
                            </p:childTnLst>
                          </p:cTn>
                        </p:par>
                        <p:par>
                          <p:cTn id="83" fill="hold">
                            <p:stCondLst>
                              <p:cond delay="1000"/>
                            </p:stCondLst>
                            <p:childTnLst>
                              <p:par>
                                <p:cTn id="84" presetID="14" presetClass="entr" presetSubtype="10" fill="hold" grpId="0" nodeType="afterEffect">
                                  <p:stCondLst>
                                    <p:cond delay="0"/>
                                  </p:stCondLst>
                                  <p:childTnLst>
                                    <p:set>
                                      <p:cBhvr>
                                        <p:cTn id="85" dur="1" fill="hold">
                                          <p:stCondLst>
                                            <p:cond delay="0"/>
                                          </p:stCondLst>
                                        </p:cTn>
                                        <p:tgtEl>
                                          <p:spTgt spid="9"/>
                                        </p:tgtEl>
                                        <p:attrNameLst>
                                          <p:attrName>style.visibility</p:attrName>
                                        </p:attrNameLst>
                                      </p:cBhvr>
                                      <p:to>
                                        <p:strVal val="visible"/>
                                      </p:to>
                                    </p:set>
                                    <p:animEffect transition="in" filter="randombar(horizontal)">
                                      <p:cBhvr>
                                        <p:cTn id="86" dur="500"/>
                                        <p:tgtEl>
                                          <p:spTgt spid="9"/>
                                        </p:tgtEl>
                                      </p:cBhvr>
                                    </p:animEffect>
                                  </p:childTnLst>
                                </p:cTn>
                              </p:par>
                            </p:childTnLst>
                          </p:cTn>
                        </p:par>
                      </p:childTnLst>
                    </p:cTn>
                  </p:par>
                  <p:par>
                    <p:cTn id="87" fill="hold">
                      <p:stCondLst>
                        <p:cond delay="indefinite"/>
                      </p:stCondLst>
                      <p:childTnLst>
                        <p:par>
                          <p:cTn id="88" fill="hold">
                            <p:stCondLst>
                              <p:cond delay="0"/>
                            </p:stCondLst>
                            <p:childTnLst>
                              <p:par>
                                <p:cTn id="89" presetID="26" presetClass="entr" presetSubtype="0" fill="hold" nodeType="clickEffect">
                                  <p:stCondLst>
                                    <p:cond delay="0"/>
                                  </p:stCondLst>
                                  <p:childTnLst>
                                    <p:set>
                                      <p:cBhvr>
                                        <p:cTn id="90" dur="1" fill="hold">
                                          <p:stCondLst>
                                            <p:cond delay="0"/>
                                          </p:stCondLst>
                                        </p:cTn>
                                        <p:tgtEl>
                                          <p:spTgt spid="18"/>
                                        </p:tgtEl>
                                        <p:attrNameLst>
                                          <p:attrName>style.visibility</p:attrName>
                                        </p:attrNameLst>
                                      </p:cBhvr>
                                      <p:to>
                                        <p:strVal val="visible"/>
                                      </p:to>
                                    </p:set>
                                    <p:animEffect transition="in" filter="wipe(down)">
                                      <p:cBhvr>
                                        <p:cTn id="91" dur="580">
                                          <p:stCondLst>
                                            <p:cond delay="0"/>
                                          </p:stCondLst>
                                        </p:cTn>
                                        <p:tgtEl>
                                          <p:spTgt spid="18"/>
                                        </p:tgtEl>
                                      </p:cBhvr>
                                    </p:animEffect>
                                    <p:anim calcmode="lin" valueType="num">
                                      <p:cBhvr>
                                        <p:cTn id="92" dur="182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93" dur="664"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94" dur="664" tmFilter="0, 0; 0.125,0.2665; 0.25,0.4; 0.375,0.465; 0.5,0.5;  0.625,0.535; 0.75,0.6; 0.875,0.7335; 1,1">
                                          <p:stCondLst>
                                            <p:cond delay="664"/>
                                          </p:stCondLst>
                                        </p:cTn>
                                        <p:tgtEl>
                                          <p:spTgt spid="18"/>
                                        </p:tgtEl>
                                        <p:attrNameLst>
                                          <p:attrName>ppt_y</p:attrName>
                                        </p:attrNameLst>
                                      </p:cBhvr>
                                      <p:tavLst>
                                        <p:tav tm="0" fmla="#ppt_y-sin(pi*$)/9">
                                          <p:val>
                                            <p:fltVal val="0"/>
                                          </p:val>
                                        </p:tav>
                                        <p:tav tm="100000">
                                          <p:val>
                                            <p:fltVal val="1"/>
                                          </p:val>
                                        </p:tav>
                                      </p:tavLst>
                                    </p:anim>
                                    <p:anim calcmode="lin" valueType="num">
                                      <p:cBhvr>
                                        <p:cTn id="95" dur="332" tmFilter="0, 0; 0.125,0.2665; 0.25,0.4; 0.375,0.465; 0.5,0.5;  0.625,0.535; 0.75,0.6; 0.875,0.7335; 1,1">
                                          <p:stCondLst>
                                            <p:cond delay="1324"/>
                                          </p:stCondLst>
                                        </p:cTn>
                                        <p:tgtEl>
                                          <p:spTgt spid="18"/>
                                        </p:tgtEl>
                                        <p:attrNameLst>
                                          <p:attrName>ppt_y</p:attrName>
                                        </p:attrNameLst>
                                      </p:cBhvr>
                                      <p:tavLst>
                                        <p:tav tm="0" fmla="#ppt_y-sin(pi*$)/27">
                                          <p:val>
                                            <p:fltVal val="0"/>
                                          </p:val>
                                        </p:tav>
                                        <p:tav tm="100000">
                                          <p:val>
                                            <p:fltVal val="1"/>
                                          </p:val>
                                        </p:tav>
                                      </p:tavLst>
                                    </p:anim>
                                    <p:anim calcmode="lin" valueType="num">
                                      <p:cBhvr>
                                        <p:cTn id="96" dur="164" tmFilter="0, 0; 0.125,0.2665; 0.25,0.4; 0.375,0.465; 0.5,0.5;  0.625,0.535; 0.75,0.6; 0.875,0.7335; 1,1">
                                          <p:stCondLst>
                                            <p:cond delay="1656"/>
                                          </p:stCondLst>
                                        </p:cTn>
                                        <p:tgtEl>
                                          <p:spTgt spid="18"/>
                                        </p:tgtEl>
                                        <p:attrNameLst>
                                          <p:attrName>ppt_y</p:attrName>
                                        </p:attrNameLst>
                                      </p:cBhvr>
                                      <p:tavLst>
                                        <p:tav tm="0" fmla="#ppt_y-sin(pi*$)/81">
                                          <p:val>
                                            <p:fltVal val="0"/>
                                          </p:val>
                                        </p:tav>
                                        <p:tav tm="100000">
                                          <p:val>
                                            <p:fltVal val="1"/>
                                          </p:val>
                                        </p:tav>
                                      </p:tavLst>
                                    </p:anim>
                                    <p:animScale>
                                      <p:cBhvr>
                                        <p:cTn id="97" dur="26">
                                          <p:stCondLst>
                                            <p:cond delay="650"/>
                                          </p:stCondLst>
                                        </p:cTn>
                                        <p:tgtEl>
                                          <p:spTgt spid="18"/>
                                        </p:tgtEl>
                                      </p:cBhvr>
                                      <p:to x="100000" y="60000"/>
                                    </p:animScale>
                                    <p:animScale>
                                      <p:cBhvr>
                                        <p:cTn id="98" dur="166" decel="50000">
                                          <p:stCondLst>
                                            <p:cond delay="676"/>
                                          </p:stCondLst>
                                        </p:cTn>
                                        <p:tgtEl>
                                          <p:spTgt spid="18"/>
                                        </p:tgtEl>
                                      </p:cBhvr>
                                      <p:to x="100000" y="100000"/>
                                    </p:animScale>
                                    <p:animScale>
                                      <p:cBhvr>
                                        <p:cTn id="99" dur="26">
                                          <p:stCondLst>
                                            <p:cond delay="1312"/>
                                          </p:stCondLst>
                                        </p:cTn>
                                        <p:tgtEl>
                                          <p:spTgt spid="18"/>
                                        </p:tgtEl>
                                      </p:cBhvr>
                                      <p:to x="100000" y="80000"/>
                                    </p:animScale>
                                    <p:animScale>
                                      <p:cBhvr>
                                        <p:cTn id="100" dur="166" decel="50000">
                                          <p:stCondLst>
                                            <p:cond delay="1338"/>
                                          </p:stCondLst>
                                        </p:cTn>
                                        <p:tgtEl>
                                          <p:spTgt spid="18"/>
                                        </p:tgtEl>
                                      </p:cBhvr>
                                      <p:to x="100000" y="100000"/>
                                    </p:animScale>
                                    <p:animScale>
                                      <p:cBhvr>
                                        <p:cTn id="101" dur="26">
                                          <p:stCondLst>
                                            <p:cond delay="1642"/>
                                          </p:stCondLst>
                                        </p:cTn>
                                        <p:tgtEl>
                                          <p:spTgt spid="18"/>
                                        </p:tgtEl>
                                      </p:cBhvr>
                                      <p:to x="100000" y="90000"/>
                                    </p:animScale>
                                    <p:animScale>
                                      <p:cBhvr>
                                        <p:cTn id="102" dur="166" decel="50000">
                                          <p:stCondLst>
                                            <p:cond delay="1668"/>
                                          </p:stCondLst>
                                        </p:cTn>
                                        <p:tgtEl>
                                          <p:spTgt spid="18"/>
                                        </p:tgtEl>
                                      </p:cBhvr>
                                      <p:to x="100000" y="100000"/>
                                    </p:animScale>
                                    <p:animScale>
                                      <p:cBhvr>
                                        <p:cTn id="103" dur="26">
                                          <p:stCondLst>
                                            <p:cond delay="1808"/>
                                          </p:stCondLst>
                                        </p:cTn>
                                        <p:tgtEl>
                                          <p:spTgt spid="18"/>
                                        </p:tgtEl>
                                      </p:cBhvr>
                                      <p:to x="100000" y="95000"/>
                                    </p:animScale>
                                    <p:animScale>
                                      <p:cBhvr>
                                        <p:cTn id="104" dur="166" decel="50000">
                                          <p:stCondLst>
                                            <p:cond delay="1834"/>
                                          </p:stCondLst>
                                        </p:cTn>
                                        <p:tgtEl>
                                          <p:spTgt spid="1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animBg="1"/>
      <p:bldP spid="5" grpId="0" animBg="1"/>
      <p:bldP spid="6" grpId="0" animBg="1"/>
      <p:bldP spid="7"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9AACF-011B-5BE1-48D2-F3701EDCAA60}"/>
            </a:ext>
          </a:extLst>
        </p:cNvPr>
        <p:cNvGrpSpPr/>
        <p:nvPr/>
      </p:nvGrpSpPr>
      <p:grpSpPr>
        <a:xfrm>
          <a:off x="0" y="0"/>
          <a:ext cx="0" cy="0"/>
          <a:chOff x="0" y="0"/>
          <a:chExt cx="0" cy="0"/>
        </a:xfrm>
      </p:grpSpPr>
      <p:sp>
        <p:nvSpPr>
          <p:cNvPr id="5" name="Oval 4">
            <a:extLst>
              <a:ext uri="{FF2B5EF4-FFF2-40B4-BE49-F238E27FC236}">
                <a16:creationId xmlns:a16="http://schemas.microsoft.com/office/drawing/2014/main" id="{96CBFE1F-51EF-0BCC-A5DD-9C8CF402EB99}"/>
              </a:ext>
            </a:extLst>
          </p:cNvPr>
          <p:cNvSpPr/>
          <p:nvPr/>
        </p:nvSpPr>
        <p:spPr>
          <a:xfrm>
            <a:off x="2775687" y="2350637"/>
            <a:ext cx="1785679" cy="539728"/>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BE769232-169C-C05A-F0A0-6EC9FC6738CC}"/>
              </a:ext>
            </a:extLst>
          </p:cNvPr>
          <p:cNvSpPr/>
          <p:nvPr/>
        </p:nvSpPr>
        <p:spPr>
          <a:xfrm>
            <a:off x="2343298" y="3215248"/>
            <a:ext cx="755502" cy="539728"/>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0E09926-A3DD-0D08-F3F7-9B6913516B8F}"/>
              </a:ext>
            </a:extLst>
          </p:cNvPr>
          <p:cNvSpPr/>
          <p:nvPr/>
        </p:nvSpPr>
        <p:spPr>
          <a:xfrm>
            <a:off x="1712101" y="5468429"/>
            <a:ext cx="755502" cy="539728"/>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D196F9-A660-654F-E241-4ED405D03A8E}"/>
              </a:ext>
            </a:extLst>
          </p:cNvPr>
          <p:cNvSpPr>
            <a:spLocks noGrp="1"/>
          </p:cNvSpPr>
          <p:nvPr>
            <p:ph type="title"/>
          </p:nvPr>
        </p:nvSpPr>
        <p:spPr>
          <a:noFill/>
        </p:spPr>
        <p:txBody>
          <a:bodyPr/>
          <a:lstStyle/>
          <a:p>
            <a:pPr algn="ctr"/>
            <a:r>
              <a:rPr lang="en-US" b="1" dirty="0"/>
              <a:t>Reference Counting </a:t>
            </a:r>
            <a:r>
              <a:rPr lang="en-US" dirty="0"/>
              <a:t>Enforced at Run Time</a:t>
            </a:r>
          </a:p>
        </p:txBody>
      </p:sp>
      <p:sp>
        <p:nvSpPr>
          <p:cNvPr id="3" name="Content Placeholder 2">
            <a:extLst>
              <a:ext uri="{FF2B5EF4-FFF2-40B4-BE49-F238E27FC236}">
                <a16:creationId xmlns:a16="http://schemas.microsoft.com/office/drawing/2014/main" id="{26824876-7D59-C41E-3FE2-9EEC6241A145}"/>
              </a:ext>
            </a:extLst>
          </p:cNvPr>
          <p:cNvSpPr>
            <a:spLocks noGrp="1"/>
          </p:cNvSpPr>
          <p:nvPr>
            <p:ph idx="1"/>
          </p:nvPr>
        </p:nvSpPr>
        <p:spPr>
          <a:xfrm>
            <a:off x="838200" y="1825624"/>
            <a:ext cx="10913828" cy="5032375"/>
          </a:xfrm>
        </p:spPr>
        <p:txBody>
          <a:bodyPr vert="horz" lIns="91440" tIns="45720" rIns="91440" bIns="45720" rtlCol="0" anchor="t">
            <a:normAutofit fontScale="47500" lnSpcReduction="20000"/>
          </a:bodyPr>
          <a:lstStyle/>
          <a:p>
            <a:pPr>
              <a:buNone/>
            </a:pPr>
            <a:r>
              <a:rPr lang="en-US" sz="9300" dirty="0">
                <a:ea typeface="Calibri"/>
                <a:cs typeface="Calibri"/>
              </a:rPr>
              <a:t>Iterator Invalidation (simplified)</a:t>
            </a:r>
            <a:endParaRPr lang="en-US" sz="3400" dirty="0">
              <a:ea typeface="Calibri"/>
              <a:cs typeface="Calibri"/>
            </a:endParaRPr>
          </a:p>
          <a:p>
            <a:pPr>
              <a:buNone/>
            </a:pPr>
            <a:r>
              <a:rPr lang="en-US" sz="6400" dirty="0">
                <a:latin typeface="Consolas"/>
                <a:ea typeface="Calibri"/>
                <a:cs typeface="Courier New"/>
              </a:rPr>
              <a:t>#include &lt;vector&gt;</a:t>
            </a:r>
          </a:p>
          <a:p>
            <a:pPr>
              <a:buNone/>
            </a:pPr>
            <a:endParaRPr lang="en-US" sz="6400" dirty="0">
              <a:latin typeface="Consolas"/>
              <a:ea typeface="Calibri"/>
              <a:cs typeface="Courier New"/>
            </a:endParaRPr>
          </a:p>
          <a:p>
            <a:pPr>
              <a:buNone/>
            </a:pPr>
            <a:r>
              <a:rPr lang="en-US" sz="6400" dirty="0">
                <a:latin typeface="Consolas"/>
                <a:ea typeface="Calibri"/>
                <a:cs typeface="Courier New"/>
              </a:rPr>
              <a:t>void f(std::vector&lt;int&gt;&amp; </a:t>
            </a:r>
            <a:r>
              <a:rPr lang="en-US" sz="6400" dirty="0" err="1">
                <a:latin typeface="Consolas"/>
                <a:ea typeface="Calibri"/>
                <a:cs typeface="Courier New"/>
              </a:rPr>
              <a:t>vec</a:t>
            </a:r>
            <a:r>
              <a:rPr lang="en-US" sz="6400" dirty="0">
                <a:latin typeface="Consolas"/>
                <a:ea typeface="Calibri"/>
                <a:cs typeface="Courier New"/>
              </a:rPr>
              <a:t>) </a:t>
            </a:r>
          </a:p>
          <a:p>
            <a:pPr>
              <a:buNone/>
            </a:pPr>
            <a:r>
              <a:rPr lang="en-US" sz="6400" dirty="0">
                <a:solidFill>
                  <a:srgbClr val="000000"/>
                </a:solidFill>
                <a:latin typeface="Consolas"/>
                <a:ea typeface="Calibri"/>
                <a:cs typeface="Courier New"/>
              </a:rPr>
              <a:t>{</a:t>
            </a:r>
            <a:endParaRPr lang="en-US" sz="6400" dirty="0">
              <a:solidFill>
                <a:srgbClr val="00607C"/>
              </a:solidFill>
              <a:latin typeface="Consolas"/>
              <a:ea typeface="Calibri"/>
              <a:cs typeface="Courier New"/>
            </a:endParaRPr>
          </a:p>
          <a:p>
            <a:pPr>
              <a:buNone/>
            </a:pPr>
            <a:r>
              <a:rPr lang="en-US" sz="6400" dirty="0">
                <a:solidFill>
                  <a:srgbClr val="000000"/>
                </a:solidFill>
                <a:latin typeface="Consolas"/>
                <a:ea typeface="Calibri"/>
                <a:cs typeface="Courier New"/>
              </a:rPr>
              <a:t>    int *b = </a:t>
            </a:r>
            <a:r>
              <a:rPr lang="en-US" sz="6400" dirty="0" err="1">
                <a:solidFill>
                  <a:srgbClr val="000000"/>
                </a:solidFill>
                <a:latin typeface="Consolas"/>
                <a:ea typeface="Calibri"/>
                <a:cs typeface="Courier New"/>
              </a:rPr>
              <a:t>vec.begin</a:t>
            </a:r>
            <a:r>
              <a:rPr lang="en-US" sz="6400" dirty="0">
                <a:solidFill>
                  <a:srgbClr val="000000"/>
                </a:solidFill>
                <a:latin typeface="Consolas"/>
                <a:ea typeface="Calibri"/>
                <a:cs typeface="Courier New"/>
              </a:rPr>
              <a:t>();</a:t>
            </a:r>
          </a:p>
          <a:p>
            <a:pPr>
              <a:buNone/>
            </a:pPr>
            <a:r>
              <a:rPr lang="en-US" sz="6400" dirty="0">
                <a:latin typeface="Consolas"/>
                <a:ea typeface="Calibri"/>
                <a:cs typeface="Courier New"/>
              </a:rPr>
              <a:t>    </a:t>
            </a:r>
            <a:r>
              <a:rPr lang="en-US" sz="6400" dirty="0" err="1">
                <a:latin typeface="Consolas"/>
                <a:ea typeface="Calibri"/>
                <a:cs typeface="Courier New"/>
              </a:rPr>
              <a:t>vec.push_back</a:t>
            </a:r>
            <a:r>
              <a:rPr lang="en-US" sz="6400" dirty="0">
                <a:latin typeface="Consolas"/>
                <a:ea typeface="Calibri"/>
                <a:cs typeface="Courier New"/>
              </a:rPr>
              <a:t>(17);  // might invalidate `b`</a:t>
            </a:r>
          </a:p>
          <a:p>
            <a:pPr>
              <a:buNone/>
            </a:pPr>
            <a:r>
              <a:rPr lang="en-US" sz="6400" dirty="0">
                <a:latin typeface="Consolas"/>
                <a:ea typeface="Calibri"/>
                <a:cs typeface="Courier New"/>
              </a:rPr>
              <a:t>    int *e = </a:t>
            </a:r>
            <a:r>
              <a:rPr lang="en-US" sz="6400" dirty="0" err="1">
                <a:latin typeface="Consolas"/>
                <a:ea typeface="Calibri"/>
                <a:cs typeface="Courier New"/>
              </a:rPr>
              <a:t>vec.end</a:t>
            </a:r>
            <a:r>
              <a:rPr lang="en-US" sz="6400" dirty="0">
                <a:latin typeface="Consolas"/>
                <a:ea typeface="Calibri"/>
                <a:cs typeface="Courier New"/>
              </a:rPr>
              <a:t>();</a:t>
            </a:r>
          </a:p>
          <a:p>
            <a:pPr>
              <a:buNone/>
            </a:pPr>
            <a:r>
              <a:rPr lang="en-US" sz="6400" dirty="0">
                <a:latin typeface="Consolas"/>
                <a:ea typeface="Calibri"/>
                <a:cs typeface="Courier New"/>
              </a:rPr>
              <a:t>    std::sort(b, e);    // error if `b` is invalid</a:t>
            </a:r>
          </a:p>
          <a:p>
            <a:pPr>
              <a:buNone/>
            </a:pPr>
            <a:r>
              <a:rPr lang="en-US" sz="6400" dirty="0">
                <a:latin typeface="Consolas"/>
                <a:ea typeface="Calibri"/>
                <a:cs typeface="Courier New"/>
              </a:rPr>
              <a:t>}</a:t>
            </a:r>
          </a:p>
          <a:p>
            <a:pPr>
              <a:buNone/>
            </a:pPr>
            <a:endParaRPr lang="en-US" sz="6400" dirty="0">
              <a:latin typeface="Consolas"/>
              <a:ea typeface="Calibri"/>
              <a:cs typeface="Courier New" panose="02070309020205020404" pitchFamily="49" charset="0"/>
            </a:endParaRPr>
          </a:p>
          <a:p>
            <a:pPr>
              <a:buNone/>
            </a:pPr>
            <a:endParaRPr lang="en-US" sz="4200" dirty="0">
              <a:latin typeface="Courier New" panose="02070309020205020404" pitchFamily="49" charset="0"/>
              <a:ea typeface="Calibri"/>
              <a:cs typeface="Courier New" panose="02070309020205020404" pitchFamily="49" charset="0"/>
            </a:endParaRPr>
          </a:p>
          <a:p>
            <a:pPr>
              <a:buNone/>
            </a:pPr>
            <a:endParaRPr lang="en-US" sz="4200" dirty="0">
              <a:latin typeface="Courier New" panose="02070309020205020404" pitchFamily="49" charset="0"/>
              <a:ea typeface="Calibri"/>
              <a:cs typeface="Courier New" panose="02070309020205020404" pitchFamily="49" charset="0"/>
            </a:endParaRPr>
          </a:p>
          <a:p>
            <a:pPr>
              <a:buNone/>
            </a:pPr>
            <a:endParaRPr lang="en-US" sz="4200" dirty="0">
              <a:latin typeface="Courier New" panose="02070309020205020404" pitchFamily="49" charset="0"/>
              <a:ea typeface="Calibri"/>
              <a:cs typeface="Courier New" panose="02070309020205020404" pitchFamily="49" charset="0"/>
            </a:endParaRPr>
          </a:p>
        </p:txBody>
      </p:sp>
      <p:sp>
        <p:nvSpPr>
          <p:cNvPr id="4" name="Thought Bubble: Cloud 3">
            <a:extLst>
              <a:ext uri="{FF2B5EF4-FFF2-40B4-BE49-F238E27FC236}">
                <a16:creationId xmlns:a16="http://schemas.microsoft.com/office/drawing/2014/main" id="{002ACD84-11E5-AFA6-E22F-DF87170C8BE4}"/>
              </a:ext>
            </a:extLst>
          </p:cNvPr>
          <p:cNvSpPr/>
          <p:nvPr/>
        </p:nvSpPr>
        <p:spPr>
          <a:xfrm>
            <a:off x="7734300" y="2017011"/>
            <a:ext cx="4457700" cy="2014870"/>
          </a:xfrm>
          <a:prstGeom prst="cloudCallout">
            <a:avLst>
              <a:gd name="adj1" fmla="val -98804"/>
              <a:gd name="adj2" fmla="val 132978"/>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b="1">
                <a:solidFill>
                  <a:srgbClr val="FFFF00"/>
                </a:solidFill>
              </a:rPr>
              <a:t>Inherently </a:t>
            </a:r>
            <a:r>
              <a:rPr lang="en-US" sz="3000" b="1" i="1" u="sng">
                <a:solidFill>
                  <a:srgbClr val="FFFF00"/>
                </a:solidFill>
              </a:rPr>
              <a:t>NOT</a:t>
            </a:r>
            <a:r>
              <a:rPr lang="en-US" sz="3000" b="1">
                <a:solidFill>
                  <a:srgbClr val="FFFF00"/>
                </a:solidFill>
              </a:rPr>
              <a:t> Compile-Time  Checkable! </a:t>
            </a:r>
            <a:endParaRPr lang="en-US" i="1">
              <a:solidFill>
                <a:srgbClr val="FFFF00"/>
              </a:solidFill>
            </a:endParaRPr>
          </a:p>
        </p:txBody>
      </p:sp>
      <p:sp>
        <p:nvSpPr>
          <p:cNvPr id="8" name="Slide Number Placeholder 7">
            <a:extLst>
              <a:ext uri="{FF2B5EF4-FFF2-40B4-BE49-F238E27FC236}">
                <a16:creationId xmlns:a16="http://schemas.microsoft.com/office/drawing/2014/main" id="{1D8919DA-53BB-F056-850E-AB5FDC83D128}"/>
              </a:ext>
            </a:extLst>
          </p:cNvPr>
          <p:cNvSpPr>
            <a:spLocks noGrp="1"/>
          </p:cNvSpPr>
          <p:nvPr>
            <p:ph type="sldNum" sz="quarter" idx="12"/>
          </p:nvPr>
        </p:nvSpPr>
        <p:spPr/>
        <p:txBody>
          <a:bodyPr/>
          <a:lstStyle/>
          <a:p>
            <a:fld id="{0BDE28F9-DF4C-4421-9B70-DBE64F175828}" type="slidenum">
              <a:rPr lang="en-US" smtClean="0"/>
              <a:t>64</a:t>
            </a:fld>
            <a:endParaRPr lang="en-US"/>
          </a:p>
        </p:txBody>
      </p:sp>
    </p:spTree>
    <p:extLst>
      <p:ext uri="{BB962C8B-B14F-4D97-AF65-F5344CB8AC3E}">
        <p14:creationId xmlns:p14="http://schemas.microsoft.com/office/powerpoint/2010/main" val="367680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animEffect transition="in" filter="fade">
                                      <p:cBhvr>
                                        <p:cTn id="23" dur="500"/>
                                        <p:tgtEl>
                                          <p:spTgt spid="3">
                                            <p:txEl>
                                              <p:pRg st="9" end="9"/>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grpId="0" nodeType="clickEffect">
                                  <p:stCondLst>
                                    <p:cond delay="0"/>
                                  </p:stCondLst>
                                  <p:childTnLst>
                                    <p:set>
                                      <p:cBhvr>
                                        <p:cTn id="47" dur="1" fill="hold">
                                          <p:stCondLst>
                                            <p:cond delay="0"/>
                                          </p:stCondLst>
                                        </p:cTn>
                                        <p:tgtEl>
                                          <p:spTgt spid="4"/>
                                        </p:tgtEl>
                                        <p:attrNameLst>
                                          <p:attrName>style.visibility</p:attrName>
                                        </p:attrNameLst>
                                      </p:cBhvr>
                                      <p:to>
                                        <p:strVal val="visible"/>
                                      </p:to>
                                    </p:set>
                                    <p:animEffect transition="in" filter="wipe(down)">
                                      <p:cBhvr>
                                        <p:cTn id="48" dur="500"/>
                                        <p:tgtEl>
                                          <p:spTgt spid="4"/>
                                        </p:tgtEl>
                                      </p:cBhvr>
                                    </p:animEffect>
                                  </p:childTnLst>
                                </p:cTn>
                              </p:par>
                            </p:childTnLst>
                          </p:cTn>
                        </p:par>
                      </p:childTnLst>
                    </p:cTn>
                  </p:par>
                  <p:par>
                    <p:cTn id="49" fill="hold">
                      <p:stCondLst>
                        <p:cond delay="indefinite"/>
                      </p:stCondLst>
                      <p:childTnLst>
                        <p:par>
                          <p:cTn id="50" fill="hold">
                            <p:stCondLst>
                              <p:cond delay="0"/>
                            </p:stCondLst>
                            <p:childTnLst>
                              <p:par>
                                <p:cTn id="51" presetID="14" presetClass="entr" presetSubtype="10" fill="hold" grpId="0" nodeType="clickEffect">
                                  <p:stCondLst>
                                    <p:cond delay="0"/>
                                  </p:stCondLst>
                                  <p:childTnLst>
                                    <p:set>
                                      <p:cBhvr>
                                        <p:cTn id="52" dur="1" fill="hold">
                                          <p:stCondLst>
                                            <p:cond delay="0"/>
                                          </p:stCondLst>
                                        </p:cTn>
                                        <p:tgtEl>
                                          <p:spTgt spid="5"/>
                                        </p:tgtEl>
                                        <p:attrNameLst>
                                          <p:attrName>style.visibility</p:attrName>
                                        </p:attrNameLst>
                                      </p:cBhvr>
                                      <p:to>
                                        <p:strVal val="visible"/>
                                      </p:to>
                                    </p:set>
                                    <p:animEffect transition="in" filter="randombar(horizontal)">
                                      <p:cBhvr>
                                        <p:cTn id="53" dur="500"/>
                                        <p:tgtEl>
                                          <p:spTgt spid="5"/>
                                        </p:tgtEl>
                                      </p:cBhvr>
                                    </p:animEffect>
                                  </p:childTnLst>
                                </p:cTn>
                              </p:par>
                              <p:par>
                                <p:cTn id="54" presetID="14" presetClass="entr" presetSubtype="10" fill="hold" grpId="0" nodeType="with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randombar(horizontal)">
                                      <p:cBhvr>
                                        <p:cTn id="56" dur="500"/>
                                        <p:tgtEl>
                                          <p:spTgt spid="6"/>
                                        </p:tgtEl>
                                      </p:cBhvr>
                                    </p:animEffect>
                                  </p:childTnLst>
                                </p:cTn>
                              </p:par>
                              <p:par>
                                <p:cTn id="57" presetID="14" presetClass="entr" presetSubtype="10" fill="hold" grpId="0" nodeType="withEffect">
                                  <p:stCondLst>
                                    <p:cond delay="0"/>
                                  </p:stCondLst>
                                  <p:childTnLst>
                                    <p:set>
                                      <p:cBhvr>
                                        <p:cTn id="58" dur="1" fill="hold">
                                          <p:stCondLst>
                                            <p:cond delay="0"/>
                                          </p:stCondLst>
                                        </p:cTn>
                                        <p:tgtEl>
                                          <p:spTgt spid="7"/>
                                        </p:tgtEl>
                                        <p:attrNameLst>
                                          <p:attrName>style.visibility</p:attrName>
                                        </p:attrNameLst>
                                      </p:cBhvr>
                                      <p:to>
                                        <p:strVal val="visible"/>
                                      </p:to>
                                    </p:set>
                                    <p:animEffect transition="in" filter="randombar(horizontal)">
                                      <p:cBhvr>
                                        <p:cTn id="5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4"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2480FD-B06F-82DD-6534-1FC05777A243}"/>
            </a:ext>
          </a:extLst>
        </p:cNvPr>
        <p:cNvGrpSpPr/>
        <p:nvPr/>
      </p:nvGrpSpPr>
      <p:grpSpPr>
        <a:xfrm>
          <a:off x="0" y="0"/>
          <a:ext cx="0" cy="0"/>
          <a:chOff x="0" y="0"/>
          <a:chExt cx="0" cy="0"/>
        </a:xfrm>
      </p:grpSpPr>
      <p:sp>
        <p:nvSpPr>
          <p:cNvPr id="7" name="Oval 6">
            <a:extLst>
              <a:ext uri="{FF2B5EF4-FFF2-40B4-BE49-F238E27FC236}">
                <a16:creationId xmlns:a16="http://schemas.microsoft.com/office/drawing/2014/main" id="{7451D6EF-FC61-D5A9-28B3-88479D4092E5}"/>
              </a:ext>
            </a:extLst>
          </p:cNvPr>
          <p:cNvSpPr/>
          <p:nvPr/>
        </p:nvSpPr>
        <p:spPr>
          <a:xfrm>
            <a:off x="1712101" y="5468429"/>
            <a:ext cx="755502" cy="539728"/>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6A8F18FA-5AC6-112F-E216-BE34B01FAD31}"/>
              </a:ext>
            </a:extLst>
          </p:cNvPr>
          <p:cNvSpPr/>
          <p:nvPr/>
        </p:nvSpPr>
        <p:spPr>
          <a:xfrm>
            <a:off x="2343298" y="2790560"/>
            <a:ext cx="755502" cy="539728"/>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18F2C648-AD08-BEB5-DCAF-25D60966C03D}"/>
              </a:ext>
            </a:extLst>
          </p:cNvPr>
          <p:cNvSpPr/>
          <p:nvPr/>
        </p:nvSpPr>
        <p:spPr>
          <a:xfrm>
            <a:off x="2766543" y="2350637"/>
            <a:ext cx="1785679" cy="539728"/>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581499-ACC7-E476-8A17-DAE2C5E25BD9}"/>
              </a:ext>
            </a:extLst>
          </p:cNvPr>
          <p:cNvSpPr>
            <a:spLocks noGrp="1"/>
          </p:cNvSpPr>
          <p:nvPr>
            <p:ph type="title"/>
          </p:nvPr>
        </p:nvSpPr>
        <p:spPr>
          <a:noFill/>
        </p:spPr>
        <p:txBody>
          <a:bodyPr/>
          <a:lstStyle/>
          <a:p>
            <a:pPr algn="ctr"/>
            <a:r>
              <a:rPr lang="en-US" b="1" dirty="0"/>
              <a:t>Reference Counting </a:t>
            </a:r>
            <a:r>
              <a:rPr lang="en-US" dirty="0"/>
              <a:t>Enforced at Run Time</a:t>
            </a:r>
          </a:p>
        </p:txBody>
      </p:sp>
      <p:sp>
        <p:nvSpPr>
          <p:cNvPr id="3" name="Content Placeholder 2">
            <a:extLst>
              <a:ext uri="{FF2B5EF4-FFF2-40B4-BE49-F238E27FC236}">
                <a16:creationId xmlns:a16="http://schemas.microsoft.com/office/drawing/2014/main" id="{4A45FEB6-2F34-8AA6-3359-F21DA2655A18}"/>
              </a:ext>
            </a:extLst>
          </p:cNvPr>
          <p:cNvSpPr>
            <a:spLocks noGrp="1"/>
          </p:cNvSpPr>
          <p:nvPr>
            <p:ph idx="1"/>
          </p:nvPr>
        </p:nvSpPr>
        <p:spPr>
          <a:xfrm>
            <a:off x="838200" y="1825624"/>
            <a:ext cx="10913828" cy="5032375"/>
          </a:xfrm>
        </p:spPr>
        <p:txBody>
          <a:bodyPr vert="horz" lIns="91440" tIns="45720" rIns="91440" bIns="45720" rtlCol="0" anchor="t">
            <a:normAutofit fontScale="47500" lnSpcReduction="20000"/>
          </a:bodyPr>
          <a:lstStyle/>
          <a:p>
            <a:pPr>
              <a:buNone/>
            </a:pPr>
            <a:r>
              <a:rPr lang="en-US" sz="9300" dirty="0">
                <a:ea typeface="Calibri"/>
                <a:cs typeface="Calibri"/>
              </a:rPr>
              <a:t>Iterator Invalidation + preconditions</a:t>
            </a:r>
            <a:endParaRPr lang="en-US" sz="3400" dirty="0">
              <a:ea typeface="Calibri"/>
              <a:cs typeface="Calibri"/>
            </a:endParaRPr>
          </a:p>
          <a:p>
            <a:pPr>
              <a:buNone/>
            </a:pPr>
            <a:r>
              <a:rPr lang="en-US" sz="6400" dirty="0">
                <a:latin typeface="Consolas"/>
                <a:ea typeface="Calibri"/>
                <a:cs typeface="Courier New"/>
              </a:rPr>
              <a:t>#include &lt;vector&gt;</a:t>
            </a:r>
          </a:p>
          <a:p>
            <a:pPr>
              <a:buNone/>
            </a:pPr>
            <a:r>
              <a:rPr lang="en-US" sz="6400" dirty="0">
                <a:latin typeface="Consolas"/>
                <a:ea typeface="Calibri"/>
                <a:cs typeface="Courier New"/>
              </a:rPr>
              <a:t>void f(std::vector&lt;int&gt;&amp; </a:t>
            </a:r>
            <a:r>
              <a:rPr lang="en-US" sz="6400" dirty="0" err="1">
                <a:latin typeface="Consolas"/>
                <a:ea typeface="Calibri"/>
                <a:cs typeface="Courier New"/>
              </a:rPr>
              <a:t>vec</a:t>
            </a:r>
            <a:r>
              <a:rPr lang="en-US" sz="6400" dirty="0">
                <a:latin typeface="Consolas"/>
                <a:ea typeface="Calibri"/>
                <a:cs typeface="Courier New"/>
              </a:rPr>
              <a:t>)</a:t>
            </a:r>
          </a:p>
          <a:p>
            <a:pPr>
              <a:buNone/>
            </a:pPr>
            <a:r>
              <a:rPr lang="en-US" sz="6400" dirty="0">
                <a:latin typeface="Consolas"/>
                <a:ea typeface="Calibri"/>
                <a:cs typeface="Courier New"/>
              </a:rPr>
              <a:t>    </a:t>
            </a:r>
            <a:r>
              <a:rPr lang="en-US" sz="6400" b="1" dirty="0">
                <a:solidFill>
                  <a:srgbClr val="00B050"/>
                </a:solidFill>
                <a:latin typeface="Consolas"/>
                <a:ea typeface="Calibri"/>
                <a:cs typeface="Courier New"/>
              </a:rPr>
              <a:t>pre(</a:t>
            </a:r>
            <a:r>
              <a:rPr lang="en-US" sz="6400" b="1" dirty="0" err="1">
                <a:solidFill>
                  <a:srgbClr val="00B050"/>
                </a:solidFill>
                <a:latin typeface="Consolas"/>
                <a:ea typeface="Calibri"/>
                <a:cs typeface="Courier New"/>
              </a:rPr>
              <a:t>vec.size</a:t>
            </a:r>
            <a:r>
              <a:rPr lang="en-US" sz="6400" b="1" dirty="0">
                <a:solidFill>
                  <a:srgbClr val="00B050"/>
                </a:solidFill>
                <a:latin typeface="Consolas"/>
                <a:ea typeface="Calibri"/>
                <a:cs typeface="Courier New"/>
              </a:rPr>
              <a:t>() &lt; </a:t>
            </a:r>
            <a:r>
              <a:rPr lang="en-US" sz="6400" b="1" dirty="0" err="1">
                <a:solidFill>
                  <a:srgbClr val="00B050"/>
                </a:solidFill>
                <a:latin typeface="Consolas"/>
                <a:ea typeface="Calibri"/>
                <a:cs typeface="Courier New"/>
              </a:rPr>
              <a:t>vec.capacity</a:t>
            </a:r>
            <a:r>
              <a:rPr lang="en-US" sz="6400" b="1" dirty="0">
                <a:solidFill>
                  <a:srgbClr val="00B050"/>
                </a:solidFill>
                <a:latin typeface="Consolas"/>
                <a:ea typeface="Calibri"/>
                <a:cs typeface="Courier New"/>
              </a:rPr>
              <a:t>())</a:t>
            </a:r>
          </a:p>
          <a:p>
            <a:pPr>
              <a:buNone/>
            </a:pPr>
            <a:r>
              <a:rPr lang="en-US" sz="6400" dirty="0">
                <a:solidFill>
                  <a:srgbClr val="000000"/>
                </a:solidFill>
                <a:latin typeface="Consolas"/>
                <a:ea typeface="Calibri"/>
                <a:cs typeface="Courier New"/>
              </a:rPr>
              <a:t>{</a:t>
            </a:r>
            <a:endParaRPr lang="en-US" sz="6400" dirty="0">
              <a:solidFill>
                <a:srgbClr val="00607C"/>
              </a:solidFill>
              <a:latin typeface="Consolas"/>
              <a:ea typeface="Calibri"/>
              <a:cs typeface="Courier New"/>
            </a:endParaRPr>
          </a:p>
          <a:p>
            <a:pPr>
              <a:buNone/>
            </a:pPr>
            <a:r>
              <a:rPr lang="en-US" sz="6400" dirty="0">
                <a:solidFill>
                  <a:srgbClr val="000000"/>
                </a:solidFill>
                <a:latin typeface="Consolas"/>
                <a:ea typeface="Calibri"/>
                <a:cs typeface="Courier New"/>
              </a:rPr>
              <a:t>    int *b = </a:t>
            </a:r>
            <a:r>
              <a:rPr lang="en-US" sz="6400" dirty="0" err="1">
                <a:solidFill>
                  <a:srgbClr val="000000"/>
                </a:solidFill>
                <a:latin typeface="Consolas"/>
                <a:ea typeface="Calibri"/>
                <a:cs typeface="Courier New"/>
              </a:rPr>
              <a:t>vec.begin</a:t>
            </a:r>
            <a:r>
              <a:rPr lang="en-US" sz="6400" dirty="0">
                <a:solidFill>
                  <a:srgbClr val="000000"/>
                </a:solidFill>
                <a:latin typeface="Consolas"/>
                <a:ea typeface="Calibri"/>
                <a:cs typeface="Courier New"/>
              </a:rPr>
              <a:t>();</a:t>
            </a:r>
          </a:p>
          <a:p>
            <a:pPr>
              <a:buNone/>
            </a:pPr>
            <a:r>
              <a:rPr lang="en-US" sz="6400" dirty="0">
                <a:latin typeface="Consolas"/>
                <a:ea typeface="Calibri"/>
                <a:cs typeface="Courier New"/>
              </a:rPr>
              <a:t>    </a:t>
            </a:r>
            <a:r>
              <a:rPr lang="en-US" sz="6400" dirty="0" err="1">
                <a:latin typeface="Consolas"/>
                <a:ea typeface="Calibri"/>
                <a:cs typeface="Courier New"/>
              </a:rPr>
              <a:t>vec.push_back</a:t>
            </a:r>
            <a:r>
              <a:rPr lang="en-US" sz="6400" dirty="0">
                <a:latin typeface="Consolas"/>
                <a:ea typeface="Calibri"/>
                <a:cs typeface="Courier New"/>
              </a:rPr>
              <a:t>(17);</a:t>
            </a:r>
          </a:p>
          <a:p>
            <a:pPr>
              <a:buNone/>
            </a:pPr>
            <a:r>
              <a:rPr lang="en-US" sz="6400" dirty="0">
                <a:latin typeface="Consolas"/>
                <a:ea typeface="Calibri"/>
                <a:cs typeface="Courier New"/>
              </a:rPr>
              <a:t>    int *e = </a:t>
            </a:r>
            <a:r>
              <a:rPr lang="en-US" sz="6400" dirty="0" err="1">
                <a:latin typeface="Consolas"/>
                <a:ea typeface="Calibri"/>
                <a:cs typeface="Courier New"/>
              </a:rPr>
              <a:t>vec.end</a:t>
            </a:r>
            <a:r>
              <a:rPr lang="en-US" sz="6400" dirty="0">
                <a:latin typeface="Consolas"/>
                <a:ea typeface="Calibri"/>
                <a:cs typeface="Courier New"/>
              </a:rPr>
              <a:t>();</a:t>
            </a:r>
          </a:p>
          <a:p>
            <a:pPr>
              <a:buNone/>
            </a:pPr>
            <a:r>
              <a:rPr lang="en-US" sz="6400" dirty="0">
                <a:latin typeface="Consolas"/>
                <a:ea typeface="Calibri"/>
                <a:cs typeface="Courier New"/>
              </a:rPr>
              <a:t>    std::sort(b, e); </a:t>
            </a:r>
          </a:p>
          <a:p>
            <a:pPr>
              <a:buNone/>
            </a:pPr>
            <a:r>
              <a:rPr lang="en-US" sz="6400" dirty="0">
                <a:latin typeface="Consolas"/>
                <a:ea typeface="Calibri"/>
                <a:cs typeface="Courier New"/>
              </a:rPr>
              <a:t>}</a:t>
            </a:r>
          </a:p>
          <a:p>
            <a:pPr>
              <a:buNone/>
            </a:pPr>
            <a:endParaRPr lang="en-US" sz="6400" dirty="0">
              <a:latin typeface="Consolas"/>
              <a:ea typeface="Calibri"/>
              <a:cs typeface="Courier New" panose="02070309020205020404" pitchFamily="49" charset="0"/>
            </a:endParaRPr>
          </a:p>
          <a:p>
            <a:pPr>
              <a:buNone/>
            </a:pPr>
            <a:endParaRPr lang="en-US" sz="4200" dirty="0">
              <a:latin typeface="Courier New" panose="02070309020205020404" pitchFamily="49" charset="0"/>
              <a:ea typeface="Calibri"/>
              <a:cs typeface="Courier New" panose="02070309020205020404" pitchFamily="49" charset="0"/>
            </a:endParaRPr>
          </a:p>
          <a:p>
            <a:pPr>
              <a:buNone/>
            </a:pPr>
            <a:endParaRPr lang="en-US" sz="4200" dirty="0">
              <a:latin typeface="Courier New" panose="02070309020205020404" pitchFamily="49" charset="0"/>
              <a:ea typeface="Calibri"/>
              <a:cs typeface="Courier New" panose="02070309020205020404" pitchFamily="49" charset="0"/>
            </a:endParaRPr>
          </a:p>
          <a:p>
            <a:pPr>
              <a:buNone/>
            </a:pPr>
            <a:endParaRPr lang="en-US" sz="4200" dirty="0">
              <a:latin typeface="Courier New" panose="02070309020205020404" pitchFamily="49" charset="0"/>
              <a:ea typeface="Calibri"/>
              <a:cs typeface="Courier New" panose="02070309020205020404" pitchFamily="49" charset="0"/>
            </a:endParaRPr>
          </a:p>
        </p:txBody>
      </p:sp>
      <p:sp>
        <p:nvSpPr>
          <p:cNvPr id="8" name="Thought Bubble: Cloud 7">
            <a:extLst>
              <a:ext uri="{FF2B5EF4-FFF2-40B4-BE49-F238E27FC236}">
                <a16:creationId xmlns:a16="http://schemas.microsoft.com/office/drawing/2014/main" id="{CEB2830F-BF90-5A18-DD6F-DCC381EF7F5D}"/>
              </a:ext>
            </a:extLst>
          </p:cNvPr>
          <p:cNvSpPr/>
          <p:nvPr/>
        </p:nvSpPr>
        <p:spPr>
          <a:xfrm>
            <a:off x="9237430" y="1897939"/>
            <a:ext cx="3387944" cy="1432349"/>
          </a:xfrm>
          <a:prstGeom prst="cloudCallout">
            <a:avLst>
              <a:gd name="adj1" fmla="val -66317"/>
              <a:gd name="adj2" fmla="val 5290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b="1">
                <a:solidFill>
                  <a:schemeClr val="bg1"/>
                </a:solidFill>
              </a:rPr>
              <a:t>Precondition guards UB!</a:t>
            </a:r>
            <a:endParaRPr lang="en-US" i="1">
              <a:solidFill>
                <a:schemeClr val="bg1"/>
              </a:solidFill>
            </a:endParaRPr>
          </a:p>
        </p:txBody>
      </p:sp>
      <p:sp>
        <p:nvSpPr>
          <p:cNvPr id="9" name="Thought Bubble: Cloud 8">
            <a:extLst>
              <a:ext uri="{FF2B5EF4-FFF2-40B4-BE49-F238E27FC236}">
                <a16:creationId xmlns:a16="http://schemas.microsoft.com/office/drawing/2014/main" id="{C023C101-C3F7-104A-A1D7-BAAFFC057274}"/>
              </a:ext>
            </a:extLst>
          </p:cNvPr>
          <p:cNvSpPr/>
          <p:nvPr/>
        </p:nvSpPr>
        <p:spPr>
          <a:xfrm>
            <a:off x="6614928" y="4311376"/>
            <a:ext cx="5499100" cy="708102"/>
          </a:xfrm>
          <a:prstGeom prst="cloudCallout">
            <a:avLst>
              <a:gd name="adj1" fmla="val -68183"/>
              <a:gd name="adj2" fmla="val 1813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solidFill>
                  <a:schemeClr val="bg1"/>
                </a:solidFill>
              </a:rPr>
              <a:t> Cannot invalidate  </a:t>
            </a:r>
            <a:r>
              <a:rPr lang="en-US" sz="3000" dirty="0">
                <a:solidFill>
                  <a:schemeClr val="bg1"/>
                </a:solidFill>
                <a:latin typeface="Courier New" panose="02070309020205020404" pitchFamily="49" charset="0"/>
                <a:cs typeface="Courier New" panose="02070309020205020404" pitchFamily="49" charset="0"/>
              </a:rPr>
              <a:t>b</a:t>
            </a:r>
            <a:endParaRPr lang="en-US" i="1" dirty="0">
              <a:solidFill>
                <a:schemeClr val="bg1"/>
              </a:solidFill>
              <a:latin typeface="Courier New" panose="02070309020205020404" pitchFamily="49" charset="0"/>
              <a:cs typeface="Courier New" panose="02070309020205020404" pitchFamily="49" charset="0"/>
            </a:endParaRPr>
          </a:p>
        </p:txBody>
      </p:sp>
      <p:sp>
        <p:nvSpPr>
          <p:cNvPr id="10" name="Thought Bubble: Cloud 9">
            <a:extLst>
              <a:ext uri="{FF2B5EF4-FFF2-40B4-BE49-F238E27FC236}">
                <a16:creationId xmlns:a16="http://schemas.microsoft.com/office/drawing/2014/main" id="{CA4C31CB-2A4F-9394-B7CE-40E6193E3429}"/>
              </a:ext>
            </a:extLst>
          </p:cNvPr>
          <p:cNvSpPr/>
          <p:nvPr/>
        </p:nvSpPr>
        <p:spPr>
          <a:xfrm>
            <a:off x="6096000" y="5440997"/>
            <a:ext cx="5499100" cy="708102"/>
          </a:xfrm>
          <a:prstGeom prst="cloudCallout">
            <a:avLst>
              <a:gd name="adj1" fmla="val -62817"/>
              <a:gd name="adj2" fmla="val -1018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solidFill>
                  <a:schemeClr val="bg1"/>
                </a:solidFill>
              </a:rPr>
              <a:t>  </a:t>
            </a:r>
            <a:r>
              <a:rPr lang="en-US" sz="3000" dirty="0">
                <a:solidFill>
                  <a:schemeClr val="bg1"/>
                </a:solidFill>
                <a:latin typeface="Courier New" panose="02070309020205020404" pitchFamily="49" charset="0"/>
                <a:cs typeface="Courier New" panose="02070309020205020404" pitchFamily="49" charset="0"/>
              </a:rPr>
              <a:t>b</a:t>
            </a:r>
            <a:r>
              <a:rPr lang="en-US" sz="3000" dirty="0">
                <a:solidFill>
                  <a:schemeClr val="bg1"/>
                </a:solidFill>
                <a:cs typeface="Courier New" panose="02070309020205020404" pitchFamily="49" charset="0"/>
              </a:rPr>
              <a:t>  cannot be invalid</a:t>
            </a:r>
            <a:endParaRPr lang="en-US" i="1" dirty="0">
              <a:solidFill>
                <a:schemeClr val="bg1"/>
              </a:solidFill>
              <a:cs typeface="Courier New" panose="02070309020205020404" pitchFamily="49" charset="0"/>
            </a:endParaRPr>
          </a:p>
        </p:txBody>
      </p:sp>
      <p:sp>
        <p:nvSpPr>
          <p:cNvPr id="4" name="Slide Number Placeholder 3">
            <a:extLst>
              <a:ext uri="{FF2B5EF4-FFF2-40B4-BE49-F238E27FC236}">
                <a16:creationId xmlns:a16="http://schemas.microsoft.com/office/drawing/2014/main" id="{19FC2E46-2BFC-3CF1-6D96-090F5F9779CF}"/>
              </a:ext>
            </a:extLst>
          </p:cNvPr>
          <p:cNvSpPr>
            <a:spLocks noGrp="1"/>
          </p:cNvSpPr>
          <p:nvPr>
            <p:ph type="sldNum" sz="quarter" idx="12"/>
          </p:nvPr>
        </p:nvSpPr>
        <p:spPr/>
        <p:txBody>
          <a:bodyPr/>
          <a:lstStyle/>
          <a:p>
            <a:fld id="{0BDE28F9-DF4C-4421-9B70-DBE64F175828}" type="slidenum">
              <a:rPr lang="en-US" smtClean="0"/>
              <a:t>65</a:t>
            </a:fld>
            <a:endParaRPr lang="en-US"/>
          </a:p>
        </p:txBody>
      </p:sp>
    </p:spTree>
    <p:extLst>
      <p:ext uri="{BB962C8B-B14F-4D97-AF65-F5344CB8AC3E}">
        <p14:creationId xmlns:p14="http://schemas.microsoft.com/office/powerpoint/2010/main" val="3754078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randombar(horizontal)">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randombar(horizontal)">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randombar(horizontal)">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randombar(horizontal)">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animBg="1"/>
      <p:bldP spid="9" grpId="0" animBg="1"/>
      <p:bldP spid="10"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303760-5F1C-FFA2-F1AC-A4DCFDD35135}"/>
            </a:ext>
          </a:extLst>
        </p:cNvPr>
        <p:cNvGrpSpPr/>
        <p:nvPr/>
      </p:nvGrpSpPr>
      <p:grpSpPr>
        <a:xfrm>
          <a:off x="0" y="0"/>
          <a:ext cx="0" cy="0"/>
          <a:chOff x="0" y="0"/>
          <a:chExt cx="0" cy="0"/>
        </a:xfrm>
      </p:grpSpPr>
      <p:sp>
        <p:nvSpPr>
          <p:cNvPr id="5" name="Content Placeholder 2">
            <a:extLst>
              <a:ext uri="{FF2B5EF4-FFF2-40B4-BE49-F238E27FC236}">
                <a16:creationId xmlns:a16="http://schemas.microsoft.com/office/drawing/2014/main" id="{FE2ED6EE-7B23-F383-9C5F-FCDB3DB6E7F0}"/>
              </a:ext>
            </a:extLst>
          </p:cNvPr>
          <p:cNvSpPr txBox="1">
            <a:spLocks/>
          </p:cNvSpPr>
          <p:nvPr/>
        </p:nvSpPr>
        <p:spPr>
          <a:xfrm>
            <a:off x="1362631" y="2166142"/>
            <a:ext cx="9314120" cy="4351338"/>
          </a:xfrm>
          <a:prstGeom prst="rect">
            <a:avLst/>
          </a:prstGeom>
          <a:solidFill>
            <a:schemeClr val="accent3">
              <a:lumMod val="20000"/>
              <a:lumOff val="80000"/>
            </a:schemeClr>
          </a:solidFill>
          <a:ln w="571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br>
              <a:rPr lang="en-US" dirty="0">
                <a:solidFill>
                  <a:srgbClr val="000000"/>
                </a:solidFill>
                <a:latin typeface="Arial" panose="020B0604020202020204" pitchFamily="34" charset="0"/>
              </a:rPr>
            </a:br>
            <a:r>
              <a:rPr lang="en-US" sz="6000" b="1" dirty="0"/>
              <a:t>Ghost Data</a:t>
            </a:r>
            <a:br>
              <a:rPr lang="en-US" dirty="0">
                <a:solidFill>
                  <a:srgbClr val="000000"/>
                </a:solidFill>
                <a:latin typeface="Arial" panose="020B0604020202020204" pitchFamily="34" charset="0"/>
              </a:rPr>
            </a:br>
            <a:br>
              <a:rPr lang="en-US" dirty="0">
                <a:solidFill>
                  <a:srgbClr val="000000"/>
                </a:solidFill>
                <a:latin typeface="Arial" panose="020B0604020202020204" pitchFamily="34" charset="0"/>
              </a:rPr>
            </a:br>
            <a:br>
              <a:rPr lang="en-US" dirty="0">
                <a:solidFill>
                  <a:srgbClr val="000000"/>
                </a:solidFill>
                <a:latin typeface="Arial" panose="020B0604020202020204" pitchFamily="34" charset="0"/>
              </a:rPr>
            </a:br>
            <a:r>
              <a:rPr lang="en-US" dirty="0">
                <a:solidFill>
                  <a:srgbClr val="000000"/>
                </a:solidFill>
                <a:latin typeface="Arial"/>
                <a:cs typeface="Arial"/>
              </a:rPr>
              <a:t>Optional </a:t>
            </a:r>
            <a:r>
              <a:rPr lang="en-US" sz="2800" dirty="0">
                <a:solidFill>
                  <a:srgbClr val="000000"/>
                </a:solidFill>
                <a:latin typeface="Arial"/>
                <a:cs typeface="Arial"/>
              </a:rPr>
              <a:t>information made available to multiple contract assertions at various granularities (e.g., all assertions within a particular function invocation) that would not otherwise be represented in the abstract machine.</a:t>
            </a:r>
            <a:endParaRPr lang="en-US" dirty="0"/>
          </a:p>
        </p:txBody>
      </p:sp>
      <p:sp>
        <p:nvSpPr>
          <p:cNvPr id="2" name="Title 1">
            <a:extLst>
              <a:ext uri="{FF2B5EF4-FFF2-40B4-BE49-F238E27FC236}">
                <a16:creationId xmlns:a16="http://schemas.microsoft.com/office/drawing/2014/main" id="{2DB75C8F-8ADD-5189-A989-21F8972E2096}"/>
              </a:ext>
            </a:extLst>
          </p:cNvPr>
          <p:cNvSpPr>
            <a:spLocks noGrp="1"/>
          </p:cNvSpPr>
          <p:nvPr>
            <p:ph type="title"/>
          </p:nvPr>
        </p:nvSpPr>
        <p:spPr>
          <a:noFill/>
        </p:spPr>
        <p:txBody>
          <a:bodyPr/>
          <a:lstStyle/>
          <a:p>
            <a:pPr algn="ctr"/>
            <a:r>
              <a:rPr lang="en-US" b="1" dirty="0"/>
              <a:t>Exclusivity</a:t>
            </a:r>
            <a:r>
              <a:rPr lang="en-US" dirty="0"/>
              <a:t> Enforced at Run Time</a:t>
            </a:r>
          </a:p>
        </p:txBody>
      </p:sp>
      <p:sp>
        <p:nvSpPr>
          <p:cNvPr id="4" name="Thought Bubble: Cloud 3">
            <a:extLst>
              <a:ext uri="{FF2B5EF4-FFF2-40B4-BE49-F238E27FC236}">
                <a16:creationId xmlns:a16="http://schemas.microsoft.com/office/drawing/2014/main" id="{0F0CD4B2-B0FF-567E-353D-EB2AA63DC3A3}"/>
              </a:ext>
            </a:extLst>
          </p:cNvPr>
          <p:cNvSpPr/>
          <p:nvPr/>
        </p:nvSpPr>
        <p:spPr>
          <a:xfrm>
            <a:off x="757144" y="1690688"/>
            <a:ext cx="2772231" cy="1097280"/>
          </a:xfrm>
          <a:prstGeom prst="cloudCallout">
            <a:avLst>
              <a:gd name="adj1" fmla="val 73552"/>
              <a:gd name="adj2" fmla="val 5916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Why do we call </a:t>
            </a:r>
          </a:p>
          <a:p>
            <a:pPr algn="ctr"/>
            <a:r>
              <a:rPr lang="en-US"/>
              <a:t>it “Ghost” Data?</a:t>
            </a:r>
          </a:p>
        </p:txBody>
      </p:sp>
      <p:sp>
        <p:nvSpPr>
          <p:cNvPr id="3" name="Slide Number Placeholder 2">
            <a:extLst>
              <a:ext uri="{FF2B5EF4-FFF2-40B4-BE49-F238E27FC236}">
                <a16:creationId xmlns:a16="http://schemas.microsoft.com/office/drawing/2014/main" id="{F0C206A4-A10F-642F-56A1-FC20B1067933}"/>
              </a:ext>
            </a:extLst>
          </p:cNvPr>
          <p:cNvSpPr>
            <a:spLocks noGrp="1"/>
          </p:cNvSpPr>
          <p:nvPr>
            <p:ph type="sldNum" sz="quarter" idx="12"/>
          </p:nvPr>
        </p:nvSpPr>
        <p:spPr/>
        <p:txBody>
          <a:bodyPr/>
          <a:lstStyle/>
          <a:p>
            <a:fld id="{0BDE28F9-DF4C-4421-9B70-DBE64F175828}" type="slidenum">
              <a:rPr lang="en-US" smtClean="0"/>
              <a:t>66</a:t>
            </a:fld>
            <a:endParaRPr lang="en-US"/>
          </a:p>
        </p:txBody>
      </p:sp>
    </p:spTree>
    <p:extLst>
      <p:ext uri="{BB962C8B-B14F-4D97-AF65-F5344CB8AC3E}">
        <p14:creationId xmlns:p14="http://schemas.microsoft.com/office/powerpoint/2010/main" val="3152871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28748-2D51-50FD-8E78-759992F24592}"/>
              </a:ext>
            </a:extLst>
          </p:cNvPr>
          <p:cNvSpPr>
            <a:spLocks noGrp="1"/>
          </p:cNvSpPr>
          <p:nvPr>
            <p:ph type="title"/>
          </p:nvPr>
        </p:nvSpPr>
        <p:spPr>
          <a:noFill/>
        </p:spPr>
        <p:txBody>
          <a:bodyPr/>
          <a:lstStyle/>
          <a:p>
            <a:pPr algn="ctr"/>
            <a:r>
              <a:rPr lang="en-US" b="1" dirty="0"/>
              <a:t>Exclusivity</a:t>
            </a:r>
            <a:r>
              <a:rPr lang="en-US" dirty="0"/>
              <a:t> Enforced at Run Time</a:t>
            </a:r>
          </a:p>
        </p:txBody>
      </p:sp>
      <p:sp>
        <p:nvSpPr>
          <p:cNvPr id="3" name="Content Placeholder 2">
            <a:extLst>
              <a:ext uri="{FF2B5EF4-FFF2-40B4-BE49-F238E27FC236}">
                <a16:creationId xmlns:a16="http://schemas.microsoft.com/office/drawing/2014/main" id="{BCE00B37-DAB7-BD61-A98F-025C9B1C0A20}"/>
              </a:ext>
            </a:extLst>
          </p:cNvPr>
          <p:cNvSpPr>
            <a:spLocks noGrp="1"/>
          </p:cNvSpPr>
          <p:nvPr>
            <p:ph idx="1"/>
          </p:nvPr>
        </p:nvSpPr>
        <p:spPr>
          <a:xfrm>
            <a:off x="838200" y="1825625"/>
            <a:ext cx="10515600" cy="5032375"/>
          </a:xfrm>
        </p:spPr>
        <p:txBody>
          <a:bodyPr vert="horz" lIns="91440" tIns="45720" rIns="91440" bIns="45720" rtlCol="0" anchor="t">
            <a:normAutofit/>
          </a:bodyPr>
          <a:lstStyle/>
          <a:p>
            <a:pPr marL="0" indent="0">
              <a:buNone/>
            </a:pPr>
            <a:r>
              <a:rPr lang="en-US" sz="4400" dirty="0"/>
              <a:t>Important essential properties of Ghost Data.</a:t>
            </a:r>
            <a:endParaRPr lang="en-US" sz="2400" dirty="0"/>
          </a:p>
          <a:p>
            <a:pPr>
              <a:lnSpc>
                <a:spcPct val="75000"/>
              </a:lnSpc>
              <a:buFont typeface="Wingdings" panose="05000000000000000000" pitchFamily="2" charset="2"/>
              <a:buChar char="Ø"/>
            </a:pPr>
            <a:r>
              <a:rPr lang="en-US" sz="4000" dirty="0"/>
              <a:t> With Ghost Data…</a:t>
            </a:r>
          </a:p>
          <a:p>
            <a:pPr marL="914400" lvl="1" indent="-457200">
              <a:lnSpc>
                <a:spcPct val="75000"/>
              </a:lnSpc>
              <a:buFont typeface="Calibri" panose="020F0502020204030204" pitchFamily="34" charset="0"/>
              <a:buChar char="—"/>
            </a:pPr>
            <a:r>
              <a:rPr lang="en-US" sz="3200" dirty="0"/>
              <a:t>Assertions can express any requirement whose violation</a:t>
            </a:r>
            <a:br>
              <a:rPr lang="en-US" sz="3200" dirty="0"/>
            </a:br>
            <a:r>
              <a:rPr lang="en-US" sz="3200" dirty="0"/>
              <a:t>could alter program behavior.</a:t>
            </a:r>
          </a:p>
          <a:p>
            <a:pPr marL="914400" lvl="1" indent="-457200">
              <a:lnSpc>
                <a:spcPct val="75000"/>
              </a:lnSpc>
              <a:buFont typeface="Calibri" panose="020F0502020204030204" pitchFamily="34" charset="0"/>
              <a:buChar char="—"/>
            </a:pPr>
            <a:r>
              <a:rPr lang="en-US" sz="3200" dirty="0"/>
              <a:t>Many assertions will require core-language interfaces to update them.</a:t>
            </a:r>
            <a:endParaRPr lang="en-US" sz="3200" dirty="0">
              <a:cs typeface="Calibri"/>
            </a:endParaRPr>
          </a:p>
          <a:p>
            <a:pPr>
              <a:lnSpc>
                <a:spcPct val="75000"/>
              </a:lnSpc>
              <a:buFont typeface="Wingdings" panose="05000000000000000000" pitchFamily="2" charset="2"/>
              <a:buChar char="Ø"/>
            </a:pPr>
            <a:r>
              <a:rPr lang="en-US" sz="4000" dirty="0"/>
              <a:t> Ghost Data has </a:t>
            </a:r>
            <a:r>
              <a:rPr lang="en-US" sz="4000" i="1" u="sng" dirty="0"/>
              <a:t>zero</a:t>
            </a:r>
            <a:r>
              <a:rPr lang="en-US" sz="4000" dirty="0"/>
              <a:t> runtime overhead when…      </a:t>
            </a:r>
            <a:endParaRPr lang="en-US" sz="4000" dirty="0">
              <a:cs typeface="Calibri"/>
            </a:endParaRPr>
          </a:p>
          <a:p>
            <a:pPr marL="914400" lvl="1" indent="-457200">
              <a:lnSpc>
                <a:spcPct val="75000"/>
              </a:lnSpc>
              <a:buFont typeface="Calibri" panose="020F0502020204030204" pitchFamily="34" charset="0"/>
              <a:buChar char="—"/>
            </a:pPr>
            <a:r>
              <a:rPr lang="en-US" sz="3200" dirty="0"/>
              <a:t>Contract-assertion checks are disabled.</a:t>
            </a:r>
          </a:p>
          <a:p>
            <a:pPr marL="914400" lvl="1" indent="-457200">
              <a:lnSpc>
                <a:spcPct val="75000"/>
              </a:lnSpc>
              <a:buFont typeface="Calibri" panose="020F0502020204030204" pitchFamily="34" charset="0"/>
              <a:buChar char="—"/>
            </a:pPr>
            <a:r>
              <a:rPr lang="en-US" sz="3200" dirty="0"/>
              <a:t>Local analysis can prove that the assertions will not be</a:t>
            </a:r>
            <a:br>
              <a:rPr lang="en-US" sz="3200" dirty="0"/>
            </a:br>
            <a:r>
              <a:rPr lang="en-US" sz="3200" dirty="0"/>
              <a:t>violated.</a:t>
            </a:r>
          </a:p>
        </p:txBody>
      </p:sp>
      <p:sp>
        <p:nvSpPr>
          <p:cNvPr id="4" name="Slide Number Placeholder 3">
            <a:extLst>
              <a:ext uri="{FF2B5EF4-FFF2-40B4-BE49-F238E27FC236}">
                <a16:creationId xmlns:a16="http://schemas.microsoft.com/office/drawing/2014/main" id="{352B7449-7F56-0A4C-DBAD-BFF3E90DB048}"/>
              </a:ext>
            </a:extLst>
          </p:cNvPr>
          <p:cNvSpPr>
            <a:spLocks noGrp="1"/>
          </p:cNvSpPr>
          <p:nvPr>
            <p:ph type="sldNum" sz="quarter" idx="12"/>
          </p:nvPr>
        </p:nvSpPr>
        <p:spPr/>
        <p:txBody>
          <a:bodyPr/>
          <a:lstStyle/>
          <a:p>
            <a:fld id="{0BDE28F9-DF4C-4421-9B70-DBE64F175828}" type="slidenum">
              <a:rPr lang="en-US" smtClean="0"/>
              <a:t>67</a:t>
            </a:fld>
            <a:endParaRPr lang="en-US"/>
          </a:p>
        </p:txBody>
      </p:sp>
    </p:spTree>
    <p:extLst>
      <p:ext uri="{BB962C8B-B14F-4D97-AF65-F5344CB8AC3E}">
        <p14:creationId xmlns:p14="http://schemas.microsoft.com/office/powerpoint/2010/main" val="1420962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5E9504-C241-DD49-A013-0618866DFF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68AE48-924C-F05A-9300-4BA1E5354D47}"/>
              </a:ext>
            </a:extLst>
          </p:cNvPr>
          <p:cNvSpPr>
            <a:spLocks noGrp="1"/>
          </p:cNvSpPr>
          <p:nvPr>
            <p:ph type="title"/>
          </p:nvPr>
        </p:nvSpPr>
        <p:spPr>
          <a:noFill/>
        </p:spPr>
        <p:txBody>
          <a:bodyPr/>
          <a:lstStyle/>
          <a:p>
            <a:pPr algn="ctr"/>
            <a:r>
              <a:rPr lang="en-US" b="1" dirty="0"/>
              <a:t>Exclusivity</a:t>
            </a:r>
            <a:r>
              <a:rPr lang="en-US" dirty="0"/>
              <a:t> Enforced at Run Time</a:t>
            </a:r>
          </a:p>
        </p:txBody>
      </p:sp>
      <p:sp>
        <p:nvSpPr>
          <p:cNvPr id="3" name="Content Placeholder 2">
            <a:extLst>
              <a:ext uri="{FF2B5EF4-FFF2-40B4-BE49-F238E27FC236}">
                <a16:creationId xmlns:a16="http://schemas.microsoft.com/office/drawing/2014/main" id="{BACEC735-AAFD-55CC-D847-2CD19C3B5C87}"/>
              </a:ext>
            </a:extLst>
          </p:cNvPr>
          <p:cNvSpPr>
            <a:spLocks noGrp="1"/>
          </p:cNvSpPr>
          <p:nvPr>
            <p:ph idx="1"/>
          </p:nvPr>
        </p:nvSpPr>
        <p:spPr>
          <a:xfrm>
            <a:off x="838200" y="1825625"/>
            <a:ext cx="10515600" cy="5032375"/>
          </a:xfrm>
        </p:spPr>
        <p:txBody>
          <a:bodyPr vert="horz" lIns="91440" tIns="45720" rIns="91440" bIns="45720" rtlCol="0" anchor="t">
            <a:normAutofit/>
          </a:bodyPr>
          <a:lstStyle/>
          <a:p>
            <a:pPr marL="0" indent="0">
              <a:buNone/>
            </a:pPr>
            <a:r>
              <a:rPr lang="en-US" sz="4400" dirty="0"/>
              <a:t> </a:t>
            </a:r>
            <a:endParaRPr lang="en-US" sz="3200" dirty="0"/>
          </a:p>
        </p:txBody>
      </p:sp>
      <p:sp>
        <p:nvSpPr>
          <p:cNvPr id="4" name="Slide Number Placeholder 3">
            <a:extLst>
              <a:ext uri="{FF2B5EF4-FFF2-40B4-BE49-F238E27FC236}">
                <a16:creationId xmlns:a16="http://schemas.microsoft.com/office/drawing/2014/main" id="{45ED1FBE-0895-0CB1-B8ED-2EF6F968113D}"/>
              </a:ext>
            </a:extLst>
          </p:cNvPr>
          <p:cNvSpPr>
            <a:spLocks noGrp="1"/>
          </p:cNvSpPr>
          <p:nvPr>
            <p:ph type="sldNum" sz="quarter" idx="12"/>
          </p:nvPr>
        </p:nvSpPr>
        <p:spPr/>
        <p:txBody>
          <a:bodyPr/>
          <a:lstStyle/>
          <a:p>
            <a:fld id="{0BDE28F9-DF4C-4421-9B70-DBE64F175828}" type="slidenum">
              <a:rPr lang="en-US" smtClean="0"/>
              <a:t>68</a:t>
            </a:fld>
            <a:endParaRPr lang="en-US"/>
          </a:p>
        </p:txBody>
      </p:sp>
      <p:sp>
        <p:nvSpPr>
          <p:cNvPr id="5" name="Content Placeholder 2">
            <a:extLst>
              <a:ext uri="{FF2B5EF4-FFF2-40B4-BE49-F238E27FC236}">
                <a16:creationId xmlns:a16="http://schemas.microsoft.com/office/drawing/2014/main" id="{B1300289-8D4C-1118-5E5E-4A3A7197CDB4}"/>
              </a:ext>
            </a:extLst>
          </p:cNvPr>
          <p:cNvSpPr txBox="1">
            <a:spLocks/>
          </p:cNvSpPr>
          <p:nvPr/>
        </p:nvSpPr>
        <p:spPr>
          <a:xfrm>
            <a:off x="1024303" y="2141537"/>
            <a:ext cx="9314120" cy="4351338"/>
          </a:xfrm>
          <a:prstGeom prst="rect">
            <a:avLst/>
          </a:prstGeom>
          <a:solidFill>
            <a:schemeClr val="accent3">
              <a:lumMod val="20000"/>
              <a:lumOff val="80000"/>
            </a:schemeClr>
          </a:solidFill>
          <a:ln w="571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br>
              <a:rPr lang="en-US" dirty="0">
                <a:solidFill>
                  <a:srgbClr val="000000"/>
                </a:solidFill>
                <a:latin typeface="Arial" panose="020B0604020202020204" pitchFamily="34" charset="0"/>
              </a:rPr>
            </a:br>
            <a:r>
              <a:rPr lang="en-US" sz="6000" b="1" dirty="0"/>
              <a:t>Ghost Data</a:t>
            </a:r>
            <a:endParaRPr lang="en-US" dirty="0">
              <a:solidFill>
                <a:srgbClr val="000000"/>
              </a:solidFill>
              <a:latin typeface="Arial" panose="020B0604020202020204" pitchFamily="34" charset="0"/>
            </a:endParaRPr>
          </a:p>
          <a:p>
            <a:pPr marL="0" indent="0" algn="ctr">
              <a:buFont typeface="Arial" panose="020B0604020202020204" pitchFamily="34" charset="0"/>
              <a:buNone/>
            </a:pPr>
            <a:r>
              <a:rPr lang="en-US" sz="4000" dirty="0">
                <a:solidFill>
                  <a:srgbClr val="000000"/>
                </a:solidFill>
                <a:latin typeface="Arial" panose="020B0604020202020204" pitchFamily="34" charset="0"/>
              </a:rPr>
              <a:t>Active Research Project:</a:t>
            </a:r>
          </a:p>
          <a:p>
            <a:pPr marL="0" indent="0" algn="ctr">
              <a:buFont typeface="Arial" panose="020B0604020202020204" pitchFamily="34" charset="0"/>
              <a:buNone/>
            </a:pPr>
            <a:r>
              <a:rPr lang="en-US" b="1" dirty="0">
                <a:solidFill>
                  <a:srgbClr val="000000"/>
                </a:solidFill>
                <a:latin typeface="Arial" panose="020B0604020202020204" pitchFamily="34" charset="0"/>
              </a:rPr>
              <a:t>Tanium</a:t>
            </a:r>
            <a:r>
              <a:rPr lang="en-US" dirty="0">
                <a:solidFill>
                  <a:srgbClr val="000000"/>
                </a:solidFill>
                <a:latin typeface="Arial" panose="020B0604020202020204" pitchFamily="34" charset="0"/>
              </a:rPr>
              <a:t>: </a:t>
            </a:r>
            <a:r>
              <a:rPr lang="en-US" i="1" dirty="0">
                <a:solidFill>
                  <a:srgbClr val="0070C0"/>
                </a:solidFill>
                <a:latin typeface="Arial" panose="020B0604020202020204" pitchFamily="34" charset="0"/>
              </a:rPr>
              <a:t>Lisa Lippincott</a:t>
            </a:r>
          </a:p>
          <a:p>
            <a:pPr marL="0" indent="0" algn="ctr">
              <a:buFont typeface="Arial" panose="020B0604020202020204" pitchFamily="34" charset="0"/>
              <a:buNone/>
            </a:pPr>
            <a:r>
              <a:rPr lang="en-US" b="1" dirty="0">
                <a:solidFill>
                  <a:srgbClr val="000000"/>
                </a:solidFill>
                <a:latin typeface="Arial" panose="020B0604020202020204" pitchFamily="34" charset="0"/>
              </a:rPr>
              <a:t>Bloomberg</a:t>
            </a:r>
            <a:r>
              <a:rPr lang="en-US" dirty="0">
                <a:solidFill>
                  <a:srgbClr val="000000"/>
                </a:solidFill>
                <a:latin typeface="Arial" panose="020B0604020202020204" pitchFamily="34" charset="0"/>
              </a:rPr>
              <a:t>: </a:t>
            </a:r>
            <a:r>
              <a:rPr lang="en-US" i="1" dirty="0">
                <a:solidFill>
                  <a:srgbClr val="0070C0"/>
                </a:solidFill>
                <a:latin typeface="Arial" panose="020B0604020202020204" pitchFamily="34" charset="0"/>
              </a:rPr>
              <a:t>Joshua Berne</a:t>
            </a:r>
          </a:p>
          <a:p>
            <a:pPr marL="0" indent="0" algn="ctr">
              <a:buFont typeface="Arial" panose="020B0604020202020204" pitchFamily="34" charset="0"/>
              <a:buNone/>
            </a:pPr>
            <a:r>
              <a:rPr lang="en-US" b="1" dirty="0">
                <a:solidFill>
                  <a:srgbClr val="000000"/>
                </a:solidFill>
                <a:latin typeface="Arial" panose="020B0604020202020204" pitchFamily="34" charset="0"/>
              </a:rPr>
              <a:t>Citadel</a:t>
            </a:r>
            <a:r>
              <a:rPr lang="en-US" dirty="0">
                <a:solidFill>
                  <a:srgbClr val="000000"/>
                </a:solidFill>
                <a:latin typeface="Arial" panose="020B0604020202020204" pitchFamily="34" charset="0"/>
              </a:rPr>
              <a:t>: </a:t>
            </a:r>
            <a:r>
              <a:rPr lang="en-US" i="1" dirty="0">
                <a:solidFill>
                  <a:srgbClr val="0070C0"/>
                </a:solidFill>
                <a:latin typeface="Arial" panose="020B0604020202020204" pitchFamily="34" charset="0"/>
              </a:rPr>
              <a:t>Gasper Azman</a:t>
            </a:r>
          </a:p>
          <a:p>
            <a:pPr marL="0" indent="0" algn="ctr">
              <a:buFont typeface="Arial" panose="020B0604020202020204" pitchFamily="34" charset="0"/>
              <a:buNone/>
            </a:pPr>
            <a:r>
              <a:rPr lang="en-US" b="1" dirty="0">
                <a:solidFill>
                  <a:srgbClr val="000000"/>
                </a:solidFill>
                <a:latin typeface="Arial" panose="020B0604020202020204" pitchFamily="34" charset="0"/>
              </a:rPr>
              <a:t>The C++ Foundation</a:t>
            </a:r>
            <a:r>
              <a:rPr lang="en-US" dirty="0">
                <a:solidFill>
                  <a:srgbClr val="000000"/>
                </a:solidFill>
                <a:latin typeface="Arial" panose="020B0604020202020204" pitchFamily="34" charset="0"/>
              </a:rPr>
              <a:t>:</a:t>
            </a:r>
            <a:r>
              <a:rPr lang="en-US" b="1" dirty="0">
                <a:solidFill>
                  <a:srgbClr val="000000"/>
                </a:solidFill>
                <a:latin typeface="Arial" panose="020B0604020202020204" pitchFamily="34" charset="0"/>
              </a:rPr>
              <a:t> </a:t>
            </a:r>
            <a:r>
              <a:rPr lang="en-US" i="1" dirty="0">
                <a:solidFill>
                  <a:srgbClr val="0070C0"/>
                </a:solidFill>
                <a:latin typeface="Arial" panose="020B0604020202020204" pitchFamily="34" charset="0"/>
              </a:rPr>
              <a:t>Mungo Gill </a:t>
            </a:r>
            <a:endParaRPr lang="en-US" i="1" dirty="0">
              <a:solidFill>
                <a:srgbClr val="0070C0"/>
              </a:solidFill>
            </a:endParaRPr>
          </a:p>
        </p:txBody>
      </p:sp>
      <p:sp>
        <p:nvSpPr>
          <p:cNvPr id="6" name="Thought Bubble: Cloud 5">
            <a:extLst>
              <a:ext uri="{FF2B5EF4-FFF2-40B4-BE49-F238E27FC236}">
                <a16:creationId xmlns:a16="http://schemas.microsoft.com/office/drawing/2014/main" id="{99B075A6-A86C-278D-73AF-1F06C5555D9B}"/>
              </a:ext>
            </a:extLst>
          </p:cNvPr>
          <p:cNvSpPr/>
          <p:nvPr/>
        </p:nvSpPr>
        <p:spPr>
          <a:xfrm>
            <a:off x="9465368" y="1053385"/>
            <a:ext cx="2926080" cy="1737360"/>
          </a:xfrm>
          <a:prstGeom prst="cloudCallout">
            <a:avLst>
              <a:gd name="adj1" fmla="val -76780"/>
              <a:gd name="adj2" fmla="val 105735"/>
            </a:avLst>
          </a:prstGeom>
          <a:solidFill>
            <a:srgbClr val="00B050"/>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rgbClr val="FFFF00"/>
                </a:solidFill>
              </a:rPr>
              <a:t>Join Us?</a:t>
            </a:r>
          </a:p>
        </p:txBody>
      </p:sp>
      <p:sp>
        <p:nvSpPr>
          <p:cNvPr id="7" name="Rectangle 6">
            <a:extLst>
              <a:ext uri="{FF2B5EF4-FFF2-40B4-BE49-F238E27FC236}">
                <a16:creationId xmlns:a16="http://schemas.microsoft.com/office/drawing/2014/main" id="{BF64FDEC-98F7-C711-BD0E-AA6CE7FF846E}"/>
              </a:ext>
            </a:extLst>
          </p:cNvPr>
          <p:cNvSpPr/>
          <p:nvPr/>
        </p:nvSpPr>
        <p:spPr>
          <a:xfrm rot="20830777">
            <a:off x="8017064" y="3848136"/>
            <a:ext cx="4058290" cy="584775"/>
          </a:xfrm>
          <a:prstGeom prst="rect">
            <a:avLst/>
          </a:prstGeom>
          <a:solidFill>
            <a:srgbClr val="FFFF00"/>
          </a:solidFill>
          <a:ln w="38100">
            <a:solidFill>
              <a:srgbClr val="00B050"/>
            </a:solidFill>
          </a:ln>
        </p:spPr>
        <p:txBody>
          <a:bodyPr wrap="none" lIns="91440" tIns="45720" rIns="91440" bIns="45720">
            <a:spAutoFit/>
          </a:bodyPr>
          <a:lstStyle/>
          <a:p>
            <a:pPr algn="ctr"/>
            <a:r>
              <a:rPr lang="en-US" sz="3200" cap="none" spc="0" dirty="0">
                <a:ln w="12700">
                  <a:solidFill>
                    <a:schemeClr val="tx2">
                      <a:lumMod val="75000"/>
                    </a:schemeClr>
                  </a:solidFill>
                  <a:prstDash val="solid"/>
                </a:ln>
                <a:solidFill>
                  <a:srgbClr val="00B0F0"/>
                </a:solidFill>
              </a:rPr>
              <a:t>jLakos@Bloomberg.net</a:t>
            </a:r>
          </a:p>
        </p:txBody>
      </p:sp>
    </p:spTree>
    <p:extLst>
      <p:ext uri="{BB962C8B-B14F-4D97-AF65-F5344CB8AC3E}">
        <p14:creationId xmlns:p14="http://schemas.microsoft.com/office/powerpoint/2010/main" val="18235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0"/>
                                        <p:tgtEl>
                                          <p:spTgt spid="5">
                                            <p:txEl>
                                              <p:pRg st="1" end="1"/>
                                            </p:txEl>
                                          </p:spTgt>
                                        </p:tgtEl>
                                      </p:cBhvr>
                                    </p:animEffect>
                                    <p:anim calcmode="lin" valueType="num">
                                      <p:cBhvr>
                                        <p:cTn id="8"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2" end="2"/>
                                            </p:txEl>
                                          </p:spTgt>
                                        </p:tgtEl>
                                        <p:attrNameLst>
                                          <p:attrName>style.visibility</p:attrName>
                                        </p:attrNameLst>
                                      </p:cBhvr>
                                      <p:to>
                                        <p:strVal val="visible"/>
                                      </p:to>
                                    </p:set>
                                    <p:animEffect transition="in" filter="fade">
                                      <p:cBhvr>
                                        <p:cTn id="14" dur="1000"/>
                                        <p:tgtEl>
                                          <p:spTgt spid="5">
                                            <p:txEl>
                                              <p:pRg st="2" end="2"/>
                                            </p:txEl>
                                          </p:spTgt>
                                        </p:tgtEl>
                                      </p:cBhvr>
                                    </p:animEffect>
                                    <p:anim calcmode="lin" valueType="num">
                                      <p:cBhvr>
                                        <p:cTn id="15"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animEffect transition="in" filter="fade">
                                      <p:cBhvr>
                                        <p:cTn id="21" dur="1000"/>
                                        <p:tgtEl>
                                          <p:spTgt spid="5">
                                            <p:txEl>
                                              <p:pRg st="3" end="3"/>
                                            </p:txEl>
                                          </p:spTgt>
                                        </p:tgtEl>
                                      </p:cBhvr>
                                    </p:animEffect>
                                    <p:anim calcmode="lin" valueType="num">
                                      <p:cBhvr>
                                        <p:cTn id="22"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
                                            <p:txEl>
                                              <p:pRg st="4" end="4"/>
                                            </p:txEl>
                                          </p:spTgt>
                                        </p:tgtEl>
                                        <p:attrNameLst>
                                          <p:attrName>style.visibility</p:attrName>
                                        </p:attrNameLst>
                                      </p:cBhvr>
                                      <p:to>
                                        <p:strVal val="visible"/>
                                      </p:to>
                                    </p:set>
                                    <p:animEffect transition="in" filter="fade">
                                      <p:cBhvr>
                                        <p:cTn id="28" dur="1000"/>
                                        <p:tgtEl>
                                          <p:spTgt spid="5">
                                            <p:txEl>
                                              <p:pRg st="4" end="4"/>
                                            </p:txEl>
                                          </p:spTgt>
                                        </p:tgtEl>
                                      </p:cBhvr>
                                    </p:animEffect>
                                    <p:anim calcmode="lin" valueType="num">
                                      <p:cBhvr>
                                        <p:cTn id="29"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5">
                                            <p:txEl>
                                              <p:pRg st="5" end="5"/>
                                            </p:txEl>
                                          </p:spTgt>
                                        </p:tgtEl>
                                        <p:attrNameLst>
                                          <p:attrName>style.visibility</p:attrName>
                                        </p:attrNameLst>
                                      </p:cBhvr>
                                      <p:to>
                                        <p:strVal val="visible"/>
                                      </p:to>
                                    </p:set>
                                    <p:animEffect transition="in" filter="fade">
                                      <p:cBhvr>
                                        <p:cTn id="35" dur="1000"/>
                                        <p:tgtEl>
                                          <p:spTgt spid="5">
                                            <p:txEl>
                                              <p:pRg st="5" end="5"/>
                                            </p:txEl>
                                          </p:spTgt>
                                        </p:tgtEl>
                                      </p:cBhvr>
                                    </p:animEffect>
                                    <p:anim calcmode="lin" valueType="num">
                                      <p:cBhvr>
                                        <p:cTn id="36"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6" presetClass="entr" presetSubtype="0"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wipe(down)">
                                      <p:cBhvr>
                                        <p:cTn id="42" dur="580">
                                          <p:stCondLst>
                                            <p:cond delay="0"/>
                                          </p:stCondLst>
                                        </p:cTn>
                                        <p:tgtEl>
                                          <p:spTgt spid="6"/>
                                        </p:tgtEl>
                                      </p:cBhvr>
                                    </p:animEffect>
                                    <p:anim calcmode="lin" valueType="num">
                                      <p:cBhvr>
                                        <p:cTn id="43"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48" dur="26">
                                          <p:stCondLst>
                                            <p:cond delay="650"/>
                                          </p:stCondLst>
                                        </p:cTn>
                                        <p:tgtEl>
                                          <p:spTgt spid="6"/>
                                        </p:tgtEl>
                                      </p:cBhvr>
                                      <p:to x="100000" y="60000"/>
                                    </p:animScale>
                                    <p:animScale>
                                      <p:cBhvr>
                                        <p:cTn id="49" dur="166" decel="50000">
                                          <p:stCondLst>
                                            <p:cond delay="676"/>
                                          </p:stCondLst>
                                        </p:cTn>
                                        <p:tgtEl>
                                          <p:spTgt spid="6"/>
                                        </p:tgtEl>
                                      </p:cBhvr>
                                      <p:to x="100000" y="100000"/>
                                    </p:animScale>
                                    <p:animScale>
                                      <p:cBhvr>
                                        <p:cTn id="50" dur="26">
                                          <p:stCondLst>
                                            <p:cond delay="1312"/>
                                          </p:stCondLst>
                                        </p:cTn>
                                        <p:tgtEl>
                                          <p:spTgt spid="6"/>
                                        </p:tgtEl>
                                      </p:cBhvr>
                                      <p:to x="100000" y="80000"/>
                                    </p:animScale>
                                    <p:animScale>
                                      <p:cBhvr>
                                        <p:cTn id="51" dur="166" decel="50000">
                                          <p:stCondLst>
                                            <p:cond delay="1338"/>
                                          </p:stCondLst>
                                        </p:cTn>
                                        <p:tgtEl>
                                          <p:spTgt spid="6"/>
                                        </p:tgtEl>
                                      </p:cBhvr>
                                      <p:to x="100000" y="100000"/>
                                    </p:animScale>
                                    <p:animScale>
                                      <p:cBhvr>
                                        <p:cTn id="52" dur="26">
                                          <p:stCondLst>
                                            <p:cond delay="1642"/>
                                          </p:stCondLst>
                                        </p:cTn>
                                        <p:tgtEl>
                                          <p:spTgt spid="6"/>
                                        </p:tgtEl>
                                      </p:cBhvr>
                                      <p:to x="100000" y="90000"/>
                                    </p:animScale>
                                    <p:animScale>
                                      <p:cBhvr>
                                        <p:cTn id="53" dur="166" decel="50000">
                                          <p:stCondLst>
                                            <p:cond delay="1668"/>
                                          </p:stCondLst>
                                        </p:cTn>
                                        <p:tgtEl>
                                          <p:spTgt spid="6"/>
                                        </p:tgtEl>
                                      </p:cBhvr>
                                      <p:to x="100000" y="100000"/>
                                    </p:animScale>
                                    <p:animScale>
                                      <p:cBhvr>
                                        <p:cTn id="54" dur="26">
                                          <p:stCondLst>
                                            <p:cond delay="1808"/>
                                          </p:stCondLst>
                                        </p:cTn>
                                        <p:tgtEl>
                                          <p:spTgt spid="6"/>
                                        </p:tgtEl>
                                      </p:cBhvr>
                                      <p:to x="100000" y="95000"/>
                                    </p:animScale>
                                    <p:animScale>
                                      <p:cBhvr>
                                        <p:cTn id="55" dur="166" decel="50000">
                                          <p:stCondLst>
                                            <p:cond delay="1834"/>
                                          </p:stCondLst>
                                        </p:cTn>
                                        <p:tgtEl>
                                          <p:spTgt spid="6"/>
                                        </p:tgtEl>
                                      </p:cBhvr>
                                      <p:to x="100000" y="100000"/>
                                    </p:animScale>
                                  </p:childTnLst>
                                </p:cTn>
                              </p:par>
                            </p:childTnLst>
                          </p:cTn>
                        </p:par>
                      </p:childTnLst>
                    </p:cTn>
                  </p:par>
                  <p:par>
                    <p:cTn id="56" fill="hold">
                      <p:stCondLst>
                        <p:cond delay="indefinite"/>
                      </p:stCondLst>
                      <p:childTnLst>
                        <p:par>
                          <p:cTn id="57" fill="hold">
                            <p:stCondLst>
                              <p:cond delay="0"/>
                            </p:stCondLst>
                            <p:childTnLst>
                              <p:par>
                                <p:cTn id="58" presetID="45" presetClass="entr" presetSubtype="0" fill="hold" grpId="0" nodeType="clickEffect">
                                  <p:stCondLst>
                                    <p:cond delay="0"/>
                                  </p:stCondLst>
                                  <p:childTnLst>
                                    <p:set>
                                      <p:cBhvr>
                                        <p:cTn id="59" dur="1" fill="hold">
                                          <p:stCondLst>
                                            <p:cond delay="0"/>
                                          </p:stCondLst>
                                        </p:cTn>
                                        <p:tgtEl>
                                          <p:spTgt spid="7"/>
                                        </p:tgtEl>
                                        <p:attrNameLst>
                                          <p:attrName>style.visibility</p:attrName>
                                        </p:attrNameLst>
                                      </p:cBhvr>
                                      <p:to>
                                        <p:strVal val="visible"/>
                                      </p:to>
                                    </p:set>
                                    <p:animEffect transition="in" filter="fade">
                                      <p:cBhvr>
                                        <p:cTn id="60" dur="2000"/>
                                        <p:tgtEl>
                                          <p:spTgt spid="7"/>
                                        </p:tgtEl>
                                      </p:cBhvr>
                                    </p:animEffect>
                                    <p:anim calcmode="lin" valueType="num">
                                      <p:cBhvr>
                                        <p:cTn id="61" dur="2000" fill="hold"/>
                                        <p:tgtEl>
                                          <p:spTgt spid="7"/>
                                        </p:tgtEl>
                                        <p:attrNameLst>
                                          <p:attrName>ppt_w</p:attrName>
                                        </p:attrNameLst>
                                      </p:cBhvr>
                                      <p:tavLst>
                                        <p:tav tm="0" fmla="#ppt_w*sin(2.5*pi*$)">
                                          <p:val>
                                            <p:fltVal val="0"/>
                                          </p:val>
                                        </p:tav>
                                        <p:tav tm="100000">
                                          <p:val>
                                            <p:fltVal val="1"/>
                                          </p:val>
                                        </p:tav>
                                      </p:tavLst>
                                    </p:anim>
                                    <p:anim calcmode="lin" valueType="num">
                                      <p:cBhvr>
                                        <p:cTn id="62" dur="2000" fill="hold"/>
                                        <p:tgtEl>
                                          <p:spTgt spid="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extLst>
    <p:ext uri="{6950BFC3-D8DA-4A85-94F7-54DA5524770B}">
      <p188:commentRel xmlns:p188="http://schemas.microsoft.com/office/powerpoint/2018/8/main" r:id="rId3"/>
    </p:ext>
  </p:extLs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260EED-49CB-AAF5-D39A-E0DE87022F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AA9409-303C-2CA0-3056-521A117BDD46}"/>
              </a:ext>
            </a:extLst>
          </p:cNvPr>
          <p:cNvSpPr>
            <a:spLocks noGrp="1"/>
          </p:cNvSpPr>
          <p:nvPr>
            <p:ph type="title"/>
          </p:nvPr>
        </p:nvSpPr>
        <p:spPr/>
        <p:txBody>
          <a:bodyPr/>
          <a:lstStyle/>
          <a:p>
            <a:pPr algn="ctr"/>
            <a:r>
              <a:rPr lang="en-US"/>
              <a:t>Current Safety-Project Priorities</a:t>
            </a:r>
          </a:p>
        </p:txBody>
      </p:sp>
      <p:sp>
        <p:nvSpPr>
          <p:cNvPr id="3" name="Content Placeholder 2">
            <a:extLst>
              <a:ext uri="{FF2B5EF4-FFF2-40B4-BE49-F238E27FC236}">
                <a16:creationId xmlns:a16="http://schemas.microsoft.com/office/drawing/2014/main" id="{3CE91BE6-E11B-E4A6-97AB-5279F91DB67B}"/>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Current </a:t>
            </a:r>
            <a:br>
              <a:rPr lang="en-US" sz="11600"/>
            </a:br>
            <a:r>
              <a:rPr lang="en-US" sz="11600"/>
              <a:t>Safety-Project</a:t>
            </a:r>
          </a:p>
          <a:p>
            <a:pPr marL="0" indent="0" algn="ctr">
              <a:lnSpc>
                <a:spcPts val="12000"/>
              </a:lnSpc>
              <a:buNone/>
            </a:pPr>
            <a:r>
              <a:rPr lang="en-US" sz="11600"/>
              <a:t>Priorities</a:t>
            </a:r>
          </a:p>
        </p:txBody>
      </p:sp>
      <p:sp>
        <p:nvSpPr>
          <p:cNvPr id="4" name="Slide Number Placeholder 3">
            <a:extLst>
              <a:ext uri="{FF2B5EF4-FFF2-40B4-BE49-F238E27FC236}">
                <a16:creationId xmlns:a16="http://schemas.microsoft.com/office/drawing/2014/main" id="{DCC9F010-68C7-DDCF-90A3-19BD9467983D}"/>
              </a:ext>
            </a:extLst>
          </p:cNvPr>
          <p:cNvSpPr>
            <a:spLocks noGrp="1"/>
          </p:cNvSpPr>
          <p:nvPr>
            <p:ph type="sldNum" sz="quarter" idx="12"/>
          </p:nvPr>
        </p:nvSpPr>
        <p:spPr/>
        <p:txBody>
          <a:bodyPr/>
          <a:lstStyle/>
          <a:p>
            <a:fld id="{0BDE28F9-DF4C-4421-9B70-DBE64F175828}" type="slidenum">
              <a:rPr lang="en-US" smtClean="0"/>
              <a:t>69</a:t>
            </a:fld>
            <a:endParaRPr lang="en-US"/>
          </a:p>
        </p:txBody>
      </p:sp>
    </p:spTree>
    <p:extLst>
      <p:ext uri="{BB962C8B-B14F-4D97-AF65-F5344CB8AC3E}">
        <p14:creationId xmlns:p14="http://schemas.microsoft.com/office/powerpoint/2010/main" val="31561137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Our Top-Level  Strategy</a:t>
            </a:r>
          </a:p>
        </p:txBody>
      </p:sp>
      <p:sp>
        <p:nvSpPr>
          <p:cNvPr id="3" name="Content Placeholder 2">
            <a:extLst>
              <a:ext uri="{FF2B5EF4-FFF2-40B4-BE49-F238E27FC236}">
                <a16:creationId xmlns:a16="http://schemas.microsoft.com/office/drawing/2014/main" id="{3C1EE037-5558-4756-B6C4-61D64BA56C8B}"/>
              </a:ext>
            </a:extLst>
          </p:cNvPr>
          <p:cNvSpPr>
            <a:spLocks noGrp="1"/>
          </p:cNvSpPr>
          <p:nvPr>
            <p:ph idx="1"/>
          </p:nvPr>
        </p:nvSpPr>
        <p:spPr>
          <a:xfrm>
            <a:off x="0" y="1550504"/>
            <a:ext cx="12192000" cy="4393094"/>
          </a:xfrm>
        </p:spPr>
        <p:txBody>
          <a:bodyPr>
            <a:normAutofit fontScale="92500" lnSpcReduction="20000"/>
          </a:bodyPr>
          <a:lstStyle/>
          <a:p>
            <a:pPr marL="0" indent="0" algn="ctr">
              <a:lnSpc>
                <a:spcPct val="110000"/>
              </a:lnSpc>
              <a:buNone/>
            </a:pPr>
            <a:r>
              <a:rPr lang="en-US" sz="13000">
                <a:effectLst>
                  <a:outerShdw blurRad="38100" dist="38100" dir="2700000" algn="tl">
                    <a:srgbClr val="000000">
                      <a:alpha val="43137"/>
                    </a:srgbClr>
                  </a:outerShdw>
                </a:effectLst>
                <a:latin typeface="+mj-lt"/>
              </a:rPr>
              <a:t>Reinvigorate</a:t>
            </a:r>
            <a:r>
              <a:rPr lang="en-US" sz="13000" b="1">
                <a:effectLst>
                  <a:outerShdw blurRad="38100" dist="38100" dir="2700000" algn="tl">
                    <a:srgbClr val="000000">
                      <a:alpha val="43137"/>
                    </a:srgbClr>
                  </a:outerShdw>
                </a:effectLst>
              </a:rPr>
              <a:t> C++</a:t>
            </a:r>
          </a:p>
          <a:p>
            <a:pPr marL="0" indent="0" algn="ctr">
              <a:lnSpc>
                <a:spcPct val="110000"/>
              </a:lnSpc>
              <a:buNone/>
            </a:pPr>
            <a:r>
              <a:rPr lang="en-US" sz="6400" spc="200">
                <a:latin typeface="+mj-lt"/>
              </a:rPr>
              <a:t>by making it more</a:t>
            </a:r>
            <a:endParaRPr lang="en-US" sz="6400" b="1" i="1" u="sng" spc="200">
              <a:latin typeface="+mj-lt"/>
            </a:endParaRPr>
          </a:p>
          <a:p>
            <a:pPr marL="0" indent="0" algn="ctr">
              <a:lnSpc>
                <a:spcPct val="110000"/>
              </a:lnSpc>
              <a:buNone/>
            </a:pPr>
            <a:r>
              <a:rPr lang="en-US" sz="9400" b="1" i="1">
                <a:solidFill>
                  <a:srgbClr val="0070C0"/>
                </a:solidFill>
              </a:rPr>
              <a:t>S</a:t>
            </a:r>
            <a:r>
              <a:rPr lang="en-US" sz="9400" i="1">
                <a:solidFill>
                  <a:srgbClr val="0070C0"/>
                </a:solidFill>
                <a:latin typeface="+mj-lt"/>
              </a:rPr>
              <a:t>afe</a:t>
            </a:r>
            <a:r>
              <a:rPr lang="en-US" sz="9400" i="1"/>
              <a:t>, </a:t>
            </a:r>
            <a:r>
              <a:rPr lang="en-US" sz="9400" b="1" i="1">
                <a:solidFill>
                  <a:srgbClr val="00B050"/>
                </a:solidFill>
              </a:rPr>
              <a:t>H</a:t>
            </a:r>
            <a:r>
              <a:rPr lang="en-US" sz="9400" i="1">
                <a:solidFill>
                  <a:srgbClr val="00B050"/>
                </a:solidFill>
                <a:latin typeface="+mj-lt"/>
              </a:rPr>
              <a:t>ealthy</a:t>
            </a:r>
            <a:r>
              <a:rPr lang="en-US" sz="9400" i="1">
                <a:latin typeface="+mj-lt"/>
              </a:rPr>
              <a:t>, and </a:t>
            </a:r>
            <a:r>
              <a:rPr lang="en-US" sz="9400" b="1" i="1">
                <a:solidFill>
                  <a:srgbClr val="FF0000"/>
                </a:solidFill>
              </a:rPr>
              <a:t>E</a:t>
            </a:r>
            <a:r>
              <a:rPr lang="en-US" sz="9400" i="1">
                <a:solidFill>
                  <a:srgbClr val="FF0000"/>
                </a:solidFill>
                <a:latin typeface="+mj-lt"/>
              </a:rPr>
              <a:t>fficient</a:t>
            </a:r>
            <a:endParaRPr lang="en-US" sz="9400">
              <a:solidFill>
                <a:srgbClr val="FF0000"/>
              </a:solidFill>
              <a:latin typeface="+mj-lt"/>
            </a:endParaRPr>
          </a:p>
        </p:txBody>
      </p:sp>
      <p:sp>
        <p:nvSpPr>
          <p:cNvPr id="4" name="Slide Number Placeholder 3">
            <a:extLst>
              <a:ext uri="{FF2B5EF4-FFF2-40B4-BE49-F238E27FC236}">
                <a16:creationId xmlns:a16="http://schemas.microsoft.com/office/drawing/2014/main" id="{BAD586A1-93A6-9123-44DF-577850B83B79}"/>
              </a:ext>
            </a:extLst>
          </p:cNvPr>
          <p:cNvSpPr>
            <a:spLocks noGrp="1"/>
          </p:cNvSpPr>
          <p:nvPr>
            <p:ph type="sldNum" sz="quarter" idx="12"/>
          </p:nvPr>
        </p:nvSpPr>
        <p:spPr/>
        <p:txBody>
          <a:bodyPr/>
          <a:lstStyle/>
          <a:p>
            <a:fld id="{0BDE28F9-DF4C-4421-9B70-DBE64F175828}" type="slidenum">
              <a:rPr lang="en-US" smtClean="0"/>
              <a:t>7</a:t>
            </a:fld>
            <a:endParaRPr lang="en-US"/>
          </a:p>
        </p:txBody>
      </p:sp>
    </p:spTree>
    <p:extLst>
      <p:ext uri="{BB962C8B-B14F-4D97-AF65-F5344CB8AC3E}">
        <p14:creationId xmlns:p14="http://schemas.microsoft.com/office/powerpoint/2010/main" val="1345277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left)">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wipe(left)">
                                      <p:cBhvr>
                                        <p:cTn id="20" dur="3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 EB, Memory Safety</a:t>
            </a:r>
          </a:p>
        </p:txBody>
      </p:sp>
      <p:graphicFrame>
        <p:nvGraphicFramePr>
          <p:cNvPr id="6" name="Chart 5">
            <a:extLst>
              <a:ext uri="{FF2B5EF4-FFF2-40B4-BE49-F238E27FC236}">
                <a16:creationId xmlns:a16="http://schemas.microsoft.com/office/drawing/2014/main" id="{EE7DC70B-C44C-1F40-9486-156CA75ED637}"/>
              </a:ext>
            </a:extLst>
          </p:cNvPr>
          <p:cNvGraphicFramePr/>
          <p:nvPr/>
        </p:nvGraphicFramePr>
        <p:xfrm>
          <a:off x="2032000" y="1168400"/>
          <a:ext cx="8128000" cy="5156200"/>
        </p:xfrm>
        <a:graphic>
          <a:graphicData uri="http://schemas.openxmlformats.org/drawingml/2006/chart">
            <c:chart xmlns:c="http://schemas.openxmlformats.org/drawingml/2006/chart" xmlns:r="http://schemas.openxmlformats.org/officeDocument/2006/relationships" r:id="rId2"/>
          </a:graphicData>
        </a:graphic>
      </p:graphicFrame>
      <p:sp>
        <p:nvSpPr>
          <p:cNvPr id="4" name="Rectangle 3">
            <a:extLst>
              <a:ext uri="{FF2B5EF4-FFF2-40B4-BE49-F238E27FC236}">
                <a16:creationId xmlns:a16="http://schemas.microsoft.com/office/drawing/2014/main" id="{65A08B4C-A19A-44AE-989C-0C71EE8BF784}"/>
              </a:ext>
            </a:extLst>
          </p:cNvPr>
          <p:cNvSpPr/>
          <p:nvPr/>
        </p:nvSpPr>
        <p:spPr>
          <a:xfrm>
            <a:off x="5705475" y="1903809"/>
            <a:ext cx="5791200" cy="36853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allout: Line 4">
            <a:extLst>
              <a:ext uri="{FF2B5EF4-FFF2-40B4-BE49-F238E27FC236}">
                <a16:creationId xmlns:a16="http://schemas.microsoft.com/office/drawing/2014/main" id="{41AE71E2-E074-4E8E-A92E-752B3B657EE5}"/>
              </a:ext>
            </a:extLst>
          </p:cNvPr>
          <p:cNvSpPr/>
          <p:nvPr/>
        </p:nvSpPr>
        <p:spPr>
          <a:xfrm>
            <a:off x="6303961" y="5014912"/>
            <a:ext cx="2287589" cy="886619"/>
          </a:xfrm>
          <a:prstGeom prst="borderCallout1">
            <a:avLst>
              <a:gd name="adj1" fmla="val -1450"/>
              <a:gd name="adj2" fmla="val 14846"/>
              <a:gd name="adj3" fmla="val -82574"/>
              <a:gd name="adj4" fmla="val -45727"/>
            </a:avLst>
          </a:prstGeom>
          <a:solidFill>
            <a:srgbClr val="4472C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solidFill>
                  <a:schemeClr val="tx1"/>
                </a:solidFill>
              </a:rPr>
              <a:t>Erroneous Behavior</a:t>
            </a:r>
          </a:p>
          <a:p>
            <a:pPr algn="ctr"/>
            <a:r>
              <a:rPr lang="en-US" sz="2000">
                <a:solidFill>
                  <a:schemeClr val="tx1"/>
                </a:solidFill>
              </a:rPr>
              <a:t>10%</a:t>
            </a:r>
          </a:p>
        </p:txBody>
      </p:sp>
      <p:sp>
        <p:nvSpPr>
          <p:cNvPr id="3" name="Rectangle: Rounded Corners 2">
            <a:extLst>
              <a:ext uri="{FF2B5EF4-FFF2-40B4-BE49-F238E27FC236}">
                <a16:creationId xmlns:a16="http://schemas.microsoft.com/office/drawing/2014/main" id="{12F0C335-1516-4F80-A2B4-37642F1BFE8F}"/>
              </a:ext>
            </a:extLst>
          </p:cNvPr>
          <p:cNvSpPr/>
          <p:nvPr/>
        </p:nvSpPr>
        <p:spPr>
          <a:xfrm>
            <a:off x="4368800" y="2771775"/>
            <a:ext cx="955675" cy="78105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75000"/>
                </a:schemeClr>
              </a:solidFill>
            </a:endParaRPr>
          </a:p>
        </p:txBody>
      </p:sp>
      <p:sp>
        <p:nvSpPr>
          <p:cNvPr id="7" name="Slide Number Placeholder 6">
            <a:extLst>
              <a:ext uri="{FF2B5EF4-FFF2-40B4-BE49-F238E27FC236}">
                <a16:creationId xmlns:a16="http://schemas.microsoft.com/office/drawing/2014/main" id="{0170E4B7-E2F6-8D88-3361-94BF6C4B8186}"/>
              </a:ext>
            </a:extLst>
          </p:cNvPr>
          <p:cNvSpPr>
            <a:spLocks noGrp="1"/>
          </p:cNvSpPr>
          <p:nvPr>
            <p:ph type="sldNum" sz="quarter" idx="12"/>
          </p:nvPr>
        </p:nvSpPr>
        <p:spPr/>
        <p:txBody>
          <a:bodyPr/>
          <a:lstStyle/>
          <a:p>
            <a:fld id="{0BDE28F9-DF4C-4421-9B70-DBE64F175828}" type="slidenum">
              <a:rPr lang="en-US" smtClean="0"/>
              <a:t>70</a:t>
            </a:fld>
            <a:endParaRPr lang="en-US"/>
          </a:p>
        </p:txBody>
      </p:sp>
    </p:spTree>
    <p:extLst>
      <p:ext uri="{BB962C8B-B14F-4D97-AF65-F5344CB8AC3E}">
        <p14:creationId xmlns:p14="http://schemas.microsoft.com/office/powerpoint/2010/main" val="3608835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1" fill="hold" grpId="0" nodeType="clickEffect">
                                  <p:stCondLst>
                                    <p:cond delay="0"/>
                                  </p:stCondLst>
                                  <p:childTnLst>
                                    <p:animEffect transition="out" filter="wipe(up)">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xit" presetSubtype="8" fill="hold" grpId="0" nodeType="clickEffect">
                                  <p:stCondLst>
                                    <p:cond delay="0"/>
                                  </p:stCondLst>
                                  <p:childTnLst>
                                    <p:animEffect transition="out" filter="wipe(left)">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3"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F22589-0065-6B00-F855-E9BAE2F2C1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E2E966-20A2-D6D8-5F6D-E41D46D63BE0}"/>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 EB, Memory Safety</a:t>
            </a:r>
          </a:p>
        </p:txBody>
      </p:sp>
      <p:graphicFrame>
        <p:nvGraphicFramePr>
          <p:cNvPr id="6" name="Chart 5">
            <a:extLst>
              <a:ext uri="{FF2B5EF4-FFF2-40B4-BE49-F238E27FC236}">
                <a16:creationId xmlns:a16="http://schemas.microsoft.com/office/drawing/2014/main" id="{205E4720-0076-BDAE-CC33-FCB641A7007E}"/>
              </a:ext>
            </a:extLst>
          </p:cNvPr>
          <p:cNvGraphicFramePr/>
          <p:nvPr/>
        </p:nvGraphicFramePr>
        <p:xfrm>
          <a:off x="2032000" y="1168400"/>
          <a:ext cx="8128000" cy="5156200"/>
        </p:xfrm>
        <a:graphic>
          <a:graphicData uri="http://schemas.openxmlformats.org/drawingml/2006/chart">
            <c:chart xmlns:c="http://schemas.openxmlformats.org/drawingml/2006/chart" xmlns:r="http://schemas.openxmlformats.org/officeDocument/2006/relationships" r:id="rId2"/>
          </a:graphicData>
        </a:graphic>
      </p:graphicFrame>
      <p:sp>
        <p:nvSpPr>
          <p:cNvPr id="5" name="Callout: Line 4">
            <a:extLst>
              <a:ext uri="{FF2B5EF4-FFF2-40B4-BE49-F238E27FC236}">
                <a16:creationId xmlns:a16="http://schemas.microsoft.com/office/drawing/2014/main" id="{C4ACD894-91FA-4F48-76AA-FCC2C3A283F7}"/>
              </a:ext>
            </a:extLst>
          </p:cNvPr>
          <p:cNvSpPr/>
          <p:nvPr/>
        </p:nvSpPr>
        <p:spPr>
          <a:xfrm>
            <a:off x="6303961" y="5014912"/>
            <a:ext cx="2287589" cy="886619"/>
          </a:xfrm>
          <a:prstGeom prst="borderCallout1">
            <a:avLst>
              <a:gd name="adj1" fmla="val -1450"/>
              <a:gd name="adj2" fmla="val 14846"/>
              <a:gd name="adj3" fmla="val -82574"/>
              <a:gd name="adj4" fmla="val -45727"/>
            </a:avLst>
          </a:prstGeom>
          <a:solidFill>
            <a:srgbClr val="4472C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solidFill>
                  <a:schemeClr val="tx1"/>
                </a:solidFill>
              </a:rPr>
              <a:t>Erroneous Behavior</a:t>
            </a:r>
          </a:p>
          <a:p>
            <a:pPr algn="ctr"/>
            <a:r>
              <a:rPr lang="en-US" sz="2000">
                <a:solidFill>
                  <a:schemeClr val="tx1"/>
                </a:solidFill>
              </a:rPr>
              <a:t>10%</a:t>
            </a:r>
          </a:p>
        </p:txBody>
      </p:sp>
      <p:sp>
        <p:nvSpPr>
          <p:cNvPr id="3" name="Arrow: Down 2">
            <a:extLst>
              <a:ext uri="{FF2B5EF4-FFF2-40B4-BE49-F238E27FC236}">
                <a16:creationId xmlns:a16="http://schemas.microsoft.com/office/drawing/2014/main" id="{55F31BF8-4E9C-6EC1-AB00-DEAB95B48670}"/>
              </a:ext>
            </a:extLst>
          </p:cNvPr>
          <p:cNvSpPr/>
          <p:nvPr/>
        </p:nvSpPr>
        <p:spPr>
          <a:xfrm rot="7560815">
            <a:off x="9192728" y="4445312"/>
            <a:ext cx="520588" cy="891097"/>
          </a:xfrm>
          <a:prstGeom prst="downArrow">
            <a:avLst>
              <a:gd name="adj1" fmla="val 26389"/>
              <a:gd name="adj2" fmla="val 50000"/>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4AD270C-F860-287E-1159-E36990E71B0F}"/>
              </a:ext>
            </a:extLst>
          </p:cNvPr>
          <p:cNvSpPr>
            <a:spLocks noGrp="1"/>
          </p:cNvSpPr>
          <p:nvPr>
            <p:ph type="sldNum" sz="quarter" idx="12"/>
          </p:nvPr>
        </p:nvSpPr>
        <p:spPr/>
        <p:txBody>
          <a:bodyPr/>
          <a:lstStyle/>
          <a:p>
            <a:fld id="{0BDE28F9-DF4C-4421-9B70-DBE64F175828}" type="slidenum">
              <a:rPr lang="en-US" smtClean="0"/>
              <a:t>71</a:t>
            </a:fld>
            <a:endParaRPr lang="en-US"/>
          </a:p>
        </p:txBody>
      </p:sp>
    </p:spTree>
    <p:extLst>
      <p:ext uri="{BB962C8B-B14F-4D97-AF65-F5344CB8AC3E}">
        <p14:creationId xmlns:p14="http://schemas.microsoft.com/office/powerpoint/2010/main" val="566985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40D355-24CF-026A-66CA-F5D71569CD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DDFA54-4D61-91DE-38A4-4986129B2C00}"/>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 EB, Memory Safety</a:t>
            </a:r>
          </a:p>
        </p:txBody>
      </p:sp>
      <p:graphicFrame>
        <p:nvGraphicFramePr>
          <p:cNvPr id="6" name="Chart 5">
            <a:extLst>
              <a:ext uri="{FF2B5EF4-FFF2-40B4-BE49-F238E27FC236}">
                <a16:creationId xmlns:a16="http://schemas.microsoft.com/office/drawing/2014/main" id="{A6F153E3-ACCB-4FEF-2136-E4DA560105E6}"/>
              </a:ext>
            </a:extLst>
          </p:cNvPr>
          <p:cNvGraphicFramePr/>
          <p:nvPr/>
        </p:nvGraphicFramePr>
        <p:xfrm>
          <a:off x="2032000" y="1168400"/>
          <a:ext cx="8128000" cy="5156200"/>
        </p:xfrm>
        <a:graphic>
          <a:graphicData uri="http://schemas.openxmlformats.org/drawingml/2006/chart">
            <c:chart xmlns:c="http://schemas.openxmlformats.org/drawingml/2006/chart" xmlns:r="http://schemas.openxmlformats.org/officeDocument/2006/relationships" r:id="rId2"/>
          </a:graphicData>
        </a:graphic>
      </p:graphicFrame>
      <p:sp>
        <p:nvSpPr>
          <p:cNvPr id="5" name="Callout: Line 4">
            <a:extLst>
              <a:ext uri="{FF2B5EF4-FFF2-40B4-BE49-F238E27FC236}">
                <a16:creationId xmlns:a16="http://schemas.microsoft.com/office/drawing/2014/main" id="{F101C7AD-C47A-B17B-6AFA-F330D7B09169}"/>
              </a:ext>
            </a:extLst>
          </p:cNvPr>
          <p:cNvSpPr/>
          <p:nvPr/>
        </p:nvSpPr>
        <p:spPr>
          <a:xfrm>
            <a:off x="6303961" y="5014912"/>
            <a:ext cx="2287589" cy="886619"/>
          </a:xfrm>
          <a:prstGeom prst="borderCallout1">
            <a:avLst>
              <a:gd name="adj1" fmla="val -1450"/>
              <a:gd name="adj2" fmla="val 14846"/>
              <a:gd name="adj3" fmla="val -82574"/>
              <a:gd name="adj4" fmla="val -45727"/>
            </a:avLst>
          </a:prstGeom>
          <a:solidFill>
            <a:srgbClr val="4472C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solidFill>
                  <a:schemeClr val="tx1"/>
                </a:solidFill>
              </a:rPr>
              <a:t>Erroneous Behavior</a:t>
            </a:r>
          </a:p>
          <a:p>
            <a:pPr algn="ctr"/>
            <a:r>
              <a:rPr lang="en-US" sz="2000">
                <a:solidFill>
                  <a:schemeClr val="tx1"/>
                </a:solidFill>
              </a:rPr>
              <a:t>10%</a:t>
            </a:r>
          </a:p>
        </p:txBody>
      </p:sp>
      <p:sp>
        <p:nvSpPr>
          <p:cNvPr id="4" name="Arrow: Down 3">
            <a:extLst>
              <a:ext uri="{FF2B5EF4-FFF2-40B4-BE49-F238E27FC236}">
                <a16:creationId xmlns:a16="http://schemas.microsoft.com/office/drawing/2014/main" id="{7A8FA0EB-1378-2A3D-0D1F-1000B3D599A8}"/>
              </a:ext>
            </a:extLst>
          </p:cNvPr>
          <p:cNvSpPr/>
          <p:nvPr/>
        </p:nvSpPr>
        <p:spPr>
          <a:xfrm rot="20182411">
            <a:off x="7518754" y="1813707"/>
            <a:ext cx="520588" cy="891097"/>
          </a:xfrm>
          <a:prstGeom prst="downArrow">
            <a:avLst>
              <a:gd name="adj1" fmla="val 26389"/>
              <a:gd name="adj2" fmla="val 50000"/>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195A93E1-E0DF-CE08-342F-F2A8CBCD4900}"/>
              </a:ext>
            </a:extLst>
          </p:cNvPr>
          <p:cNvSpPr>
            <a:spLocks noGrp="1"/>
          </p:cNvSpPr>
          <p:nvPr>
            <p:ph type="sldNum" sz="quarter" idx="12"/>
          </p:nvPr>
        </p:nvSpPr>
        <p:spPr/>
        <p:txBody>
          <a:bodyPr/>
          <a:lstStyle/>
          <a:p>
            <a:fld id="{0BDE28F9-DF4C-4421-9B70-DBE64F175828}" type="slidenum">
              <a:rPr lang="en-US" smtClean="0"/>
              <a:t>72</a:t>
            </a:fld>
            <a:endParaRPr lang="en-US"/>
          </a:p>
        </p:txBody>
      </p:sp>
    </p:spTree>
    <p:extLst>
      <p:ext uri="{BB962C8B-B14F-4D97-AF65-F5344CB8AC3E}">
        <p14:creationId xmlns:p14="http://schemas.microsoft.com/office/powerpoint/2010/main" val="1003567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41C6A8-725F-B307-88E5-44F2D2DF5A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EB9E04-A407-BE34-CFBD-246C0E8C18E2}"/>
              </a:ext>
            </a:extLst>
          </p:cNvPr>
          <p:cNvSpPr>
            <a:spLocks noGrp="1"/>
          </p:cNvSpPr>
          <p:nvPr>
            <p:ph type="title"/>
          </p:nvPr>
        </p:nvSpPr>
        <p:spPr/>
        <p:txBody>
          <a:bodyPr/>
          <a:lstStyle/>
          <a:p>
            <a:pPr algn="ctr"/>
            <a:r>
              <a:rPr lang="en-US">
                <a:solidFill>
                  <a:srgbClr val="0070C0"/>
                </a:solidFill>
                <a:latin typeface="Amasis MT Pro Black" panose="02040A04050005020304" pitchFamily="18" charset="0"/>
              </a:rPr>
              <a:t>S</a:t>
            </a:r>
            <a:r>
              <a:rPr lang="en-US">
                <a:solidFill>
                  <a:srgbClr val="0070C0"/>
                </a:solidFill>
                <a:latin typeface="+mn-lt"/>
              </a:rPr>
              <a:t>afety — Contracts, EB, Memory Safety</a:t>
            </a:r>
          </a:p>
        </p:txBody>
      </p:sp>
      <p:graphicFrame>
        <p:nvGraphicFramePr>
          <p:cNvPr id="6" name="Chart 5">
            <a:extLst>
              <a:ext uri="{FF2B5EF4-FFF2-40B4-BE49-F238E27FC236}">
                <a16:creationId xmlns:a16="http://schemas.microsoft.com/office/drawing/2014/main" id="{67C998C0-4AB4-7627-FD3B-092F0171E656}"/>
              </a:ext>
            </a:extLst>
          </p:cNvPr>
          <p:cNvGraphicFramePr/>
          <p:nvPr/>
        </p:nvGraphicFramePr>
        <p:xfrm>
          <a:off x="2032000" y="1168400"/>
          <a:ext cx="8128000" cy="5156200"/>
        </p:xfrm>
        <a:graphic>
          <a:graphicData uri="http://schemas.openxmlformats.org/drawingml/2006/chart">
            <c:chart xmlns:c="http://schemas.openxmlformats.org/drawingml/2006/chart" xmlns:r="http://schemas.openxmlformats.org/officeDocument/2006/relationships" r:id="rId2"/>
          </a:graphicData>
        </a:graphic>
      </p:graphicFrame>
      <p:sp>
        <p:nvSpPr>
          <p:cNvPr id="5" name="Callout: Line 4">
            <a:extLst>
              <a:ext uri="{FF2B5EF4-FFF2-40B4-BE49-F238E27FC236}">
                <a16:creationId xmlns:a16="http://schemas.microsoft.com/office/drawing/2014/main" id="{727B3F19-43B0-6D05-1691-8B1CD3BA90F2}"/>
              </a:ext>
            </a:extLst>
          </p:cNvPr>
          <p:cNvSpPr/>
          <p:nvPr/>
        </p:nvSpPr>
        <p:spPr>
          <a:xfrm>
            <a:off x="6303961" y="5014912"/>
            <a:ext cx="2287589" cy="886619"/>
          </a:xfrm>
          <a:prstGeom prst="borderCallout1">
            <a:avLst>
              <a:gd name="adj1" fmla="val -1450"/>
              <a:gd name="adj2" fmla="val 14846"/>
              <a:gd name="adj3" fmla="val -82574"/>
              <a:gd name="adj4" fmla="val -45727"/>
            </a:avLst>
          </a:prstGeom>
          <a:solidFill>
            <a:srgbClr val="4472C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solidFill>
                  <a:schemeClr val="tx1"/>
                </a:solidFill>
              </a:rPr>
              <a:t>Erroneous Behavior</a:t>
            </a:r>
          </a:p>
          <a:p>
            <a:pPr algn="ctr"/>
            <a:r>
              <a:rPr lang="en-US" sz="2000">
                <a:solidFill>
                  <a:schemeClr val="tx1"/>
                </a:solidFill>
              </a:rPr>
              <a:t>10%</a:t>
            </a:r>
          </a:p>
        </p:txBody>
      </p:sp>
      <p:sp>
        <p:nvSpPr>
          <p:cNvPr id="7" name="Arrow: Down 6">
            <a:extLst>
              <a:ext uri="{FF2B5EF4-FFF2-40B4-BE49-F238E27FC236}">
                <a16:creationId xmlns:a16="http://schemas.microsoft.com/office/drawing/2014/main" id="{A3785E81-6606-1134-1AAB-1113611D79DA}"/>
              </a:ext>
            </a:extLst>
          </p:cNvPr>
          <p:cNvSpPr/>
          <p:nvPr/>
        </p:nvSpPr>
        <p:spPr>
          <a:xfrm rot="4450936">
            <a:off x="9621353" y="2828434"/>
            <a:ext cx="520588" cy="891097"/>
          </a:xfrm>
          <a:prstGeom prst="downArrow">
            <a:avLst>
              <a:gd name="adj1" fmla="val 26389"/>
              <a:gd name="adj2" fmla="val 50000"/>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3256C74D-697D-826E-F76B-A5D58E3A7931}"/>
              </a:ext>
            </a:extLst>
          </p:cNvPr>
          <p:cNvSpPr>
            <a:spLocks noGrp="1"/>
          </p:cNvSpPr>
          <p:nvPr>
            <p:ph type="sldNum" sz="quarter" idx="12"/>
          </p:nvPr>
        </p:nvSpPr>
        <p:spPr/>
        <p:txBody>
          <a:bodyPr/>
          <a:lstStyle/>
          <a:p>
            <a:fld id="{0BDE28F9-DF4C-4421-9B70-DBE64F175828}" type="slidenum">
              <a:rPr lang="en-US" smtClean="0"/>
              <a:t>73</a:t>
            </a:fld>
            <a:endParaRPr lang="en-US"/>
          </a:p>
        </p:txBody>
      </p:sp>
    </p:spTree>
    <p:extLst>
      <p:ext uri="{BB962C8B-B14F-4D97-AF65-F5344CB8AC3E}">
        <p14:creationId xmlns:p14="http://schemas.microsoft.com/office/powerpoint/2010/main" val="1977075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3C5360-EA19-04F6-5D41-2E1959E949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124BD6-A9F9-7C28-E9D3-D618E5BA6818}"/>
              </a:ext>
            </a:extLst>
          </p:cNvPr>
          <p:cNvSpPr>
            <a:spLocks noGrp="1"/>
          </p:cNvSpPr>
          <p:nvPr>
            <p:ph type="title"/>
          </p:nvPr>
        </p:nvSpPr>
        <p:spPr>
          <a:xfrm>
            <a:off x="838200" y="353233"/>
            <a:ext cx="10515600" cy="1325563"/>
          </a:xfrm>
        </p:spPr>
        <p:txBody>
          <a:bodyPr/>
          <a:lstStyle/>
          <a:p>
            <a:pPr algn="ctr"/>
            <a:r>
              <a:rPr lang="en-US" dirty="0"/>
              <a:t>Interaction of Various Techniques </a:t>
            </a:r>
          </a:p>
        </p:txBody>
      </p:sp>
      <p:sp>
        <p:nvSpPr>
          <p:cNvPr id="4" name="Oval 3">
            <a:extLst>
              <a:ext uri="{FF2B5EF4-FFF2-40B4-BE49-F238E27FC236}">
                <a16:creationId xmlns:a16="http://schemas.microsoft.com/office/drawing/2014/main" id="{778E31C4-5357-34ED-EE3C-2F1FC152DF34}"/>
              </a:ext>
            </a:extLst>
          </p:cNvPr>
          <p:cNvSpPr/>
          <p:nvPr/>
        </p:nvSpPr>
        <p:spPr>
          <a:xfrm>
            <a:off x="1307056" y="3426744"/>
            <a:ext cx="4298216" cy="1964067"/>
          </a:xfrm>
          <a:prstGeom prst="ellipse">
            <a:avLst/>
          </a:prstGeom>
          <a:noFill/>
          <a:ln w="571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8690715-F39D-32AA-869D-615DA02531A9}"/>
              </a:ext>
            </a:extLst>
          </p:cNvPr>
          <p:cNvSpPr txBox="1"/>
          <p:nvPr/>
        </p:nvSpPr>
        <p:spPr>
          <a:xfrm>
            <a:off x="1703328" y="4909180"/>
            <a:ext cx="2711769" cy="338554"/>
          </a:xfrm>
          <a:prstGeom prst="rect">
            <a:avLst/>
          </a:prstGeom>
          <a:noFill/>
        </p:spPr>
        <p:txBody>
          <a:bodyPr wrap="square" rtlCol="0">
            <a:spAutoFit/>
          </a:bodyPr>
          <a:lstStyle/>
          <a:p>
            <a:pPr algn="ctr"/>
            <a:r>
              <a:rPr lang="en-US" sz="1600">
                <a:solidFill>
                  <a:srgbClr val="0070C0"/>
                </a:solidFill>
              </a:rPr>
              <a:t>Erroneous Behavior </a:t>
            </a:r>
          </a:p>
        </p:txBody>
      </p:sp>
      <p:sp>
        <p:nvSpPr>
          <p:cNvPr id="5" name="Oval 4">
            <a:extLst>
              <a:ext uri="{FF2B5EF4-FFF2-40B4-BE49-F238E27FC236}">
                <a16:creationId xmlns:a16="http://schemas.microsoft.com/office/drawing/2014/main" id="{9DE14D24-3B47-8899-D3A0-582CEFB970FA}"/>
              </a:ext>
            </a:extLst>
          </p:cNvPr>
          <p:cNvSpPr/>
          <p:nvPr/>
        </p:nvSpPr>
        <p:spPr>
          <a:xfrm>
            <a:off x="3465510" y="3142733"/>
            <a:ext cx="4298216" cy="2200986"/>
          </a:xfrm>
          <a:prstGeom prst="ellipse">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AE4FF0B-195C-1BA4-B7B0-D5C799B7608C}"/>
              </a:ext>
            </a:extLst>
          </p:cNvPr>
          <p:cNvSpPr txBox="1"/>
          <p:nvPr/>
        </p:nvSpPr>
        <p:spPr>
          <a:xfrm>
            <a:off x="3718849" y="1317310"/>
            <a:ext cx="4754303" cy="707886"/>
          </a:xfrm>
          <a:prstGeom prst="rect">
            <a:avLst/>
          </a:prstGeom>
          <a:noFill/>
        </p:spPr>
        <p:txBody>
          <a:bodyPr wrap="square" rtlCol="0">
            <a:spAutoFit/>
          </a:bodyPr>
          <a:lstStyle/>
          <a:p>
            <a:pPr algn="ctr"/>
            <a:r>
              <a:rPr lang="en-US" sz="4000" b="1" dirty="0">
                <a:solidFill>
                  <a:srgbClr val="00B0F0"/>
                </a:solidFill>
              </a:rPr>
              <a:t>Ghost Data</a:t>
            </a:r>
          </a:p>
        </p:txBody>
      </p:sp>
      <p:sp>
        <p:nvSpPr>
          <p:cNvPr id="8" name="Rectangle: Rounded Corners 7">
            <a:extLst>
              <a:ext uri="{FF2B5EF4-FFF2-40B4-BE49-F238E27FC236}">
                <a16:creationId xmlns:a16="http://schemas.microsoft.com/office/drawing/2014/main" id="{763F7DD3-8224-70CD-792C-1A92E4660422}"/>
              </a:ext>
            </a:extLst>
          </p:cNvPr>
          <p:cNvSpPr/>
          <p:nvPr/>
        </p:nvSpPr>
        <p:spPr>
          <a:xfrm>
            <a:off x="3719984" y="3849222"/>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Signed </a:t>
            </a:r>
            <a:br>
              <a:rPr lang="en-US">
                <a:solidFill>
                  <a:srgbClr val="C00000"/>
                </a:solidFill>
              </a:rPr>
            </a:br>
            <a:r>
              <a:rPr lang="en-US">
                <a:solidFill>
                  <a:srgbClr val="C00000"/>
                </a:solidFill>
              </a:rPr>
              <a:t>Integer </a:t>
            </a:r>
            <a:br>
              <a:rPr lang="en-US">
                <a:solidFill>
                  <a:srgbClr val="C00000"/>
                </a:solidFill>
              </a:rPr>
            </a:br>
            <a:r>
              <a:rPr lang="en-US">
                <a:solidFill>
                  <a:srgbClr val="C00000"/>
                </a:solidFill>
              </a:rPr>
              <a:t>Overflow</a:t>
            </a:r>
          </a:p>
        </p:txBody>
      </p:sp>
      <p:sp>
        <p:nvSpPr>
          <p:cNvPr id="9" name="Rectangle: Rounded Corners 8">
            <a:extLst>
              <a:ext uri="{FF2B5EF4-FFF2-40B4-BE49-F238E27FC236}">
                <a16:creationId xmlns:a16="http://schemas.microsoft.com/office/drawing/2014/main" id="{4E331D08-6F6C-F722-9C48-520F67236A91}"/>
              </a:ext>
            </a:extLst>
          </p:cNvPr>
          <p:cNvSpPr/>
          <p:nvPr/>
        </p:nvSpPr>
        <p:spPr>
          <a:xfrm>
            <a:off x="5786114" y="3811439"/>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Array</a:t>
            </a:r>
            <a:br>
              <a:rPr lang="en-US">
                <a:solidFill>
                  <a:srgbClr val="C00000"/>
                </a:solidFill>
              </a:rPr>
            </a:br>
            <a:r>
              <a:rPr lang="en-US">
                <a:solidFill>
                  <a:srgbClr val="C00000"/>
                </a:solidFill>
              </a:rPr>
              <a:t>Bounds </a:t>
            </a:r>
            <a:br>
              <a:rPr lang="en-US">
                <a:solidFill>
                  <a:srgbClr val="C00000"/>
                </a:solidFill>
              </a:rPr>
            </a:br>
            <a:r>
              <a:rPr lang="en-US">
                <a:solidFill>
                  <a:srgbClr val="C00000"/>
                </a:solidFill>
              </a:rPr>
              <a:t>Error</a:t>
            </a:r>
          </a:p>
        </p:txBody>
      </p:sp>
      <p:sp>
        <p:nvSpPr>
          <p:cNvPr id="10" name="Rectangle: Rounded Corners 9">
            <a:extLst>
              <a:ext uri="{FF2B5EF4-FFF2-40B4-BE49-F238E27FC236}">
                <a16:creationId xmlns:a16="http://schemas.microsoft.com/office/drawing/2014/main" id="{B4C985B2-137D-80D7-CB54-1E9D1EC74820}"/>
              </a:ext>
            </a:extLst>
          </p:cNvPr>
          <p:cNvSpPr/>
          <p:nvPr/>
        </p:nvSpPr>
        <p:spPr>
          <a:xfrm>
            <a:off x="1801834" y="3941868"/>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Uninitialized </a:t>
            </a:r>
            <a:br>
              <a:rPr lang="en-US">
                <a:solidFill>
                  <a:srgbClr val="C00000"/>
                </a:solidFill>
              </a:rPr>
            </a:br>
            <a:r>
              <a:rPr lang="en-US">
                <a:solidFill>
                  <a:srgbClr val="C00000"/>
                </a:solidFill>
              </a:rPr>
              <a:t>Memory </a:t>
            </a:r>
            <a:br>
              <a:rPr lang="en-US">
                <a:solidFill>
                  <a:srgbClr val="C00000"/>
                </a:solidFill>
              </a:rPr>
            </a:br>
            <a:r>
              <a:rPr lang="en-US">
                <a:solidFill>
                  <a:srgbClr val="C00000"/>
                </a:solidFill>
              </a:rPr>
              <a:t>Read</a:t>
            </a:r>
          </a:p>
        </p:txBody>
      </p:sp>
      <p:sp>
        <p:nvSpPr>
          <p:cNvPr id="11" name="Rectangle: Rounded Corners 10">
            <a:extLst>
              <a:ext uri="{FF2B5EF4-FFF2-40B4-BE49-F238E27FC236}">
                <a16:creationId xmlns:a16="http://schemas.microsoft.com/office/drawing/2014/main" id="{EB64A514-7A2A-8E3F-1490-CC82795B281F}"/>
              </a:ext>
            </a:extLst>
          </p:cNvPr>
          <p:cNvSpPr/>
          <p:nvPr/>
        </p:nvSpPr>
        <p:spPr>
          <a:xfrm>
            <a:off x="2699857" y="5519475"/>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Unallocated</a:t>
            </a:r>
            <a:br>
              <a:rPr lang="en-US">
                <a:solidFill>
                  <a:srgbClr val="C00000"/>
                </a:solidFill>
              </a:rPr>
            </a:br>
            <a:r>
              <a:rPr lang="en-US">
                <a:solidFill>
                  <a:srgbClr val="C00000"/>
                </a:solidFill>
              </a:rPr>
              <a:t>Memory </a:t>
            </a:r>
            <a:br>
              <a:rPr lang="en-US">
                <a:solidFill>
                  <a:srgbClr val="C00000"/>
                </a:solidFill>
              </a:rPr>
            </a:br>
            <a:r>
              <a:rPr lang="en-US">
                <a:solidFill>
                  <a:srgbClr val="C00000"/>
                </a:solidFill>
              </a:rPr>
              <a:t>Access</a:t>
            </a:r>
          </a:p>
        </p:txBody>
      </p:sp>
      <p:sp>
        <p:nvSpPr>
          <p:cNvPr id="12" name="Rectangle: Rounded Corners 11">
            <a:extLst>
              <a:ext uri="{FF2B5EF4-FFF2-40B4-BE49-F238E27FC236}">
                <a16:creationId xmlns:a16="http://schemas.microsoft.com/office/drawing/2014/main" id="{B134A794-9026-60A8-82FE-7F617CAE7AC6}"/>
              </a:ext>
            </a:extLst>
          </p:cNvPr>
          <p:cNvSpPr/>
          <p:nvPr/>
        </p:nvSpPr>
        <p:spPr>
          <a:xfrm>
            <a:off x="4912044" y="5492043"/>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Data Races</a:t>
            </a:r>
          </a:p>
        </p:txBody>
      </p:sp>
      <p:sp>
        <p:nvSpPr>
          <p:cNvPr id="3" name="Rectangle: Rounded Corners 2">
            <a:extLst>
              <a:ext uri="{FF2B5EF4-FFF2-40B4-BE49-F238E27FC236}">
                <a16:creationId xmlns:a16="http://schemas.microsoft.com/office/drawing/2014/main" id="{38C5BA6C-7D47-E28B-07BF-45A2661D3F5C}"/>
              </a:ext>
            </a:extLst>
          </p:cNvPr>
          <p:cNvSpPr/>
          <p:nvPr/>
        </p:nvSpPr>
        <p:spPr>
          <a:xfrm>
            <a:off x="9056334" y="3650772"/>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Errors due to</a:t>
            </a:r>
            <a:br>
              <a:rPr lang="en-US">
                <a:solidFill>
                  <a:srgbClr val="C00000"/>
                </a:solidFill>
              </a:rPr>
            </a:br>
            <a:r>
              <a:rPr lang="en-US">
                <a:solidFill>
                  <a:srgbClr val="C00000"/>
                </a:solidFill>
              </a:rPr>
              <a:t>Raw-Pointer Arithmetic </a:t>
            </a:r>
          </a:p>
        </p:txBody>
      </p:sp>
      <p:sp>
        <p:nvSpPr>
          <p:cNvPr id="13" name="Rectangle: Rounded Corners 12">
            <a:extLst>
              <a:ext uri="{FF2B5EF4-FFF2-40B4-BE49-F238E27FC236}">
                <a16:creationId xmlns:a16="http://schemas.microsoft.com/office/drawing/2014/main" id="{C2CF0568-FFE8-F4CF-2A20-D6728E6CFF56}"/>
              </a:ext>
            </a:extLst>
          </p:cNvPr>
          <p:cNvSpPr/>
          <p:nvPr/>
        </p:nvSpPr>
        <p:spPr>
          <a:xfrm>
            <a:off x="9056334" y="5304581"/>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Unreachable Pointer</a:t>
            </a:r>
          </a:p>
          <a:p>
            <a:pPr algn="ctr"/>
            <a:r>
              <a:rPr lang="en-US">
                <a:solidFill>
                  <a:srgbClr val="C00000"/>
                </a:solidFill>
              </a:rPr>
              <a:t>Error</a:t>
            </a:r>
          </a:p>
        </p:txBody>
      </p:sp>
      <p:sp>
        <p:nvSpPr>
          <p:cNvPr id="14" name="Oval 13">
            <a:extLst>
              <a:ext uri="{FF2B5EF4-FFF2-40B4-BE49-F238E27FC236}">
                <a16:creationId xmlns:a16="http://schemas.microsoft.com/office/drawing/2014/main" id="{33025D30-710A-3C0F-57C1-4B88858E53D8}"/>
              </a:ext>
            </a:extLst>
          </p:cNvPr>
          <p:cNvSpPr/>
          <p:nvPr/>
        </p:nvSpPr>
        <p:spPr>
          <a:xfrm>
            <a:off x="8630675" y="1993392"/>
            <a:ext cx="2354756" cy="1508760"/>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8" name="TextBox 17">
            <a:extLst>
              <a:ext uri="{FF2B5EF4-FFF2-40B4-BE49-F238E27FC236}">
                <a16:creationId xmlns:a16="http://schemas.microsoft.com/office/drawing/2014/main" id="{53875CD8-E92A-AA56-4866-E30AF1D7B259}"/>
              </a:ext>
            </a:extLst>
          </p:cNvPr>
          <p:cNvSpPr txBox="1"/>
          <p:nvPr/>
        </p:nvSpPr>
        <p:spPr>
          <a:xfrm>
            <a:off x="9286547" y="2058159"/>
            <a:ext cx="1030671" cy="338554"/>
          </a:xfrm>
          <a:prstGeom prst="rect">
            <a:avLst/>
          </a:prstGeom>
          <a:noFill/>
        </p:spPr>
        <p:txBody>
          <a:bodyPr wrap="square" rtlCol="0">
            <a:spAutoFit/>
          </a:bodyPr>
          <a:lstStyle/>
          <a:p>
            <a:pPr algn="ctr"/>
            <a:r>
              <a:rPr lang="en-US" sz="1600" dirty="0">
                <a:solidFill>
                  <a:srgbClr val="FF0000"/>
                </a:solidFill>
              </a:rPr>
              <a:t>“Profiles”</a:t>
            </a:r>
          </a:p>
        </p:txBody>
      </p:sp>
      <p:sp>
        <p:nvSpPr>
          <p:cNvPr id="19" name="Rectangle: Rounded Corners 18">
            <a:extLst>
              <a:ext uri="{FF2B5EF4-FFF2-40B4-BE49-F238E27FC236}">
                <a16:creationId xmlns:a16="http://schemas.microsoft.com/office/drawing/2014/main" id="{6A00B1EB-ABDB-84BE-1BDA-B39600B1621C}"/>
              </a:ext>
            </a:extLst>
          </p:cNvPr>
          <p:cNvSpPr/>
          <p:nvPr/>
        </p:nvSpPr>
        <p:spPr>
          <a:xfrm>
            <a:off x="9056334" y="2371050"/>
            <a:ext cx="1503438" cy="914400"/>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rgbClr val="C00000"/>
                </a:solidFill>
              </a:rPr>
              <a:t>Bad Reinterpret</a:t>
            </a:r>
            <a:br>
              <a:rPr lang="en-US">
                <a:solidFill>
                  <a:srgbClr val="C00000"/>
                </a:solidFill>
              </a:rPr>
            </a:br>
            <a:r>
              <a:rPr lang="en-US">
                <a:solidFill>
                  <a:srgbClr val="C00000"/>
                </a:solidFill>
              </a:rPr>
              <a:t>Cast </a:t>
            </a:r>
          </a:p>
        </p:txBody>
      </p:sp>
      <p:sp>
        <p:nvSpPr>
          <p:cNvPr id="20" name="Rectangle: Rounded Corners 19">
            <a:extLst>
              <a:ext uri="{FF2B5EF4-FFF2-40B4-BE49-F238E27FC236}">
                <a16:creationId xmlns:a16="http://schemas.microsoft.com/office/drawing/2014/main" id="{E2FDF0F3-207D-8DE9-914E-1C521C0E918D}"/>
              </a:ext>
            </a:extLst>
          </p:cNvPr>
          <p:cNvSpPr/>
          <p:nvPr/>
        </p:nvSpPr>
        <p:spPr>
          <a:xfrm>
            <a:off x="720285" y="1408176"/>
            <a:ext cx="10751430" cy="5336510"/>
          </a:xfrm>
          <a:prstGeom prst="roundRect">
            <a:avLst/>
          </a:prstGeom>
          <a:noFill/>
          <a:ln w="762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E8E652B-EBD9-58E1-DFE4-2CB43B9E4DBC}"/>
              </a:ext>
            </a:extLst>
          </p:cNvPr>
          <p:cNvSpPr txBox="1"/>
          <p:nvPr/>
        </p:nvSpPr>
        <p:spPr>
          <a:xfrm>
            <a:off x="4430230" y="3297998"/>
            <a:ext cx="2711769" cy="338554"/>
          </a:xfrm>
          <a:prstGeom prst="rect">
            <a:avLst/>
          </a:prstGeom>
          <a:noFill/>
        </p:spPr>
        <p:txBody>
          <a:bodyPr wrap="square" rtlCol="0">
            <a:spAutoFit/>
          </a:bodyPr>
          <a:lstStyle/>
          <a:p>
            <a:pPr algn="ctr"/>
            <a:r>
              <a:rPr lang="en-US" sz="1600">
                <a:solidFill>
                  <a:srgbClr val="00B050"/>
                </a:solidFill>
              </a:rPr>
              <a:t>Runtime Contract Checking </a:t>
            </a:r>
          </a:p>
        </p:txBody>
      </p:sp>
      <p:sp>
        <p:nvSpPr>
          <p:cNvPr id="22" name="Oval 21">
            <a:extLst>
              <a:ext uri="{FF2B5EF4-FFF2-40B4-BE49-F238E27FC236}">
                <a16:creationId xmlns:a16="http://schemas.microsoft.com/office/drawing/2014/main" id="{933A3A8E-7FC1-F9D5-0F5C-57BDAD04E163}"/>
              </a:ext>
            </a:extLst>
          </p:cNvPr>
          <p:cNvSpPr/>
          <p:nvPr/>
        </p:nvSpPr>
        <p:spPr>
          <a:xfrm>
            <a:off x="8292346" y="4758035"/>
            <a:ext cx="3031415" cy="1639718"/>
          </a:xfrm>
          <a:prstGeom prst="ellipse">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2060"/>
              </a:solidFill>
            </a:endParaRPr>
          </a:p>
        </p:txBody>
      </p:sp>
      <p:sp>
        <p:nvSpPr>
          <p:cNvPr id="23" name="TextBox 22">
            <a:extLst>
              <a:ext uri="{FF2B5EF4-FFF2-40B4-BE49-F238E27FC236}">
                <a16:creationId xmlns:a16="http://schemas.microsoft.com/office/drawing/2014/main" id="{9F20A587-3F86-D79F-4569-14B1620303C3}"/>
              </a:ext>
            </a:extLst>
          </p:cNvPr>
          <p:cNvSpPr txBox="1"/>
          <p:nvPr/>
        </p:nvSpPr>
        <p:spPr>
          <a:xfrm>
            <a:off x="8866491" y="4758035"/>
            <a:ext cx="1883125" cy="584775"/>
          </a:xfrm>
          <a:prstGeom prst="rect">
            <a:avLst/>
          </a:prstGeom>
          <a:noFill/>
        </p:spPr>
        <p:txBody>
          <a:bodyPr wrap="square" rtlCol="0">
            <a:spAutoFit/>
          </a:bodyPr>
          <a:lstStyle/>
          <a:p>
            <a:pPr algn="ctr"/>
            <a:r>
              <a:rPr lang="en-US" sz="1600">
                <a:solidFill>
                  <a:srgbClr val="002060"/>
                </a:solidFill>
              </a:rPr>
              <a:t>Symbolic</a:t>
            </a:r>
            <a:br>
              <a:rPr lang="en-US" sz="1600">
                <a:solidFill>
                  <a:srgbClr val="002060"/>
                </a:solidFill>
              </a:rPr>
            </a:br>
            <a:r>
              <a:rPr lang="en-US" sz="1600">
                <a:solidFill>
                  <a:srgbClr val="002060"/>
                </a:solidFill>
              </a:rPr>
              <a:t>Contract Checking  </a:t>
            </a:r>
          </a:p>
        </p:txBody>
      </p:sp>
      <p:sp>
        <p:nvSpPr>
          <p:cNvPr id="25" name="Rectangle: Rounded Corners 24">
            <a:extLst>
              <a:ext uri="{FF2B5EF4-FFF2-40B4-BE49-F238E27FC236}">
                <a16:creationId xmlns:a16="http://schemas.microsoft.com/office/drawing/2014/main" id="{B9D934F7-0B4C-7770-A9DE-D469A6838780}"/>
              </a:ext>
            </a:extLst>
          </p:cNvPr>
          <p:cNvSpPr/>
          <p:nvPr/>
        </p:nvSpPr>
        <p:spPr>
          <a:xfrm>
            <a:off x="1161787" y="2694423"/>
            <a:ext cx="6875503" cy="3852681"/>
          </a:xfrm>
          <a:prstGeom prst="roundRect">
            <a:avLst/>
          </a:prstGeom>
          <a:noFill/>
          <a:ln w="571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27" name="TextBox 26">
            <a:extLst>
              <a:ext uri="{FF2B5EF4-FFF2-40B4-BE49-F238E27FC236}">
                <a16:creationId xmlns:a16="http://schemas.microsoft.com/office/drawing/2014/main" id="{19C1A8C3-FD33-6C5F-C3AF-0A9CAC99ACE9}"/>
              </a:ext>
            </a:extLst>
          </p:cNvPr>
          <p:cNvSpPr txBox="1"/>
          <p:nvPr/>
        </p:nvSpPr>
        <p:spPr>
          <a:xfrm>
            <a:off x="1626870" y="2612126"/>
            <a:ext cx="6094476" cy="584775"/>
          </a:xfrm>
          <a:prstGeom prst="rect">
            <a:avLst/>
          </a:prstGeom>
          <a:noFill/>
          <a:ln>
            <a:noFill/>
          </a:ln>
        </p:spPr>
        <p:txBody>
          <a:bodyPr wrap="square">
            <a:spAutoFit/>
          </a:bodyPr>
          <a:lstStyle/>
          <a:p>
            <a:pPr algn="ctr"/>
            <a:r>
              <a:rPr lang="en-US" sz="3200" dirty="0">
                <a:solidFill>
                  <a:srgbClr val="C00000"/>
                </a:solidFill>
              </a:rPr>
              <a:t>Compile-Time Exclusivity</a:t>
            </a:r>
          </a:p>
        </p:txBody>
      </p:sp>
      <p:sp>
        <p:nvSpPr>
          <p:cNvPr id="15" name="Slide Number Placeholder 14">
            <a:extLst>
              <a:ext uri="{FF2B5EF4-FFF2-40B4-BE49-F238E27FC236}">
                <a16:creationId xmlns:a16="http://schemas.microsoft.com/office/drawing/2014/main" id="{5ACACBE9-2783-8F16-2BAB-B206DE4B0B8A}"/>
              </a:ext>
            </a:extLst>
          </p:cNvPr>
          <p:cNvSpPr>
            <a:spLocks noGrp="1"/>
          </p:cNvSpPr>
          <p:nvPr>
            <p:ph type="sldNum" sz="quarter" idx="12"/>
          </p:nvPr>
        </p:nvSpPr>
        <p:spPr>
          <a:xfrm>
            <a:off x="8531090" y="6356350"/>
            <a:ext cx="2743200" cy="365125"/>
          </a:xfrm>
        </p:spPr>
        <p:txBody>
          <a:bodyPr/>
          <a:lstStyle/>
          <a:p>
            <a:fld id="{0BDE28F9-DF4C-4421-9B70-DBE64F175828}" type="slidenum">
              <a:rPr lang="en-US" smtClean="0"/>
              <a:t>74</a:t>
            </a:fld>
            <a:endParaRPr lang="en-US"/>
          </a:p>
        </p:txBody>
      </p:sp>
      <p:sp>
        <p:nvSpPr>
          <p:cNvPr id="17" name="Rectangle: Rounded Corners 16">
            <a:extLst>
              <a:ext uri="{FF2B5EF4-FFF2-40B4-BE49-F238E27FC236}">
                <a16:creationId xmlns:a16="http://schemas.microsoft.com/office/drawing/2014/main" id="{D8E401AC-BE84-726D-4C8C-A17954954CE6}"/>
              </a:ext>
            </a:extLst>
          </p:cNvPr>
          <p:cNvSpPr/>
          <p:nvPr/>
        </p:nvSpPr>
        <p:spPr>
          <a:xfrm>
            <a:off x="1061898" y="2116062"/>
            <a:ext cx="7067878" cy="4522483"/>
          </a:xfrm>
          <a:prstGeom prst="roundRect">
            <a:avLst/>
          </a:prstGeom>
          <a:noFill/>
          <a:ln w="5715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
        <p:nvSpPr>
          <p:cNvPr id="26" name="TextBox 25">
            <a:extLst>
              <a:ext uri="{FF2B5EF4-FFF2-40B4-BE49-F238E27FC236}">
                <a16:creationId xmlns:a16="http://schemas.microsoft.com/office/drawing/2014/main" id="{02425231-0C21-6648-A625-8BA1D751D556}"/>
              </a:ext>
            </a:extLst>
          </p:cNvPr>
          <p:cNvSpPr txBox="1"/>
          <p:nvPr/>
        </p:nvSpPr>
        <p:spPr>
          <a:xfrm>
            <a:off x="1626870" y="2035923"/>
            <a:ext cx="6094476" cy="584775"/>
          </a:xfrm>
          <a:prstGeom prst="rect">
            <a:avLst/>
          </a:prstGeom>
          <a:noFill/>
          <a:ln>
            <a:noFill/>
          </a:ln>
        </p:spPr>
        <p:txBody>
          <a:bodyPr wrap="square">
            <a:spAutoFit/>
          </a:bodyPr>
          <a:lstStyle/>
          <a:p>
            <a:pPr algn="ctr"/>
            <a:r>
              <a:rPr lang="en-US" sz="3200" dirty="0">
                <a:solidFill>
                  <a:srgbClr val="FFC000"/>
                </a:solidFill>
              </a:rPr>
              <a:t>Runtime Reference Counting</a:t>
            </a:r>
          </a:p>
        </p:txBody>
      </p:sp>
    </p:spTree>
    <p:extLst>
      <p:ext uri="{BB962C8B-B14F-4D97-AF65-F5344CB8AC3E}">
        <p14:creationId xmlns:p14="http://schemas.microsoft.com/office/powerpoint/2010/main" val="312924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fade">
                                      <p:cBhvr>
                                        <p:cTn id="41" dur="500"/>
                                        <p:tgtEl>
                                          <p:spTgt spid="14"/>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500"/>
                                        <p:tgtEl>
                                          <p:spTgt spid="11"/>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500"/>
                                        <p:tgtEl>
                                          <p:spTgt spid="12"/>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gtEl>
                                        <p:attrNameLst>
                                          <p:attrName>style.visibility</p:attrName>
                                        </p:attrNameLst>
                                      </p:cBhvr>
                                      <p:to>
                                        <p:strVal val="visible"/>
                                      </p:to>
                                    </p:set>
                                    <p:animEffect transition="in" filter="fade">
                                      <p:cBhvr>
                                        <p:cTn id="62" dur="500"/>
                                        <p:tgtEl>
                                          <p:spTgt spid="3"/>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500"/>
                                        <p:tgtEl>
                                          <p:spTgt spid="25"/>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7"/>
                                        </p:tgtEl>
                                        <p:attrNameLst>
                                          <p:attrName>style.visibility</p:attrName>
                                        </p:attrNameLst>
                                      </p:cBhvr>
                                      <p:to>
                                        <p:strVal val="visible"/>
                                      </p:to>
                                    </p:set>
                                    <p:animEffect transition="in" filter="fade">
                                      <p:cBhvr>
                                        <p:cTn id="70" dur="500"/>
                                        <p:tgtEl>
                                          <p:spTgt spid="27"/>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17"/>
                                        </p:tgtEl>
                                        <p:attrNameLst>
                                          <p:attrName>style.visibility</p:attrName>
                                        </p:attrNameLst>
                                      </p:cBhvr>
                                      <p:to>
                                        <p:strVal val="visible"/>
                                      </p:to>
                                    </p:set>
                                    <p:animEffect transition="in" filter="fade">
                                      <p:cBhvr>
                                        <p:cTn id="75" dur="500"/>
                                        <p:tgtEl>
                                          <p:spTgt spid="1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6"/>
                                        </p:tgtEl>
                                        <p:attrNameLst>
                                          <p:attrName>style.visibility</p:attrName>
                                        </p:attrNameLst>
                                      </p:cBhvr>
                                      <p:to>
                                        <p:strVal val="visible"/>
                                      </p:to>
                                    </p:set>
                                    <p:animEffect transition="in" filter="fade">
                                      <p:cBhvr>
                                        <p:cTn id="78" dur="500"/>
                                        <p:tgtEl>
                                          <p:spTgt spid="26"/>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20"/>
                                        </p:tgtEl>
                                        <p:attrNameLst>
                                          <p:attrName>style.visibility</p:attrName>
                                        </p:attrNameLst>
                                      </p:cBhvr>
                                      <p:to>
                                        <p:strVal val="visible"/>
                                      </p:to>
                                    </p:set>
                                    <p:animEffect transition="in" filter="fade">
                                      <p:cBhvr>
                                        <p:cTn id="83" dur="500"/>
                                        <p:tgtEl>
                                          <p:spTgt spid="20"/>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7"/>
                                        </p:tgtEl>
                                        <p:attrNameLst>
                                          <p:attrName>style.visibility</p:attrName>
                                        </p:attrNameLst>
                                      </p:cBhvr>
                                      <p:to>
                                        <p:strVal val="visible"/>
                                      </p:to>
                                    </p:set>
                                    <p:animEffect transition="in" filter="fade">
                                      <p:cBhvr>
                                        <p:cTn id="8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5" grpId="0" animBg="1"/>
      <p:bldP spid="7" grpId="0"/>
      <p:bldP spid="8" grpId="0" animBg="1"/>
      <p:bldP spid="9" grpId="0" animBg="1"/>
      <p:bldP spid="10" grpId="0" animBg="1"/>
      <p:bldP spid="11" grpId="0" animBg="1"/>
      <p:bldP spid="12" grpId="0" animBg="1"/>
      <p:bldP spid="3" grpId="0" animBg="1"/>
      <p:bldP spid="13" grpId="0" animBg="1"/>
      <p:bldP spid="14" grpId="0" animBg="1"/>
      <p:bldP spid="18" grpId="0"/>
      <p:bldP spid="19" grpId="0" animBg="1"/>
      <p:bldP spid="20" grpId="0" animBg="1"/>
      <p:bldP spid="21" grpId="0"/>
      <p:bldP spid="22" grpId="0" animBg="1"/>
      <p:bldP spid="23" grpId="0"/>
      <p:bldP spid="25" grpId="0" animBg="1"/>
      <p:bldP spid="27" grpId="0" animBg="1"/>
      <p:bldP spid="17" grpId="0" animBg="1"/>
      <p:bldP spid="26"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CFC9E8-84A4-4C85-037C-E923EFA8F4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70EAC2-E0AC-D7AF-A7EF-4EBA909DD240}"/>
              </a:ext>
            </a:extLst>
          </p:cNvPr>
          <p:cNvSpPr>
            <a:spLocks noGrp="1"/>
          </p:cNvSpPr>
          <p:nvPr>
            <p:ph type="title"/>
          </p:nvPr>
        </p:nvSpPr>
        <p:spPr/>
        <p:txBody>
          <a:bodyPr/>
          <a:lstStyle/>
          <a:p>
            <a:pPr algn="ctr"/>
            <a:r>
              <a:rPr lang="en-US"/>
              <a:t>Current Safety-Project Priorities</a:t>
            </a:r>
          </a:p>
        </p:txBody>
      </p:sp>
      <p:sp>
        <p:nvSpPr>
          <p:cNvPr id="3" name="Content Placeholder 2">
            <a:extLst>
              <a:ext uri="{FF2B5EF4-FFF2-40B4-BE49-F238E27FC236}">
                <a16:creationId xmlns:a16="http://schemas.microsoft.com/office/drawing/2014/main" id="{F0228EEB-3A9C-FE32-07C8-2BD8CAE46D5D}"/>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Other </a:t>
            </a:r>
            <a:br>
              <a:rPr lang="en-US" sz="11600"/>
            </a:br>
            <a:r>
              <a:rPr lang="en-US" sz="11600"/>
              <a:t>Project</a:t>
            </a:r>
          </a:p>
          <a:p>
            <a:pPr marL="0" indent="0" algn="ctr">
              <a:lnSpc>
                <a:spcPts val="12000"/>
              </a:lnSpc>
              <a:buNone/>
            </a:pPr>
            <a:r>
              <a:rPr lang="en-US" sz="11600"/>
              <a:t>Priorities</a:t>
            </a:r>
          </a:p>
        </p:txBody>
      </p:sp>
      <p:sp>
        <p:nvSpPr>
          <p:cNvPr id="4" name="Slide Number Placeholder 3">
            <a:extLst>
              <a:ext uri="{FF2B5EF4-FFF2-40B4-BE49-F238E27FC236}">
                <a16:creationId xmlns:a16="http://schemas.microsoft.com/office/drawing/2014/main" id="{6D94DE02-6D5B-1E99-D831-207C0DF3628F}"/>
              </a:ext>
            </a:extLst>
          </p:cNvPr>
          <p:cNvSpPr>
            <a:spLocks noGrp="1"/>
          </p:cNvSpPr>
          <p:nvPr>
            <p:ph type="sldNum" sz="quarter" idx="12"/>
          </p:nvPr>
        </p:nvSpPr>
        <p:spPr/>
        <p:txBody>
          <a:bodyPr/>
          <a:lstStyle/>
          <a:p>
            <a:fld id="{0BDE28F9-DF4C-4421-9B70-DBE64F175828}" type="slidenum">
              <a:rPr lang="en-US" smtClean="0"/>
              <a:t>75</a:t>
            </a:fld>
            <a:endParaRPr lang="en-US"/>
          </a:p>
        </p:txBody>
      </p:sp>
    </p:spTree>
    <p:extLst>
      <p:ext uri="{BB962C8B-B14F-4D97-AF65-F5344CB8AC3E}">
        <p14:creationId xmlns:p14="http://schemas.microsoft.com/office/powerpoint/2010/main" val="40329933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B050"/>
                </a:solidFill>
                <a:latin typeface="Amasis MT Pro Black" panose="02040A04050005020304" pitchFamily="18" charset="0"/>
              </a:rPr>
              <a:t>H</a:t>
            </a:r>
            <a:r>
              <a:rPr lang="en-US">
                <a:solidFill>
                  <a:srgbClr val="00B050"/>
                </a:solidFill>
                <a:latin typeface="+mn-lt"/>
              </a:rPr>
              <a:t>ealthy — Bug Fixes </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p:txBody>
          <a:bodyPr>
            <a:normAutofit/>
          </a:bodyPr>
          <a:lstStyle/>
          <a:p>
            <a:pPr marL="0" indent="0">
              <a:buNone/>
            </a:pPr>
            <a:r>
              <a:rPr lang="en-US" sz="4400"/>
              <a:t>We need GCC, Clang, etc. to reliably support:</a:t>
            </a:r>
          </a:p>
          <a:p>
            <a:pPr>
              <a:buFont typeface="Wingdings" panose="05000000000000000000" pitchFamily="2" charset="2"/>
              <a:buChar char="§"/>
            </a:pPr>
            <a:r>
              <a:rPr lang="en-US" sz="4400"/>
              <a:t> New hardware platforms</a:t>
            </a:r>
          </a:p>
          <a:p>
            <a:pPr>
              <a:buFont typeface="Wingdings" panose="05000000000000000000" pitchFamily="2" charset="2"/>
              <a:buChar char="§"/>
            </a:pPr>
            <a:r>
              <a:rPr lang="en-US" sz="4400"/>
              <a:t> New operating systems</a:t>
            </a:r>
          </a:p>
          <a:p>
            <a:pPr>
              <a:buFont typeface="Wingdings" panose="05000000000000000000" pitchFamily="2" charset="2"/>
              <a:buChar char="§"/>
            </a:pPr>
            <a:r>
              <a:rPr lang="en-US" sz="4400"/>
              <a:t> The current standard:</a:t>
            </a:r>
          </a:p>
          <a:p>
            <a:pPr lvl="1">
              <a:buFont typeface="Calibri" panose="020F0502020204030204" pitchFamily="34" charset="0"/>
              <a:buChar char="—"/>
            </a:pPr>
            <a:r>
              <a:rPr lang="en-US" sz="4000"/>
              <a:t> Bug Fixes</a:t>
            </a:r>
          </a:p>
          <a:p>
            <a:pPr lvl="1">
              <a:buFont typeface="Calibri" panose="020F0502020204030204" pitchFamily="34" charset="0"/>
              <a:buChar char="—"/>
            </a:pPr>
            <a:r>
              <a:rPr lang="en-US" sz="4000"/>
              <a:t> Missing Features</a:t>
            </a:r>
          </a:p>
        </p:txBody>
      </p:sp>
      <p:sp>
        <p:nvSpPr>
          <p:cNvPr id="3" name="Slide Number Placeholder 2">
            <a:extLst>
              <a:ext uri="{FF2B5EF4-FFF2-40B4-BE49-F238E27FC236}">
                <a16:creationId xmlns:a16="http://schemas.microsoft.com/office/drawing/2014/main" id="{88788646-DECF-015D-95EE-3FDB4924BD5F}"/>
              </a:ext>
            </a:extLst>
          </p:cNvPr>
          <p:cNvSpPr>
            <a:spLocks noGrp="1"/>
          </p:cNvSpPr>
          <p:nvPr>
            <p:ph type="sldNum" sz="quarter" idx="12"/>
          </p:nvPr>
        </p:nvSpPr>
        <p:spPr/>
        <p:txBody>
          <a:bodyPr/>
          <a:lstStyle/>
          <a:p>
            <a:fld id="{0BDE28F9-DF4C-4421-9B70-DBE64F175828}" type="slidenum">
              <a:rPr lang="en-US" smtClean="0"/>
              <a:t>76</a:t>
            </a:fld>
            <a:endParaRPr lang="en-US"/>
          </a:p>
        </p:txBody>
      </p:sp>
    </p:spTree>
    <p:extLst>
      <p:ext uri="{BB962C8B-B14F-4D97-AF65-F5344CB8AC3E}">
        <p14:creationId xmlns:p14="http://schemas.microsoft.com/office/powerpoint/2010/main" val="2409966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wipe(left)">
                                      <p:cBhvr>
                                        <p:cTn id="3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B050"/>
                </a:solidFill>
                <a:latin typeface="Amasis MT Pro Black" panose="02040A04050005020304" pitchFamily="18" charset="0"/>
              </a:rPr>
              <a:t>H</a:t>
            </a:r>
            <a:r>
              <a:rPr lang="en-US">
                <a:solidFill>
                  <a:srgbClr val="00B050"/>
                </a:solidFill>
                <a:latin typeface="+mn-lt"/>
              </a:rPr>
              <a:t>ealthy — C++26 Conformance </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p:txBody>
          <a:bodyPr/>
          <a:lstStyle/>
          <a:p>
            <a:pPr marL="0" indent="0">
              <a:buNone/>
            </a:pPr>
            <a:r>
              <a:rPr lang="en-US" sz="4400" dirty="0"/>
              <a:t>We need GCC, Clang, etc. to reliably support:</a:t>
            </a:r>
          </a:p>
          <a:p>
            <a:pPr>
              <a:buFont typeface="Wingdings" panose="05000000000000000000" pitchFamily="2" charset="2"/>
              <a:buChar char="§"/>
            </a:pPr>
            <a:r>
              <a:rPr lang="en-US" sz="4000" dirty="0"/>
              <a:t> Experimental language features (e.g., “Profiles”)</a:t>
            </a:r>
          </a:p>
          <a:p>
            <a:pPr lvl="1">
              <a:buFont typeface="Calibri" panose="020F0502020204030204" pitchFamily="34" charset="0"/>
              <a:buChar char="—"/>
            </a:pPr>
            <a:r>
              <a:rPr lang="en-US" sz="3600" dirty="0"/>
              <a:t> providing early implementation experience</a:t>
            </a:r>
          </a:p>
          <a:p>
            <a:pPr>
              <a:buFont typeface="Wingdings" panose="05000000000000000000" pitchFamily="2" charset="2"/>
              <a:buChar char="§"/>
            </a:pPr>
            <a:r>
              <a:rPr lang="en-US" sz="4000" dirty="0"/>
              <a:t> Newly added features (e.g., Erroneous Behavior)</a:t>
            </a:r>
          </a:p>
          <a:p>
            <a:pPr lvl="1">
              <a:buFont typeface="Calibri" panose="020F0502020204030204" pitchFamily="34" charset="0"/>
              <a:buChar char="—"/>
            </a:pPr>
            <a:r>
              <a:rPr lang="en-US" sz="3600" dirty="0"/>
              <a:t> ensuring timely availability once standardized</a:t>
            </a:r>
          </a:p>
        </p:txBody>
      </p:sp>
      <p:sp>
        <p:nvSpPr>
          <p:cNvPr id="3" name="Slide Number Placeholder 2">
            <a:extLst>
              <a:ext uri="{FF2B5EF4-FFF2-40B4-BE49-F238E27FC236}">
                <a16:creationId xmlns:a16="http://schemas.microsoft.com/office/drawing/2014/main" id="{F4BEE70A-4FA5-B44F-5A65-203CFB762B77}"/>
              </a:ext>
            </a:extLst>
          </p:cNvPr>
          <p:cNvSpPr>
            <a:spLocks noGrp="1"/>
          </p:cNvSpPr>
          <p:nvPr>
            <p:ph type="sldNum" sz="quarter" idx="12"/>
          </p:nvPr>
        </p:nvSpPr>
        <p:spPr/>
        <p:txBody>
          <a:bodyPr/>
          <a:lstStyle/>
          <a:p>
            <a:fld id="{0BDE28F9-DF4C-4421-9B70-DBE64F175828}" type="slidenum">
              <a:rPr lang="en-US" smtClean="0"/>
              <a:t>77</a:t>
            </a:fld>
            <a:endParaRPr lang="en-US"/>
          </a:p>
        </p:txBody>
      </p:sp>
    </p:spTree>
    <p:extLst>
      <p:ext uri="{BB962C8B-B14F-4D97-AF65-F5344CB8AC3E}">
        <p14:creationId xmlns:p14="http://schemas.microsoft.com/office/powerpoint/2010/main" val="3498161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FF0000"/>
                </a:solidFill>
                <a:latin typeface="Amasis MT Pro Black" panose="02040A04050005020304" pitchFamily="18" charset="0"/>
              </a:rPr>
              <a:t>E</a:t>
            </a:r>
            <a:r>
              <a:rPr lang="en-US">
                <a:solidFill>
                  <a:srgbClr val="FF0000"/>
                </a:solidFill>
                <a:latin typeface="+mn-lt"/>
              </a:rPr>
              <a:t>fficient — Allocators  </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47850"/>
            <a:ext cx="11353800" cy="4351338"/>
          </a:xfrm>
        </p:spPr>
        <p:txBody>
          <a:bodyPr>
            <a:normAutofit/>
          </a:bodyPr>
          <a:lstStyle/>
          <a:p>
            <a:pPr marL="0" indent="0">
              <a:buNone/>
            </a:pPr>
            <a:r>
              <a:rPr lang="en-US" sz="4000" dirty="0"/>
              <a:t>C++ Memory Allocators</a:t>
            </a:r>
          </a:p>
          <a:p>
            <a:pPr algn="l">
              <a:buFont typeface="Wingdings" panose="05000000000000000000" pitchFamily="2" charset="2"/>
              <a:buChar char="§"/>
            </a:pPr>
            <a:r>
              <a:rPr lang="en-US" sz="2800" b="0" i="0" dirty="0">
                <a:solidFill>
                  <a:srgbClr val="000000"/>
                </a:solidFill>
                <a:effectLst/>
              </a:rPr>
              <a:t> Invented in 1998 at Bear Stearns</a:t>
            </a:r>
            <a:r>
              <a:rPr lang="en-US" dirty="0">
                <a:solidFill>
                  <a:srgbClr val="000000"/>
                </a:solidFill>
              </a:rPr>
              <a:t> (by me).</a:t>
            </a:r>
            <a:endParaRPr lang="en-US" sz="2800" b="0" i="0" dirty="0">
              <a:solidFill>
                <a:srgbClr val="000000"/>
              </a:solidFill>
              <a:effectLst/>
            </a:endParaRPr>
          </a:p>
          <a:p>
            <a:pPr algn="l">
              <a:buFont typeface="Wingdings" panose="05000000000000000000" pitchFamily="2" charset="2"/>
              <a:buChar char="§"/>
            </a:pPr>
            <a:r>
              <a:rPr lang="en-US" dirty="0">
                <a:solidFill>
                  <a:srgbClr val="000000"/>
                </a:solidFill>
              </a:rPr>
              <a:t> Brought to Bloomberg in 2002 (by me).</a:t>
            </a:r>
          </a:p>
          <a:p>
            <a:pPr algn="l">
              <a:buFont typeface="Wingdings" panose="05000000000000000000" pitchFamily="2" charset="2"/>
              <a:buChar char="§"/>
            </a:pPr>
            <a:r>
              <a:rPr lang="en-US" sz="2800" b="0" i="0" dirty="0">
                <a:solidFill>
                  <a:srgbClr val="000000"/>
                </a:solidFill>
                <a:effectLst/>
              </a:rPr>
              <a:t> C++11</a:t>
            </a:r>
            <a:r>
              <a:rPr lang="en-US" dirty="0">
                <a:solidFill>
                  <a:srgbClr val="000000"/>
                </a:solidFill>
              </a:rPr>
              <a:t> — Scoped allocators (working allocators, by Pablo Halpern)</a:t>
            </a:r>
          </a:p>
          <a:p>
            <a:pPr algn="l">
              <a:buFont typeface="Wingdings" panose="05000000000000000000" pitchFamily="2" charset="2"/>
              <a:buChar char="§"/>
            </a:pPr>
            <a:r>
              <a:rPr lang="en-US" sz="2800" b="0" i="0" dirty="0">
                <a:solidFill>
                  <a:srgbClr val="000000"/>
                </a:solidFill>
                <a:effectLst/>
              </a:rPr>
              <a:t> C++17 </a:t>
            </a:r>
            <a:r>
              <a:rPr lang="en-US" dirty="0">
                <a:solidFill>
                  <a:srgbClr val="000000"/>
                </a:solidFill>
              </a:rPr>
              <a:t>— PMR allocators (polymorphic allocators, by Pablo Halpern) </a:t>
            </a:r>
            <a:endParaRPr lang="en-US" sz="2800" b="0" i="0" dirty="0">
              <a:solidFill>
                <a:srgbClr val="000000"/>
              </a:solidFill>
              <a:effectLst/>
            </a:endParaRPr>
          </a:p>
          <a:p>
            <a:pPr algn="l">
              <a:buFont typeface="Wingdings" panose="05000000000000000000" pitchFamily="2" charset="2"/>
              <a:buChar char="§"/>
            </a:pPr>
            <a:r>
              <a:rPr lang="en-US" sz="2800" b="0" i="0" dirty="0">
                <a:solidFill>
                  <a:srgbClr val="000000"/>
                </a:solidFill>
                <a:effectLst/>
              </a:rPr>
              <a:t> </a:t>
            </a:r>
            <a:r>
              <a:rPr lang="en-US" dirty="0">
                <a:solidFill>
                  <a:srgbClr val="000000"/>
                </a:solidFill>
              </a:rPr>
              <a:t>F</a:t>
            </a:r>
            <a:r>
              <a:rPr lang="en-US" sz="2800" b="0" i="0" dirty="0">
                <a:solidFill>
                  <a:srgbClr val="000000"/>
                </a:solidFill>
                <a:effectLst/>
              </a:rPr>
              <a:t>orthcoming book </a:t>
            </a:r>
            <a:r>
              <a:rPr lang="en-US" dirty="0">
                <a:solidFill>
                  <a:srgbClr val="000000"/>
                </a:solidFill>
              </a:rPr>
              <a:t>—</a:t>
            </a:r>
            <a:r>
              <a:rPr lang="en-US" sz="2800" b="0" i="0" dirty="0">
                <a:solidFill>
                  <a:srgbClr val="000000"/>
                </a:solidFill>
                <a:effectLst/>
              </a:rPr>
              <a:t> </a:t>
            </a:r>
            <a:r>
              <a:rPr lang="en-US" sz="2800" b="0" i="1" dirty="0">
                <a:solidFill>
                  <a:srgbClr val="000000"/>
                </a:solidFill>
                <a:effectLst/>
              </a:rPr>
              <a:t>C++ </a:t>
            </a:r>
            <a:r>
              <a:rPr lang="en-US" i="1" dirty="0">
                <a:solidFill>
                  <a:srgbClr val="000000"/>
                </a:solidFill>
              </a:rPr>
              <a:t>A</a:t>
            </a:r>
            <a:r>
              <a:rPr lang="en-US" sz="2800" b="0" i="1" dirty="0">
                <a:solidFill>
                  <a:srgbClr val="000000"/>
                </a:solidFill>
                <a:effectLst/>
              </a:rPr>
              <a:t>llocators for the Working Programmer</a:t>
            </a:r>
            <a:r>
              <a:rPr lang="en-US" i="1" dirty="0">
                <a:solidFill>
                  <a:srgbClr val="000000"/>
                </a:solidFill>
              </a:rPr>
              <a:t> (JB+JL)</a:t>
            </a:r>
            <a:endParaRPr lang="en-US" sz="2800" b="0" i="1" dirty="0">
              <a:solidFill>
                <a:srgbClr val="000000"/>
              </a:solidFill>
              <a:effectLst/>
            </a:endParaRPr>
          </a:p>
          <a:p>
            <a:pPr algn="l">
              <a:buFont typeface="Wingdings" panose="05000000000000000000" pitchFamily="2" charset="2"/>
              <a:buChar char="§"/>
            </a:pPr>
            <a:r>
              <a:rPr lang="en-US" sz="2800" b="0" i="0" dirty="0">
                <a:solidFill>
                  <a:srgbClr val="000000"/>
                </a:solidFill>
                <a:effectLst/>
              </a:rPr>
              <a:t> More Standard Library </a:t>
            </a:r>
            <a:r>
              <a:rPr lang="en-US" dirty="0">
                <a:solidFill>
                  <a:srgbClr val="000000"/>
                </a:solidFill>
              </a:rPr>
              <a:t>support</a:t>
            </a:r>
            <a:r>
              <a:rPr lang="en-US" sz="2800" b="0" i="0" dirty="0">
                <a:solidFill>
                  <a:srgbClr val="000000"/>
                </a:solidFill>
                <a:effectLst/>
              </a:rPr>
              <a:t> </a:t>
            </a:r>
            <a:r>
              <a:rPr lang="en-US" dirty="0">
                <a:solidFill>
                  <a:srgbClr val="000000"/>
                </a:solidFill>
              </a:rPr>
              <a:t>—</a:t>
            </a:r>
            <a:r>
              <a:rPr lang="en-US" sz="2800" b="0" i="0" dirty="0">
                <a:solidFill>
                  <a:srgbClr val="000000"/>
                </a:solidFill>
                <a:effectLst/>
              </a:rPr>
              <a:t> </a:t>
            </a:r>
            <a:r>
              <a:rPr lang="en-US" sz="2800" b="0" i="0" dirty="0">
                <a:solidFill>
                  <a:srgbClr val="000000"/>
                </a:solidFill>
                <a:effectLst/>
                <a:latin typeface="Courier New" panose="02070309020205020404" pitchFamily="49" charset="0"/>
                <a:cs typeface="Courier New" panose="02070309020205020404" pitchFamily="49" charset="0"/>
              </a:rPr>
              <a:t>std::variant</a:t>
            </a:r>
            <a:r>
              <a:rPr lang="en-US" sz="2800" b="0" i="0" dirty="0">
                <a:solidFill>
                  <a:srgbClr val="000000"/>
                </a:solidFill>
                <a:effectLst/>
              </a:rPr>
              <a:t>,  </a:t>
            </a:r>
            <a:r>
              <a:rPr lang="en-US" sz="2800" b="0" i="0" dirty="0">
                <a:solidFill>
                  <a:srgbClr val="000000"/>
                </a:solidFill>
                <a:effectLst/>
                <a:latin typeface="Courier New" panose="02070309020205020404" pitchFamily="49" charset="0"/>
                <a:cs typeface="Courier New" panose="02070309020205020404" pitchFamily="49" charset="0"/>
              </a:rPr>
              <a:t>std::optional</a:t>
            </a:r>
          </a:p>
          <a:p>
            <a:pPr algn="l">
              <a:buFont typeface="Wingdings" panose="05000000000000000000" pitchFamily="2" charset="2"/>
              <a:buChar char="§"/>
            </a:pPr>
            <a:r>
              <a:rPr lang="en-US" sz="2800" b="1" i="0" dirty="0">
                <a:solidFill>
                  <a:srgbClr val="6666FF"/>
                </a:solidFill>
                <a:effectLst/>
              </a:rPr>
              <a:t> </a:t>
            </a:r>
            <a:r>
              <a:rPr lang="en-US" sz="3600" b="1" dirty="0">
                <a:solidFill>
                  <a:srgbClr val="6666FF"/>
                </a:solidFill>
              </a:rPr>
              <a:t>Language-based allocators — Rule of 0 for AA types</a:t>
            </a:r>
          </a:p>
        </p:txBody>
      </p:sp>
      <p:sp>
        <p:nvSpPr>
          <p:cNvPr id="3" name="Slide Number Placeholder 2">
            <a:extLst>
              <a:ext uri="{FF2B5EF4-FFF2-40B4-BE49-F238E27FC236}">
                <a16:creationId xmlns:a16="http://schemas.microsoft.com/office/drawing/2014/main" id="{2EE660CB-A01D-B55C-D1FE-5731B23F0528}"/>
              </a:ext>
            </a:extLst>
          </p:cNvPr>
          <p:cNvSpPr>
            <a:spLocks noGrp="1"/>
          </p:cNvSpPr>
          <p:nvPr>
            <p:ph type="sldNum" sz="quarter" idx="12"/>
          </p:nvPr>
        </p:nvSpPr>
        <p:spPr/>
        <p:txBody>
          <a:bodyPr/>
          <a:lstStyle/>
          <a:p>
            <a:fld id="{0BDE28F9-DF4C-4421-9B70-DBE64F175828}" type="slidenum">
              <a:rPr lang="en-US" smtClean="0"/>
              <a:t>78</a:t>
            </a:fld>
            <a:endParaRPr lang="en-US"/>
          </a:p>
        </p:txBody>
      </p:sp>
    </p:spTree>
    <p:extLst>
      <p:ext uri="{BB962C8B-B14F-4D97-AF65-F5344CB8AC3E}">
        <p14:creationId xmlns:p14="http://schemas.microsoft.com/office/powerpoint/2010/main" val="162278021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wipe(left)">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wipe(left)">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wipe(left)">
                                      <p:cBhvr>
                                        <p:cTn id="4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FF0000"/>
                </a:solidFill>
                <a:latin typeface="Amasis MT Pro Black" panose="02040A04050005020304" pitchFamily="18" charset="0"/>
              </a:rPr>
              <a:t>E</a:t>
            </a:r>
            <a:r>
              <a:rPr lang="en-US">
                <a:solidFill>
                  <a:srgbClr val="FF0000"/>
                </a:solidFill>
                <a:latin typeface="+mn-lt"/>
              </a:rPr>
              <a:t>fficient —  Trivial Relocation</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5"/>
            <a:ext cx="10847832" cy="4667250"/>
          </a:xfrm>
        </p:spPr>
        <p:txBody>
          <a:bodyPr vert="horz" lIns="91440" tIns="45720" rIns="91440" bIns="45720" rtlCol="0" anchor="t">
            <a:noAutofit/>
          </a:bodyPr>
          <a:lstStyle/>
          <a:p>
            <a:pPr marL="0" indent="0">
              <a:buNone/>
            </a:pPr>
            <a:r>
              <a:rPr lang="en-US" dirty="0"/>
              <a:t>Relocating an object to a distinct physical location is a </a:t>
            </a:r>
            <a:r>
              <a:rPr lang="en-US" b="1" i="1" dirty="0"/>
              <a:t>destructive move.</a:t>
            </a:r>
          </a:p>
          <a:p>
            <a:pPr lvl="1">
              <a:buFont typeface="Wingdings" panose="05000000000000000000" pitchFamily="2" charset="2"/>
              <a:buChar char="ü"/>
            </a:pPr>
            <a:r>
              <a:rPr lang="en-US" dirty="0"/>
              <a:t>Create new object having original value at destination.</a:t>
            </a:r>
            <a:endParaRPr lang="en-US" dirty="0">
              <a:ea typeface="Calibri"/>
              <a:cs typeface="Calibri"/>
            </a:endParaRPr>
          </a:p>
          <a:p>
            <a:pPr lvl="1">
              <a:buFont typeface="Wingdings" panose="05000000000000000000" pitchFamily="2" charset="2"/>
              <a:buChar char="ü"/>
            </a:pPr>
            <a:r>
              <a:rPr lang="en-US" dirty="0"/>
              <a:t>Destroy the source object.</a:t>
            </a:r>
            <a:endParaRPr lang="en-US" dirty="0">
              <a:ea typeface="Calibri"/>
              <a:cs typeface="Calibri"/>
            </a:endParaRPr>
          </a:p>
          <a:p>
            <a:pPr>
              <a:buFont typeface="Wingdings" panose="05000000000000000000" pitchFamily="2" charset="2"/>
              <a:buChar char="§"/>
            </a:pPr>
            <a:r>
              <a:rPr lang="en-US" dirty="0"/>
              <a:t>Generalized user-defined relocation is challenging.</a:t>
            </a:r>
            <a:endParaRPr lang="en-US" dirty="0">
              <a:ea typeface="Calibri"/>
              <a:cs typeface="Calibri"/>
            </a:endParaRPr>
          </a:p>
          <a:p>
            <a:pPr>
              <a:buFont typeface="Wingdings" panose="05000000000000000000" pitchFamily="2" charset="2"/>
              <a:buChar char="§"/>
            </a:pPr>
            <a:r>
              <a:rPr lang="en-US" dirty="0"/>
              <a:t>For that vast majority of types (e.g., most standard container types), copying the bytes and discarding the source achieves the desired result.</a:t>
            </a:r>
            <a:endParaRPr lang="en-US" dirty="0">
              <a:ea typeface="Calibri"/>
              <a:cs typeface="Calibri"/>
            </a:endParaRPr>
          </a:p>
          <a:p>
            <a:pPr lvl="1">
              <a:buFont typeface="Wingdings" panose="05000000000000000000" pitchFamily="2" charset="2"/>
              <a:buChar char="ü"/>
            </a:pPr>
            <a:r>
              <a:rPr lang="en-US" dirty="0"/>
              <a:t>Anything with no self-references, </a:t>
            </a:r>
            <a:r>
              <a:rPr lang="en-US" dirty="0">
                <a:latin typeface="Courier New"/>
                <a:cs typeface="Courier New"/>
              </a:rPr>
              <a:t>std::vector</a:t>
            </a:r>
            <a:r>
              <a:rPr lang="en-US" dirty="0"/>
              <a:t>, </a:t>
            </a:r>
            <a:r>
              <a:rPr lang="en-US" dirty="0">
                <a:latin typeface="Courier New"/>
                <a:cs typeface="Courier New"/>
              </a:rPr>
              <a:t>std::</a:t>
            </a:r>
            <a:r>
              <a:rPr lang="en-US" dirty="0" err="1">
                <a:latin typeface="Courier New"/>
                <a:cs typeface="Courier New"/>
              </a:rPr>
              <a:t>unique_ptr</a:t>
            </a:r>
            <a:r>
              <a:rPr lang="en-US" dirty="0"/>
              <a:t>, etc.</a:t>
            </a:r>
            <a:r>
              <a:rPr lang="en-US" dirty="0">
                <a:latin typeface="Courier New"/>
                <a:cs typeface="Courier New"/>
              </a:rPr>
              <a:t> </a:t>
            </a:r>
          </a:p>
          <a:p>
            <a:pPr>
              <a:buFont typeface="Wingdings" panose="05000000000000000000" pitchFamily="2" charset="2"/>
              <a:buChar char="§"/>
            </a:pPr>
            <a:r>
              <a:rPr lang="en-US" dirty="0"/>
              <a:t>Many libraries (e.g., Bloomberg’s BDE) optimize </a:t>
            </a:r>
            <a:r>
              <a:rPr lang="en-US" dirty="0">
                <a:latin typeface="Courier New" panose="02070309020205020404" pitchFamily="49" charset="0"/>
                <a:cs typeface="Courier New" panose="02070309020205020404" pitchFamily="49" charset="0"/>
              </a:rPr>
              <a:t>vector</a:t>
            </a:r>
            <a:r>
              <a:rPr lang="en-US" dirty="0"/>
              <a:t> for such types.</a:t>
            </a:r>
            <a:endParaRPr lang="en-US" dirty="0">
              <a:ea typeface="Calibri"/>
              <a:cs typeface="Calibri"/>
            </a:endParaRPr>
          </a:p>
          <a:p>
            <a:pPr>
              <a:buFont typeface="Wingdings" panose="05000000000000000000" pitchFamily="2" charset="2"/>
              <a:buChar char="§"/>
            </a:pPr>
            <a:r>
              <a:rPr lang="en-US" i="1" dirty="0"/>
              <a:t>Trivial relocation </a:t>
            </a:r>
            <a:r>
              <a:rPr lang="en-US" dirty="0"/>
              <a:t>standardizes this important optimization.</a:t>
            </a:r>
          </a:p>
          <a:p>
            <a:pPr>
              <a:buFont typeface="Wingdings" panose="05000000000000000000" pitchFamily="2" charset="2"/>
              <a:buChar char="§"/>
            </a:pPr>
            <a:r>
              <a:rPr lang="en-US" b="1" dirty="0">
                <a:solidFill>
                  <a:srgbClr val="6666FF"/>
                </a:solidFill>
              </a:rPr>
              <a:t>G</a:t>
            </a:r>
            <a:r>
              <a:rPr lang="en-US" sz="3600" b="1" dirty="0">
                <a:solidFill>
                  <a:srgbClr val="6666FF"/>
                </a:solidFill>
              </a:rPr>
              <a:t>reatly expanding the set of trivially relocatable types!  </a:t>
            </a:r>
          </a:p>
          <a:p>
            <a:pPr>
              <a:buFont typeface="Wingdings" panose="05000000000000000000" pitchFamily="2" charset="2"/>
              <a:buChar char="§"/>
            </a:pPr>
            <a:endParaRPr lang="en-US" dirty="0"/>
          </a:p>
          <a:p>
            <a:pPr marL="0" indent="0">
              <a:buNone/>
            </a:pPr>
            <a:endParaRPr lang="en-US" dirty="0"/>
          </a:p>
          <a:p>
            <a:pPr marL="0" indent="0">
              <a:buNone/>
            </a:pPr>
            <a:endParaRPr lang="en-US" dirty="0">
              <a:ea typeface="Calibri"/>
              <a:cs typeface="Calibri"/>
            </a:endParaRPr>
          </a:p>
        </p:txBody>
      </p:sp>
      <p:sp>
        <p:nvSpPr>
          <p:cNvPr id="3" name="Slide Number Placeholder 2">
            <a:extLst>
              <a:ext uri="{FF2B5EF4-FFF2-40B4-BE49-F238E27FC236}">
                <a16:creationId xmlns:a16="http://schemas.microsoft.com/office/drawing/2014/main" id="{F119A078-4C97-572F-853A-6B096ADE3537}"/>
              </a:ext>
            </a:extLst>
          </p:cNvPr>
          <p:cNvSpPr>
            <a:spLocks noGrp="1"/>
          </p:cNvSpPr>
          <p:nvPr>
            <p:ph type="sldNum" sz="quarter" idx="12"/>
          </p:nvPr>
        </p:nvSpPr>
        <p:spPr>
          <a:xfrm>
            <a:off x="8610600" y="6311900"/>
            <a:ext cx="2743200" cy="365125"/>
          </a:xfrm>
        </p:spPr>
        <p:txBody>
          <a:bodyPr/>
          <a:lstStyle/>
          <a:p>
            <a:fld id="{0BDE28F9-DF4C-4421-9B70-DBE64F175828}" type="slidenum">
              <a:rPr lang="en-US" smtClean="0"/>
              <a:t>79</a:t>
            </a:fld>
            <a:endParaRPr lang="en-US"/>
          </a:p>
        </p:txBody>
      </p:sp>
    </p:spTree>
    <p:extLst>
      <p:ext uri="{BB962C8B-B14F-4D97-AF65-F5344CB8AC3E}">
        <p14:creationId xmlns:p14="http://schemas.microsoft.com/office/powerpoint/2010/main" val="1196281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wipe(up)">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wipe(left)">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wipe(left)">
                                      <p:cBhvr>
                                        <p:cTn id="42" dur="500"/>
                                        <p:tgtEl>
                                          <p:spTgt spid="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5">
                                            <p:txEl>
                                              <p:pRg st="8" end="8"/>
                                            </p:txEl>
                                          </p:spTgt>
                                        </p:tgtEl>
                                        <p:attrNameLst>
                                          <p:attrName>style.visibility</p:attrName>
                                        </p:attrNameLst>
                                      </p:cBhvr>
                                      <p:to>
                                        <p:strVal val="visible"/>
                                      </p:to>
                                    </p:set>
                                    <p:animEffect transition="in" filter="wipe(left)">
                                      <p:cBhvr>
                                        <p:cTn id="47"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Our Top-Level  Strategy</a:t>
            </a:r>
            <a:endParaRPr lang="en-US" b="1">
              <a:solidFill>
                <a:srgbClr val="FF0000"/>
              </a:solidFill>
            </a:endParaRPr>
          </a:p>
        </p:txBody>
      </p:sp>
      <p:sp>
        <p:nvSpPr>
          <p:cNvPr id="3" name="Content Placeholder 2">
            <a:extLst>
              <a:ext uri="{FF2B5EF4-FFF2-40B4-BE49-F238E27FC236}">
                <a16:creationId xmlns:a16="http://schemas.microsoft.com/office/drawing/2014/main" id="{3C1EE037-5558-4756-B6C4-61D64BA56C8B}"/>
              </a:ext>
            </a:extLst>
          </p:cNvPr>
          <p:cNvSpPr>
            <a:spLocks noGrp="1"/>
          </p:cNvSpPr>
          <p:nvPr>
            <p:ph idx="1"/>
          </p:nvPr>
        </p:nvSpPr>
        <p:spPr>
          <a:xfrm>
            <a:off x="838198" y="1825624"/>
            <a:ext cx="10617487" cy="5032376"/>
          </a:xfrm>
        </p:spPr>
        <p:txBody>
          <a:bodyPr>
            <a:normAutofit/>
          </a:bodyPr>
          <a:lstStyle/>
          <a:p>
            <a:pPr marL="0" indent="0">
              <a:buNone/>
            </a:pPr>
            <a:r>
              <a:rPr lang="en-US" sz="4000"/>
              <a:t>Three Primary Areas of Focus</a:t>
            </a:r>
            <a:endParaRPr lang="en-US" sz="4400"/>
          </a:p>
          <a:p>
            <a:pPr marL="0" indent="0">
              <a:buNone/>
            </a:pPr>
            <a:r>
              <a:rPr lang="en-US" sz="3200">
                <a:solidFill>
                  <a:srgbClr val="0070C0"/>
                </a:solidFill>
              </a:rPr>
              <a:t>1.</a:t>
            </a:r>
            <a:r>
              <a:rPr lang="en-US" sz="3200" b="1">
                <a:solidFill>
                  <a:srgbClr val="0070C0"/>
                </a:solidFill>
              </a:rPr>
              <a:t> S</a:t>
            </a:r>
            <a:r>
              <a:rPr lang="en-US" sz="3200">
                <a:solidFill>
                  <a:srgbClr val="0070C0"/>
                </a:solidFill>
              </a:rPr>
              <a:t>afety</a:t>
            </a:r>
          </a:p>
          <a:p>
            <a:pPr lvl="1">
              <a:buFont typeface="Wingdings" panose="05000000000000000000" pitchFamily="2" charset="2"/>
              <a:buChar char="§"/>
            </a:pPr>
            <a:r>
              <a:rPr lang="en-US">
                <a:solidFill>
                  <a:srgbClr val="0070C0"/>
                </a:solidFill>
              </a:rPr>
              <a:t> Correctness — Easy to get programs right</a:t>
            </a:r>
          </a:p>
          <a:p>
            <a:pPr lvl="1">
              <a:buFont typeface="Wingdings" panose="05000000000000000000" pitchFamily="2" charset="2"/>
              <a:buChar char="§"/>
            </a:pPr>
            <a:r>
              <a:rPr lang="en-US">
                <a:solidFill>
                  <a:srgbClr val="0070C0"/>
                </a:solidFill>
              </a:rPr>
              <a:t> Security — Hard to create security vulnerabilities</a:t>
            </a:r>
          </a:p>
          <a:p>
            <a:pPr marL="0" indent="0">
              <a:buNone/>
            </a:pPr>
            <a:r>
              <a:rPr lang="en-US" sz="3200">
                <a:solidFill>
                  <a:srgbClr val="00B050"/>
                </a:solidFill>
              </a:rPr>
              <a:t>2.</a:t>
            </a:r>
            <a:r>
              <a:rPr lang="en-US" sz="3200" b="1">
                <a:solidFill>
                  <a:srgbClr val="00B050"/>
                </a:solidFill>
              </a:rPr>
              <a:t> H</a:t>
            </a:r>
            <a:r>
              <a:rPr lang="en-US" sz="3200">
                <a:solidFill>
                  <a:srgbClr val="00B050"/>
                </a:solidFill>
              </a:rPr>
              <a:t>ealth</a:t>
            </a:r>
          </a:p>
          <a:p>
            <a:pPr lvl="1">
              <a:buFont typeface="Wingdings" panose="05000000000000000000" pitchFamily="2" charset="2"/>
              <a:buChar char="§"/>
            </a:pPr>
            <a:r>
              <a:rPr lang="en-US">
                <a:solidFill>
                  <a:srgbClr val="00B050"/>
                </a:solidFill>
              </a:rPr>
              <a:t>Ecosystem — Support for Clang, GCC, MSVC, etc.</a:t>
            </a:r>
          </a:p>
          <a:p>
            <a:pPr marL="0" indent="0">
              <a:buNone/>
            </a:pPr>
            <a:r>
              <a:rPr lang="en-US" sz="3200">
                <a:solidFill>
                  <a:srgbClr val="FF0000"/>
                </a:solidFill>
              </a:rPr>
              <a:t>3.</a:t>
            </a:r>
            <a:r>
              <a:rPr lang="en-US" sz="3200" b="1">
                <a:solidFill>
                  <a:srgbClr val="FF0000"/>
                </a:solidFill>
              </a:rPr>
              <a:t> E</a:t>
            </a:r>
            <a:r>
              <a:rPr lang="en-US" sz="3200">
                <a:solidFill>
                  <a:srgbClr val="FF0000"/>
                </a:solidFill>
              </a:rPr>
              <a:t>fficiency </a:t>
            </a:r>
          </a:p>
          <a:p>
            <a:pPr lvl="1">
              <a:buFont typeface="Wingdings" panose="05000000000000000000" pitchFamily="2" charset="2"/>
              <a:buChar char="§"/>
            </a:pPr>
            <a:r>
              <a:rPr lang="en-US">
                <a:solidFill>
                  <a:srgbClr val="FF0000"/>
                </a:solidFill>
              </a:rPr>
              <a:t> Machine — Run Time, Compile Time, Link Time</a:t>
            </a:r>
          </a:p>
          <a:p>
            <a:pPr lvl="1">
              <a:buFont typeface="Wingdings" panose="05000000000000000000" pitchFamily="2" charset="2"/>
              <a:buChar char="§"/>
            </a:pPr>
            <a:r>
              <a:rPr lang="en-US">
                <a:solidFill>
                  <a:srgbClr val="FF0000"/>
                </a:solidFill>
              </a:rPr>
              <a:t> Human — Development Time, Maintenance Time</a:t>
            </a:r>
            <a:endParaRPr lang="en-US" sz="2800">
              <a:solidFill>
                <a:srgbClr val="FF0000"/>
              </a:solidFill>
            </a:endParaRPr>
          </a:p>
          <a:p>
            <a:pPr>
              <a:buFont typeface="Wingdings" panose="05000000000000000000" pitchFamily="2" charset="2"/>
              <a:buChar char="§"/>
            </a:pPr>
            <a:endParaRPr lang="en-US" sz="3600"/>
          </a:p>
        </p:txBody>
      </p:sp>
      <p:sp>
        <p:nvSpPr>
          <p:cNvPr id="4" name="Slide Number Placeholder 3">
            <a:extLst>
              <a:ext uri="{FF2B5EF4-FFF2-40B4-BE49-F238E27FC236}">
                <a16:creationId xmlns:a16="http://schemas.microsoft.com/office/drawing/2014/main" id="{B4116BDB-8608-087A-C7F7-3117B56CD368}"/>
              </a:ext>
            </a:extLst>
          </p:cNvPr>
          <p:cNvSpPr>
            <a:spLocks noGrp="1"/>
          </p:cNvSpPr>
          <p:nvPr>
            <p:ph type="sldNum" sz="quarter" idx="12"/>
          </p:nvPr>
        </p:nvSpPr>
        <p:spPr/>
        <p:txBody>
          <a:bodyPr/>
          <a:lstStyle/>
          <a:p>
            <a:fld id="{0BDE28F9-DF4C-4421-9B70-DBE64F175828}" type="slidenum">
              <a:rPr lang="en-US" smtClean="0"/>
              <a:t>8</a:t>
            </a:fld>
            <a:endParaRPr lang="en-US"/>
          </a:p>
        </p:txBody>
      </p:sp>
    </p:spTree>
    <p:extLst>
      <p:ext uri="{BB962C8B-B14F-4D97-AF65-F5344CB8AC3E}">
        <p14:creationId xmlns:p14="http://schemas.microsoft.com/office/powerpoint/2010/main" val="4239127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2C86BF-D57F-F6F8-F1F1-4808DA8756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D558F7-0CBE-D571-2EEA-AD13A7E4400D}"/>
              </a:ext>
            </a:extLst>
          </p:cNvPr>
          <p:cNvSpPr>
            <a:spLocks noGrp="1"/>
          </p:cNvSpPr>
          <p:nvPr>
            <p:ph type="title"/>
          </p:nvPr>
        </p:nvSpPr>
        <p:spPr/>
        <p:txBody>
          <a:bodyPr/>
          <a:lstStyle/>
          <a:p>
            <a:pPr algn="ctr"/>
            <a:r>
              <a:rPr lang="en-US" dirty="0">
                <a:solidFill>
                  <a:srgbClr val="FF0000"/>
                </a:solidFill>
                <a:latin typeface="Amasis MT Pro Black" panose="02040A04050005020304" pitchFamily="18" charset="0"/>
              </a:rPr>
              <a:t>E</a:t>
            </a:r>
            <a:r>
              <a:rPr lang="en-US" dirty="0">
                <a:solidFill>
                  <a:srgbClr val="FF0000"/>
                </a:solidFill>
                <a:latin typeface="+mn-lt"/>
              </a:rPr>
              <a:t>fficient —  Trivial Relocation</a:t>
            </a:r>
          </a:p>
        </p:txBody>
      </p:sp>
      <p:sp>
        <p:nvSpPr>
          <p:cNvPr id="5" name="Content Placeholder 4">
            <a:extLst>
              <a:ext uri="{FF2B5EF4-FFF2-40B4-BE49-F238E27FC236}">
                <a16:creationId xmlns:a16="http://schemas.microsoft.com/office/drawing/2014/main" id="{775FFF89-DC37-1A11-85F4-D41A127C98A2}"/>
              </a:ext>
            </a:extLst>
          </p:cNvPr>
          <p:cNvSpPr>
            <a:spLocks noGrp="1"/>
          </p:cNvSpPr>
          <p:nvPr>
            <p:ph idx="1"/>
          </p:nvPr>
        </p:nvSpPr>
        <p:spPr>
          <a:xfrm>
            <a:off x="838199" y="1825625"/>
            <a:ext cx="11134061" cy="4486276"/>
          </a:xfrm>
        </p:spPr>
        <p:txBody>
          <a:bodyPr vert="horz" lIns="91440" tIns="45720" rIns="91440" bIns="45720" rtlCol="0" anchor="t">
            <a:noAutofit/>
          </a:bodyPr>
          <a:lstStyle/>
          <a:p>
            <a:pPr marL="0" indent="0">
              <a:buNone/>
            </a:pPr>
            <a:r>
              <a:rPr lang="en-US" sz="4000" dirty="0"/>
              <a:t>Prior to C++26, a class was trivially “relocatable</a:t>
            </a:r>
            <a:r>
              <a:rPr lang="en-US" sz="4000" b="1" dirty="0">
                <a:solidFill>
                  <a:srgbClr val="7030A0"/>
                </a:solidFill>
              </a:rPr>
              <a:t>*</a:t>
            </a:r>
            <a:r>
              <a:rPr lang="en-US" sz="4000" dirty="0"/>
              <a:t>” if  </a:t>
            </a:r>
            <a:endParaRPr lang="en-US" dirty="0"/>
          </a:p>
          <a:p>
            <a:pPr marL="514350" indent="-329184">
              <a:buFont typeface="+mj-lt"/>
              <a:buAutoNum type="arabicPeriod"/>
            </a:pPr>
            <a:r>
              <a:rPr lang="en-US" dirty="0">
                <a:solidFill>
                  <a:srgbClr val="00B050"/>
                </a:solidFill>
              </a:rPr>
              <a:t> it has no virtual base classes,</a:t>
            </a:r>
          </a:p>
          <a:p>
            <a:pPr marL="514350" indent="-329184">
              <a:buFont typeface="+mj-lt"/>
              <a:buAutoNum type="arabicPeriod"/>
            </a:pPr>
            <a:r>
              <a:rPr lang="en-US" dirty="0">
                <a:solidFill>
                  <a:srgbClr val="00B050"/>
                </a:solidFill>
              </a:rPr>
              <a:t> all of its sub-objects are trivially “relocatable,”</a:t>
            </a:r>
          </a:p>
          <a:p>
            <a:pPr marL="514350" indent="-329184">
              <a:buFont typeface="+mj-lt"/>
              <a:buAutoNum type="arabicPeriod"/>
            </a:pPr>
            <a:r>
              <a:rPr lang="en-US" dirty="0">
                <a:solidFill>
                  <a:srgbClr val="00B050"/>
                </a:solidFill>
              </a:rPr>
              <a:t> it has no deleted destructor </a:t>
            </a:r>
          </a:p>
          <a:p>
            <a:pPr marL="514350" indent="-329184">
              <a:buFont typeface="+mj-lt"/>
              <a:buAutoNum type="arabicPeriod"/>
            </a:pPr>
            <a:r>
              <a:rPr lang="en-US" dirty="0">
                <a:solidFill>
                  <a:srgbClr val="0070C0"/>
                </a:solidFill>
              </a:rPr>
              <a:t> </a:t>
            </a:r>
            <a:r>
              <a:rPr lang="en-US" sz="2400" dirty="0">
                <a:solidFill>
                  <a:srgbClr val="0070C0"/>
                </a:solidFill>
              </a:rPr>
              <a:t>its move constructor, move-assignment operator, and destructor are </a:t>
            </a:r>
            <a:r>
              <a:rPr lang="en-US" sz="2400" i="1" dirty="0">
                <a:solidFill>
                  <a:srgbClr val="0070C0"/>
                </a:solidFill>
              </a:rPr>
              <a:t>defaulted.</a:t>
            </a:r>
          </a:p>
          <a:p>
            <a:pPr marL="185166" indent="0">
              <a:buNone/>
            </a:pPr>
            <a:endParaRPr lang="en-US" sz="2400" i="1" dirty="0">
              <a:solidFill>
                <a:srgbClr val="0070C0"/>
              </a:solidFill>
            </a:endParaRPr>
          </a:p>
          <a:p>
            <a:pPr marL="185166" indent="0">
              <a:buNone/>
            </a:pPr>
            <a:r>
              <a:rPr lang="en-US" sz="4000" b="1" dirty="0">
                <a:solidFill>
                  <a:srgbClr val="7030A0"/>
                </a:solidFill>
              </a:rPr>
              <a:t>*</a:t>
            </a:r>
            <a:r>
              <a:rPr lang="en-US" sz="2400" b="1" dirty="0">
                <a:solidFill>
                  <a:srgbClr val="7030A0"/>
                </a:solidFill>
              </a:rPr>
              <a:t> </a:t>
            </a:r>
            <a:r>
              <a:rPr lang="en-US" sz="2400" i="1" dirty="0"/>
              <a:t>Trivial “relocation” </a:t>
            </a:r>
            <a:r>
              <a:rPr lang="en-US" sz="2400" dirty="0"/>
              <a:t>was </a:t>
            </a:r>
            <a:r>
              <a:rPr lang="en-US" sz="2400" i="1" dirty="0"/>
              <a:t>trivial </a:t>
            </a:r>
            <a:r>
              <a:rPr lang="en-US" sz="2400" i="1" u="sng" dirty="0"/>
              <a:t>copy</a:t>
            </a:r>
            <a:r>
              <a:rPr lang="en-US" sz="2400" i="1" dirty="0"/>
              <a:t> </a:t>
            </a:r>
            <a:r>
              <a:rPr lang="en-US" sz="2400" dirty="0"/>
              <a:t>and was performed via </a:t>
            </a:r>
            <a:r>
              <a:rPr lang="en-US" sz="2400" dirty="0" err="1">
                <a:latin typeface="Courier New" panose="02070309020205020404" pitchFamily="49" charset="0"/>
                <a:cs typeface="Courier New" panose="02070309020205020404" pitchFamily="49" charset="0"/>
              </a:rPr>
              <a:t>memmove</a:t>
            </a:r>
            <a:r>
              <a:rPr lang="en-US" sz="2400" dirty="0"/>
              <a:t> or </a:t>
            </a:r>
            <a:r>
              <a:rPr lang="en-US" sz="2400" dirty="0" err="1">
                <a:latin typeface="Courier New" panose="02070309020205020404" pitchFamily="49" charset="0"/>
                <a:cs typeface="Courier New" panose="02070309020205020404" pitchFamily="49" charset="0"/>
              </a:rPr>
              <a:t>memcopy</a:t>
            </a:r>
            <a:r>
              <a:rPr lang="en-US" sz="2400" dirty="0">
                <a:cs typeface="Courier New" panose="02070309020205020404" pitchFamily="49" charset="0"/>
              </a:rPr>
              <a:t>.</a:t>
            </a:r>
            <a:r>
              <a:rPr lang="en-US" sz="2400" dirty="0"/>
              <a:t> The rules for </a:t>
            </a:r>
            <a:r>
              <a:rPr lang="en-US" sz="2400" i="1" dirty="0"/>
              <a:t>trivially copyable </a:t>
            </a:r>
            <a:r>
              <a:rPr lang="en-US" sz="2400" dirty="0"/>
              <a:t>types also excluded classes having virtual functions. </a:t>
            </a:r>
          </a:p>
          <a:p>
            <a:pPr marL="0" indent="0">
              <a:buNone/>
            </a:pPr>
            <a:endParaRPr lang="en-US" dirty="0">
              <a:ea typeface="Calibri"/>
              <a:cs typeface="Calibri"/>
            </a:endParaRPr>
          </a:p>
        </p:txBody>
      </p:sp>
      <p:sp>
        <p:nvSpPr>
          <p:cNvPr id="3" name="Slide Number Placeholder 2">
            <a:extLst>
              <a:ext uri="{FF2B5EF4-FFF2-40B4-BE49-F238E27FC236}">
                <a16:creationId xmlns:a16="http://schemas.microsoft.com/office/drawing/2014/main" id="{54FACFF0-2A0F-3BE6-CC80-54D644DDFF17}"/>
              </a:ext>
            </a:extLst>
          </p:cNvPr>
          <p:cNvSpPr>
            <a:spLocks noGrp="1"/>
          </p:cNvSpPr>
          <p:nvPr>
            <p:ph type="sldNum" sz="quarter" idx="12"/>
          </p:nvPr>
        </p:nvSpPr>
        <p:spPr>
          <a:xfrm>
            <a:off x="8610600" y="6311900"/>
            <a:ext cx="2743200" cy="365125"/>
          </a:xfrm>
        </p:spPr>
        <p:txBody>
          <a:bodyPr/>
          <a:lstStyle/>
          <a:p>
            <a:fld id="{0BDE28F9-DF4C-4421-9B70-DBE64F175828}" type="slidenum">
              <a:rPr lang="en-US" smtClean="0"/>
              <a:t>80</a:t>
            </a:fld>
            <a:endParaRPr lang="en-US" dirty="0"/>
          </a:p>
        </p:txBody>
      </p:sp>
      <p:sp>
        <p:nvSpPr>
          <p:cNvPr id="4" name="Rectangle 1">
            <a:extLst>
              <a:ext uri="{FF2B5EF4-FFF2-40B4-BE49-F238E27FC236}">
                <a16:creationId xmlns:a16="http://schemas.microsoft.com/office/drawing/2014/main" id="{78A5B7A9-F2FF-3C5A-0F9F-E89221E8DBCA}"/>
              </a:ext>
            </a:extLst>
          </p:cNvPr>
          <p:cNvSpPr>
            <a:spLocks noChangeArrowheads="1"/>
          </p:cNvSpPr>
          <p:nvPr/>
        </p:nvSpPr>
        <p:spPr bwMode="auto">
          <a:xfrm>
            <a:off x="0" y="-225034"/>
            <a:ext cx="65" cy="45006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57132" rIns="0" bIns="114264"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ight Brace 7">
            <a:extLst>
              <a:ext uri="{FF2B5EF4-FFF2-40B4-BE49-F238E27FC236}">
                <a16:creationId xmlns:a16="http://schemas.microsoft.com/office/drawing/2014/main" id="{49ED4FEA-A984-8D6F-061C-5994225E41B7}"/>
              </a:ext>
            </a:extLst>
          </p:cNvPr>
          <p:cNvSpPr/>
          <p:nvPr/>
        </p:nvSpPr>
        <p:spPr>
          <a:xfrm>
            <a:off x="8284464" y="2450592"/>
            <a:ext cx="326136" cy="1545336"/>
          </a:xfrm>
          <a:prstGeom prst="rightBrace">
            <a:avLst/>
          </a:prstGeom>
          <a:ln w="381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543082BA-F9E9-E7A9-F028-AF9C36B81B52}"/>
              </a:ext>
            </a:extLst>
          </p:cNvPr>
          <p:cNvSpPr txBox="1"/>
          <p:nvPr/>
        </p:nvSpPr>
        <p:spPr>
          <a:xfrm>
            <a:off x="8828573" y="2930872"/>
            <a:ext cx="2307249" cy="584775"/>
          </a:xfrm>
          <a:prstGeom prst="rect">
            <a:avLst/>
          </a:prstGeom>
          <a:noFill/>
        </p:spPr>
        <p:txBody>
          <a:bodyPr wrap="square" rtlCol="0">
            <a:spAutoFit/>
          </a:bodyPr>
          <a:lstStyle/>
          <a:p>
            <a:pPr algn="ctr"/>
            <a:r>
              <a:rPr lang="en-US" sz="3200" dirty="0">
                <a:solidFill>
                  <a:srgbClr val="00B050"/>
                </a:solidFill>
                <a:latin typeface="Amasis MT Pro Black" panose="02040A04050005020304" pitchFamily="18" charset="0"/>
              </a:rPr>
              <a:t>“eligible”</a:t>
            </a:r>
            <a:endParaRPr lang="en-US" sz="3200" i="1" dirty="0">
              <a:solidFill>
                <a:srgbClr val="00B050"/>
              </a:solidFill>
            </a:endParaRPr>
          </a:p>
        </p:txBody>
      </p:sp>
      <p:sp>
        <p:nvSpPr>
          <p:cNvPr id="10" name="TextBox 9">
            <a:extLst>
              <a:ext uri="{FF2B5EF4-FFF2-40B4-BE49-F238E27FC236}">
                <a16:creationId xmlns:a16="http://schemas.microsoft.com/office/drawing/2014/main" id="{5F8E50D3-09B3-54B9-4DC8-3E8A92097256}"/>
              </a:ext>
            </a:extLst>
          </p:cNvPr>
          <p:cNvSpPr txBox="1"/>
          <p:nvPr/>
        </p:nvSpPr>
        <p:spPr>
          <a:xfrm>
            <a:off x="5404413" y="3466921"/>
            <a:ext cx="917448" cy="523221"/>
          </a:xfrm>
          <a:prstGeom prst="rect">
            <a:avLst/>
          </a:prstGeom>
          <a:noFill/>
        </p:spPr>
        <p:txBody>
          <a:bodyPr wrap="square" rtlCol="0">
            <a:spAutoFit/>
          </a:bodyPr>
          <a:lstStyle/>
          <a:p>
            <a:r>
              <a:rPr lang="en-US" sz="2800" dirty="0">
                <a:solidFill>
                  <a:srgbClr val="0070C0"/>
                </a:solidFill>
              </a:rPr>
              <a:t>, and</a:t>
            </a:r>
          </a:p>
        </p:txBody>
      </p:sp>
    </p:spTree>
    <p:extLst>
      <p:ext uri="{BB962C8B-B14F-4D97-AF65-F5344CB8AC3E}">
        <p14:creationId xmlns:p14="http://schemas.microsoft.com/office/powerpoint/2010/main" val="287319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par>
                          <p:cTn id="28" fill="hold">
                            <p:stCondLst>
                              <p:cond delay="500"/>
                            </p:stCondLst>
                            <p:childTnLst>
                              <p:par>
                                <p:cTn id="29" presetID="22" presetClass="entr" presetSubtype="8"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wipe(left)">
                                      <p:cBhvr>
                                        <p:cTn id="31" dur="500"/>
                                        <p:tgtEl>
                                          <p:spTgt spid="9"/>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wipe(left)">
                                      <p:cBhvr>
                                        <p:cTn id="36" dur="500"/>
                                        <p:tgtEl>
                                          <p:spTgt spid="10"/>
                                        </p:tgtEl>
                                      </p:cBhvr>
                                    </p:animEffect>
                                  </p:childTnLst>
                                </p:cTn>
                              </p:par>
                            </p:childTnLst>
                          </p:cTn>
                        </p:par>
                        <p:par>
                          <p:cTn id="37" fill="hold">
                            <p:stCondLst>
                              <p:cond delay="500"/>
                            </p:stCondLst>
                            <p:childTnLst>
                              <p:par>
                                <p:cTn id="38" presetID="22" presetClass="entr" presetSubtype="8" fill="hold" nodeType="afterEffect">
                                  <p:stCondLst>
                                    <p:cond delay="0"/>
                                  </p:stCondLst>
                                  <p:childTnLst>
                                    <p:set>
                                      <p:cBhvr>
                                        <p:cTn id="39" dur="1" fill="hold">
                                          <p:stCondLst>
                                            <p:cond delay="0"/>
                                          </p:stCondLst>
                                        </p:cTn>
                                        <p:tgtEl>
                                          <p:spTgt spid="5">
                                            <p:txEl>
                                              <p:pRg st="4" end="4"/>
                                            </p:txEl>
                                          </p:spTgt>
                                        </p:tgtEl>
                                        <p:attrNameLst>
                                          <p:attrName>style.visibility</p:attrName>
                                        </p:attrNameLst>
                                      </p:cBhvr>
                                      <p:to>
                                        <p:strVal val="visible"/>
                                      </p:to>
                                    </p:set>
                                    <p:animEffect transition="in" filter="wipe(left)">
                                      <p:cBhvr>
                                        <p:cTn id="40" dur="500"/>
                                        <p:tgtEl>
                                          <p:spTgt spid="5">
                                            <p:txEl>
                                              <p:pRg st="4" end="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5">
                                            <p:txEl>
                                              <p:pRg st="6" end="6"/>
                                            </p:txEl>
                                          </p:spTgt>
                                        </p:tgtEl>
                                        <p:attrNameLst>
                                          <p:attrName>style.visibility</p:attrName>
                                        </p:attrNameLst>
                                      </p:cBhvr>
                                      <p:to>
                                        <p:strVal val="visible"/>
                                      </p:to>
                                    </p:set>
                                    <p:animEffect transition="in" filter="wipe(left)">
                                      <p:cBhvr>
                                        <p:cTn id="45"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Lst>
  </p:timing>
  <p:extLst>
    <p:ext uri="{6950BFC3-D8DA-4A85-94F7-54DA5524770B}">
      <p188:commentRel xmlns:p188="http://schemas.microsoft.com/office/powerpoint/2018/8/main" r:id="rId2"/>
    </p:ext>
  </p:extLs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a:noFill/>
        </p:spPr>
        <p:txBody>
          <a:bodyPr/>
          <a:lstStyle/>
          <a:p>
            <a:pPr algn="ctr"/>
            <a:r>
              <a:rPr lang="en-US" dirty="0">
                <a:solidFill>
                  <a:srgbClr val="FF0000"/>
                </a:solidFill>
                <a:latin typeface="Amasis MT Pro Black" panose="02040A04050005020304" pitchFamily="18" charset="0"/>
              </a:rPr>
              <a:t>E</a:t>
            </a:r>
            <a:r>
              <a:rPr lang="en-US" dirty="0">
                <a:solidFill>
                  <a:srgbClr val="FF0000"/>
                </a:solidFill>
                <a:latin typeface="+mn-lt"/>
              </a:rPr>
              <a:t>fficient —  Trivial Relocation</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4"/>
            <a:ext cx="10515600" cy="5032376"/>
          </a:xfrm>
        </p:spPr>
        <p:txBody>
          <a:bodyPr vert="horz" lIns="91440" tIns="45720" rIns="91440" bIns="45720" rtlCol="0" anchor="t">
            <a:normAutofit/>
          </a:bodyPr>
          <a:lstStyle/>
          <a:p>
            <a:pPr marL="0" indent="0">
              <a:lnSpc>
                <a:spcPct val="100000"/>
              </a:lnSpc>
              <a:spcBef>
                <a:spcPts val="400"/>
              </a:spcBef>
              <a:buNone/>
            </a:pPr>
            <a:r>
              <a:rPr lang="en-US" sz="2400" dirty="0">
                <a:latin typeface="Consolas"/>
              </a:rPr>
              <a:t>struct</a:t>
            </a:r>
            <a:r>
              <a:rPr lang="en-US" sz="2400" b="0" dirty="0">
                <a:effectLst/>
                <a:latin typeface="Consolas"/>
              </a:rPr>
              <a:t> </a:t>
            </a:r>
            <a:r>
              <a:rPr lang="en-US" sz="2400" b="0" dirty="0" err="1">
                <a:effectLst/>
                <a:latin typeface="Consolas"/>
              </a:rPr>
              <a:t>MyPoint</a:t>
            </a:r>
            <a:endParaRPr lang="en-US" sz="2400" b="1" dirty="0">
              <a:solidFill>
                <a:srgbClr val="00B050"/>
              </a:solidFill>
              <a:effectLst/>
              <a:latin typeface="Consolas"/>
            </a:endParaRPr>
          </a:p>
          <a:p>
            <a:pPr marL="0" indent="0">
              <a:lnSpc>
                <a:spcPct val="100000"/>
              </a:lnSpc>
              <a:spcBef>
                <a:spcPts val="400"/>
              </a:spcBef>
              <a:buNone/>
            </a:pPr>
            <a:r>
              <a:rPr lang="en-US" sz="2400" b="0" dirty="0">
                <a:effectLst/>
                <a:latin typeface="Consolas"/>
              </a:rPr>
              <a:t>{</a:t>
            </a:r>
          </a:p>
          <a:p>
            <a:pPr marL="0" indent="0">
              <a:lnSpc>
                <a:spcPct val="100000"/>
              </a:lnSpc>
              <a:spcBef>
                <a:spcPts val="400"/>
              </a:spcBef>
              <a:buNone/>
            </a:pPr>
            <a:r>
              <a:rPr lang="en-US" sz="2400" b="0" dirty="0">
                <a:effectLst/>
                <a:latin typeface="Consolas"/>
              </a:rPr>
              <a:t>    </a:t>
            </a:r>
            <a:r>
              <a:rPr lang="en-US" sz="2400" dirty="0">
                <a:latin typeface="Consolas"/>
              </a:rPr>
              <a:t>int </a:t>
            </a:r>
            <a:r>
              <a:rPr lang="en-US" sz="2400" b="0" dirty="0" err="1">
                <a:effectLst/>
                <a:latin typeface="Consolas"/>
              </a:rPr>
              <a:t>d_</a:t>
            </a:r>
            <a:r>
              <a:rPr lang="en-US" sz="2400" dirty="0" err="1">
                <a:latin typeface="Consolas"/>
              </a:rPr>
              <a:t>x</a:t>
            </a:r>
            <a:r>
              <a:rPr lang="en-US" sz="2400" b="0" dirty="0">
                <a:effectLst/>
                <a:latin typeface="Consolas"/>
              </a:rPr>
              <a:t>;</a:t>
            </a:r>
          </a:p>
          <a:p>
            <a:pPr marL="0" indent="0">
              <a:lnSpc>
                <a:spcPct val="100000"/>
              </a:lnSpc>
              <a:spcBef>
                <a:spcPts val="400"/>
              </a:spcBef>
              <a:buNone/>
            </a:pPr>
            <a:r>
              <a:rPr lang="en-US" sz="2400" b="0" dirty="0">
                <a:effectLst/>
                <a:latin typeface="Consolas"/>
              </a:rPr>
              <a:t>    int </a:t>
            </a:r>
            <a:r>
              <a:rPr lang="en-US" sz="2400" b="0" dirty="0" err="1">
                <a:effectLst/>
                <a:latin typeface="Consolas"/>
              </a:rPr>
              <a:t>d_y</a:t>
            </a:r>
            <a:r>
              <a:rPr lang="en-US" sz="2400" b="0" dirty="0">
                <a:effectLst/>
                <a:latin typeface="Consolas"/>
              </a:rPr>
              <a:t>;</a:t>
            </a:r>
          </a:p>
          <a:p>
            <a:pPr marL="0" indent="0">
              <a:lnSpc>
                <a:spcPct val="100000"/>
              </a:lnSpc>
              <a:spcBef>
                <a:spcPts val="400"/>
              </a:spcBef>
              <a:buNone/>
            </a:pPr>
            <a:r>
              <a:rPr lang="en-US" sz="2400" b="0" dirty="0">
                <a:effectLst/>
                <a:latin typeface="Consolas"/>
              </a:rPr>
              <a:t>  public:</a:t>
            </a:r>
          </a:p>
          <a:p>
            <a:pPr marL="0" indent="0">
              <a:lnSpc>
                <a:spcPct val="100000"/>
              </a:lnSpc>
              <a:spcBef>
                <a:spcPts val="400"/>
              </a:spcBef>
              <a:buNone/>
            </a:pPr>
            <a:r>
              <a:rPr lang="en-US" sz="2400" dirty="0">
                <a:latin typeface="Consolas"/>
              </a:rPr>
              <a:t>    </a:t>
            </a:r>
            <a:r>
              <a:rPr lang="en-US" sz="2400" dirty="0" err="1">
                <a:latin typeface="Consolas"/>
              </a:rPr>
              <a:t>MyPoint</a:t>
            </a:r>
            <a:r>
              <a:rPr lang="en-US" sz="2400" dirty="0">
                <a:latin typeface="Consolas"/>
              </a:rPr>
              <a:t>();</a:t>
            </a:r>
            <a:endParaRPr lang="en-US" sz="2400" dirty="0">
              <a:latin typeface="Consolas" panose="020B0609020204030204" pitchFamily="49" charset="0"/>
            </a:endParaRPr>
          </a:p>
          <a:p>
            <a:pPr marL="0" indent="0">
              <a:lnSpc>
                <a:spcPct val="100000"/>
              </a:lnSpc>
              <a:spcBef>
                <a:spcPts val="400"/>
              </a:spcBef>
              <a:buNone/>
            </a:pPr>
            <a:r>
              <a:rPr lang="en-US" sz="2400" dirty="0">
                <a:latin typeface="Consolas"/>
              </a:rPr>
              <a:t>    </a:t>
            </a:r>
            <a:r>
              <a:rPr lang="en-US" sz="2400" dirty="0" err="1">
                <a:latin typeface="Consolas"/>
              </a:rPr>
              <a:t>MyPoint</a:t>
            </a:r>
            <a:r>
              <a:rPr lang="en-US" sz="2400" dirty="0">
                <a:latin typeface="Consolas"/>
              </a:rPr>
              <a:t>(int x, int y);</a:t>
            </a:r>
            <a:br>
              <a:rPr lang="en-US" sz="2400" dirty="0">
                <a:latin typeface="Consolas"/>
              </a:rPr>
            </a:br>
            <a:r>
              <a:rPr lang="en-US" sz="2400" dirty="0">
                <a:latin typeface="Consolas"/>
              </a:rPr>
              <a:t>    ~</a:t>
            </a:r>
            <a:r>
              <a:rPr lang="en-US" sz="2400" dirty="0" err="1">
                <a:latin typeface="Consolas"/>
              </a:rPr>
              <a:t>MyPoint</a:t>
            </a:r>
            <a:r>
              <a:rPr lang="en-US" sz="2400" dirty="0">
                <a:latin typeface="Consolas"/>
              </a:rPr>
              <a:t>() = default;</a:t>
            </a:r>
          </a:p>
          <a:p>
            <a:pPr marL="0" indent="0">
              <a:lnSpc>
                <a:spcPct val="100000"/>
              </a:lnSpc>
              <a:spcBef>
                <a:spcPts val="400"/>
              </a:spcBef>
              <a:buNone/>
            </a:pPr>
            <a:r>
              <a:rPr lang="en-US" sz="2400" dirty="0">
                <a:latin typeface="Consolas"/>
              </a:rPr>
              <a:t>    // ...</a:t>
            </a:r>
          </a:p>
          <a:p>
            <a:pPr marL="0" indent="0">
              <a:lnSpc>
                <a:spcPct val="100000"/>
              </a:lnSpc>
              <a:spcBef>
                <a:spcPts val="400"/>
              </a:spcBef>
              <a:buNone/>
            </a:pPr>
            <a:r>
              <a:rPr lang="en-US" sz="2400" b="0" dirty="0">
                <a:effectLst/>
                <a:latin typeface="Consolas"/>
              </a:rPr>
              <a:t>};</a:t>
            </a:r>
            <a:endParaRPr lang="en-US" sz="2400" dirty="0">
              <a:latin typeface="Consolas"/>
            </a:endParaRPr>
          </a:p>
          <a:p>
            <a:pPr marL="0" indent="0">
              <a:buNone/>
            </a:pPr>
            <a:endParaRPr lang="en-US" dirty="0"/>
          </a:p>
        </p:txBody>
      </p:sp>
      <p:sp>
        <p:nvSpPr>
          <p:cNvPr id="8" name="TextBox 7">
            <a:extLst>
              <a:ext uri="{FF2B5EF4-FFF2-40B4-BE49-F238E27FC236}">
                <a16:creationId xmlns:a16="http://schemas.microsoft.com/office/drawing/2014/main" id="{518B3930-9902-0CE3-7D75-0AB6AA935B65}"/>
              </a:ext>
            </a:extLst>
          </p:cNvPr>
          <p:cNvSpPr txBox="1"/>
          <p:nvPr/>
        </p:nvSpPr>
        <p:spPr>
          <a:xfrm>
            <a:off x="2381693" y="-786809"/>
            <a:ext cx="2254102" cy="446567"/>
          </a:xfrm>
          <a:prstGeom prst="rect">
            <a:avLst/>
          </a:prstGeom>
          <a:noFill/>
        </p:spPr>
        <p:txBody>
          <a:bodyPr wrap="square" rtlCol="0">
            <a:spAutoFit/>
          </a:bodyPr>
          <a:lstStyle/>
          <a:p>
            <a:endParaRPr lang="en-US"/>
          </a:p>
        </p:txBody>
      </p:sp>
      <p:sp>
        <p:nvSpPr>
          <p:cNvPr id="6" name="Slide Number Placeholder 5">
            <a:extLst>
              <a:ext uri="{FF2B5EF4-FFF2-40B4-BE49-F238E27FC236}">
                <a16:creationId xmlns:a16="http://schemas.microsoft.com/office/drawing/2014/main" id="{82DA741F-36D4-88B5-1D7D-8E370FF63067}"/>
              </a:ext>
            </a:extLst>
          </p:cNvPr>
          <p:cNvSpPr>
            <a:spLocks noGrp="1"/>
          </p:cNvSpPr>
          <p:nvPr>
            <p:ph type="sldNum" sz="quarter" idx="12"/>
          </p:nvPr>
        </p:nvSpPr>
        <p:spPr/>
        <p:txBody>
          <a:bodyPr/>
          <a:lstStyle/>
          <a:p>
            <a:fld id="{0BDE28F9-DF4C-4421-9B70-DBE64F175828}" type="slidenum">
              <a:rPr lang="en-US" smtClean="0"/>
              <a:t>81</a:t>
            </a:fld>
            <a:endParaRPr lang="en-US"/>
          </a:p>
        </p:txBody>
      </p:sp>
      <p:sp>
        <p:nvSpPr>
          <p:cNvPr id="12" name="Callout: Line with Border and Accent Bar 11">
            <a:extLst>
              <a:ext uri="{FF2B5EF4-FFF2-40B4-BE49-F238E27FC236}">
                <a16:creationId xmlns:a16="http://schemas.microsoft.com/office/drawing/2014/main" id="{20403E1E-E79B-7622-DB1E-D78839AA18F7}"/>
              </a:ext>
            </a:extLst>
          </p:cNvPr>
          <p:cNvSpPr/>
          <p:nvPr/>
        </p:nvSpPr>
        <p:spPr>
          <a:xfrm>
            <a:off x="7120128" y="1952368"/>
            <a:ext cx="2980944" cy="365760"/>
          </a:xfrm>
          <a:prstGeom prst="accentBorderCallout1">
            <a:avLst>
              <a:gd name="adj1" fmla="val 18750"/>
              <a:gd name="adj2" fmla="val -8333"/>
              <a:gd name="adj3" fmla="val 34923"/>
              <a:gd name="adj4" fmla="val -125319"/>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 1. Has no virtual base classes.</a:t>
            </a:r>
          </a:p>
        </p:txBody>
      </p:sp>
      <p:sp>
        <p:nvSpPr>
          <p:cNvPr id="14" name="Callout: Line with Border and Accent Bar 13">
            <a:extLst>
              <a:ext uri="{FF2B5EF4-FFF2-40B4-BE49-F238E27FC236}">
                <a16:creationId xmlns:a16="http://schemas.microsoft.com/office/drawing/2014/main" id="{A096EA21-1161-B7C4-BC5F-0049BE184A22}"/>
              </a:ext>
            </a:extLst>
          </p:cNvPr>
          <p:cNvSpPr/>
          <p:nvPr/>
        </p:nvSpPr>
        <p:spPr>
          <a:xfrm>
            <a:off x="7095388" y="4422250"/>
            <a:ext cx="2551176" cy="365760"/>
          </a:xfrm>
          <a:prstGeom prst="accentBorderCallout1">
            <a:avLst>
              <a:gd name="adj1" fmla="val 18750"/>
              <a:gd name="adj2" fmla="val -8333"/>
              <a:gd name="adj3" fmla="val 149808"/>
              <a:gd name="adj4" fmla="val -72052"/>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 3. No deleted destructor.</a:t>
            </a:r>
          </a:p>
        </p:txBody>
      </p:sp>
      <p:grpSp>
        <p:nvGrpSpPr>
          <p:cNvPr id="17" name="Group 16">
            <a:extLst>
              <a:ext uri="{FF2B5EF4-FFF2-40B4-BE49-F238E27FC236}">
                <a16:creationId xmlns:a16="http://schemas.microsoft.com/office/drawing/2014/main" id="{28F9A508-2DAB-23CA-EE24-4476C1E6B50F}"/>
              </a:ext>
            </a:extLst>
          </p:cNvPr>
          <p:cNvGrpSpPr/>
          <p:nvPr/>
        </p:nvGrpSpPr>
        <p:grpSpPr>
          <a:xfrm>
            <a:off x="7095388" y="3187309"/>
            <a:ext cx="4059936" cy="365760"/>
            <a:chOff x="5897524" y="3296625"/>
            <a:chExt cx="4059936" cy="365760"/>
          </a:xfrm>
          <a:solidFill>
            <a:srgbClr val="00B050"/>
          </a:solidFill>
        </p:grpSpPr>
        <p:sp>
          <p:nvSpPr>
            <p:cNvPr id="13" name="Callout: Line with Border and Accent Bar 12">
              <a:extLst>
                <a:ext uri="{FF2B5EF4-FFF2-40B4-BE49-F238E27FC236}">
                  <a16:creationId xmlns:a16="http://schemas.microsoft.com/office/drawing/2014/main" id="{81B27F48-F706-0EAE-1151-0C3EA967395D}"/>
                </a:ext>
              </a:extLst>
            </p:cNvPr>
            <p:cNvSpPr/>
            <p:nvPr/>
          </p:nvSpPr>
          <p:spPr>
            <a:xfrm>
              <a:off x="5897524" y="3296625"/>
              <a:ext cx="4059936" cy="365760"/>
            </a:xfrm>
            <a:prstGeom prst="accentBorderCallout1">
              <a:avLst>
                <a:gd name="adj1" fmla="val 18750"/>
                <a:gd name="adj2" fmla="val -8333"/>
                <a:gd name="adj3" fmla="val -67598"/>
                <a:gd name="adj4" fmla="val -99406"/>
              </a:avLst>
            </a:prstGeom>
            <a:grp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 2. All sub-objects are trivially relocatable.</a:t>
              </a:r>
            </a:p>
          </p:txBody>
        </p:sp>
        <p:sp>
          <p:nvSpPr>
            <p:cNvPr id="15" name="Callout: Line with Border and Accent Bar 14">
              <a:extLst>
                <a:ext uri="{FF2B5EF4-FFF2-40B4-BE49-F238E27FC236}">
                  <a16:creationId xmlns:a16="http://schemas.microsoft.com/office/drawing/2014/main" id="{83FDD3D1-396B-792C-6947-04A8B11A93E3}"/>
                </a:ext>
              </a:extLst>
            </p:cNvPr>
            <p:cNvSpPr/>
            <p:nvPr/>
          </p:nvSpPr>
          <p:spPr>
            <a:xfrm>
              <a:off x="5897524" y="3296625"/>
              <a:ext cx="4059936" cy="365760"/>
            </a:xfrm>
            <a:prstGeom prst="accentBorderCallout1">
              <a:avLst>
                <a:gd name="adj1" fmla="val 18750"/>
                <a:gd name="adj2" fmla="val -8333"/>
                <a:gd name="adj3" fmla="val 48565"/>
                <a:gd name="adj4" fmla="val -100082"/>
              </a:avLst>
            </a:prstGeom>
            <a:grp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 2. All sub-objects are trivially relocatable.</a:t>
              </a:r>
            </a:p>
          </p:txBody>
        </p:sp>
      </p:grpSp>
      <p:sp>
        <p:nvSpPr>
          <p:cNvPr id="27" name="Callout: Line with Border and Accent Bar 26">
            <a:extLst>
              <a:ext uri="{FF2B5EF4-FFF2-40B4-BE49-F238E27FC236}">
                <a16:creationId xmlns:a16="http://schemas.microsoft.com/office/drawing/2014/main" id="{17F36B90-4FEF-9086-2D5A-C44D9C67FE88}"/>
              </a:ext>
            </a:extLst>
          </p:cNvPr>
          <p:cNvSpPr/>
          <p:nvPr/>
        </p:nvSpPr>
        <p:spPr>
          <a:xfrm>
            <a:off x="7095388" y="5657191"/>
            <a:ext cx="4489704" cy="585971"/>
          </a:xfrm>
          <a:prstGeom prst="accentBorderCallout1">
            <a:avLst>
              <a:gd name="adj1" fmla="val 18750"/>
              <a:gd name="adj2" fmla="val -8333"/>
              <a:gd name="adj3" fmla="val -39653"/>
              <a:gd name="adj4" fmla="val -41391"/>
            </a:avLst>
          </a:prstGeom>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 4. The move constructor, move-assignment </a:t>
            </a:r>
            <a:br>
              <a:rPr lang="en-US" dirty="0"/>
            </a:br>
            <a:r>
              <a:rPr lang="en-US" dirty="0"/>
              <a:t>      operator, and destructor are all </a:t>
            </a:r>
            <a:r>
              <a:rPr lang="en-US" i="1" dirty="0"/>
              <a:t>defaulted</a:t>
            </a:r>
            <a:r>
              <a:rPr lang="en-US" dirty="0"/>
              <a:t>. </a:t>
            </a:r>
          </a:p>
        </p:txBody>
      </p:sp>
    </p:spTree>
    <p:extLst>
      <p:ext uri="{BB962C8B-B14F-4D97-AF65-F5344CB8AC3E}">
        <p14:creationId xmlns:p14="http://schemas.microsoft.com/office/powerpoint/2010/main" val="3104774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left)">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left)">
                                      <p:cBhvr>
                                        <p:cTn id="2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27" grpId="0" animBg="1"/>
    </p:bldLst>
  </p:timing>
  <p:extLst>
    <p:ext uri="{6950BFC3-D8DA-4A85-94F7-54DA5524770B}">
      <p188:commentRel xmlns:p188="http://schemas.microsoft.com/office/powerpoint/2018/8/main" r:id="rId3"/>
    </p:ext>
  </p:extLs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B12889-176E-31E3-4622-AD7BA5D410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BA230D-6683-0129-8BF5-0E8F611CF7E6}"/>
              </a:ext>
            </a:extLst>
          </p:cNvPr>
          <p:cNvSpPr>
            <a:spLocks noGrp="1"/>
          </p:cNvSpPr>
          <p:nvPr>
            <p:ph type="title"/>
          </p:nvPr>
        </p:nvSpPr>
        <p:spPr/>
        <p:txBody>
          <a:bodyPr/>
          <a:lstStyle/>
          <a:p>
            <a:pPr algn="ctr"/>
            <a:r>
              <a:rPr lang="en-US" dirty="0">
                <a:solidFill>
                  <a:srgbClr val="FF0000"/>
                </a:solidFill>
                <a:latin typeface="Amasis MT Pro Black" panose="02040A04050005020304" pitchFamily="18" charset="0"/>
              </a:rPr>
              <a:t>E</a:t>
            </a:r>
            <a:r>
              <a:rPr lang="en-US" dirty="0">
                <a:solidFill>
                  <a:srgbClr val="FF0000"/>
                </a:solidFill>
                <a:latin typeface="+mn-lt"/>
              </a:rPr>
              <a:t>fficient —  Trivial Relocation</a:t>
            </a:r>
          </a:p>
        </p:txBody>
      </p:sp>
      <p:sp>
        <p:nvSpPr>
          <p:cNvPr id="5" name="Content Placeholder 4">
            <a:extLst>
              <a:ext uri="{FF2B5EF4-FFF2-40B4-BE49-F238E27FC236}">
                <a16:creationId xmlns:a16="http://schemas.microsoft.com/office/drawing/2014/main" id="{5F0C684C-401D-5888-7AD8-F92A8DDC38E2}"/>
              </a:ext>
            </a:extLst>
          </p:cNvPr>
          <p:cNvSpPr>
            <a:spLocks noGrp="1"/>
          </p:cNvSpPr>
          <p:nvPr>
            <p:ph idx="1"/>
          </p:nvPr>
        </p:nvSpPr>
        <p:spPr>
          <a:xfrm>
            <a:off x="838200" y="1825625"/>
            <a:ext cx="11353800" cy="4486276"/>
          </a:xfrm>
        </p:spPr>
        <p:txBody>
          <a:bodyPr vert="horz" lIns="91440" tIns="45720" rIns="91440" bIns="45720" rtlCol="0" anchor="t">
            <a:noAutofit/>
          </a:bodyPr>
          <a:lstStyle/>
          <a:p>
            <a:pPr marL="0" indent="0">
              <a:buNone/>
            </a:pPr>
            <a:r>
              <a:rPr lang="en-US" sz="4000" dirty="0"/>
              <a:t>As of C++26, a class is trivially relocatable</a:t>
            </a:r>
            <a:r>
              <a:rPr lang="en-US" sz="4000" b="1" dirty="0">
                <a:solidFill>
                  <a:srgbClr val="7030A0"/>
                </a:solidFill>
              </a:rPr>
              <a:t>*</a:t>
            </a:r>
            <a:r>
              <a:rPr lang="en-US" sz="4000" dirty="0"/>
              <a:t> if  </a:t>
            </a:r>
            <a:endParaRPr lang="en-US" dirty="0"/>
          </a:p>
          <a:p>
            <a:pPr marL="514350" indent="-329184">
              <a:buFont typeface="+mj-lt"/>
              <a:buAutoNum type="arabicPeriod"/>
            </a:pPr>
            <a:r>
              <a:rPr lang="en-US" dirty="0">
                <a:solidFill>
                  <a:srgbClr val="00B050"/>
                </a:solidFill>
              </a:rPr>
              <a:t> it has no virtual base classes,</a:t>
            </a:r>
          </a:p>
          <a:p>
            <a:pPr marL="514350" indent="-329184">
              <a:buFont typeface="+mj-lt"/>
              <a:buAutoNum type="arabicPeriod"/>
            </a:pPr>
            <a:r>
              <a:rPr lang="en-US" dirty="0">
                <a:solidFill>
                  <a:srgbClr val="00B050"/>
                </a:solidFill>
              </a:rPr>
              <a:t> all of its sub-objects are trivially relocatable,</a:t>
            </a:r>
          </a:p>
          <a:p>
            <a:pPr marL="514350" indent="-329184">
              <a:buFont typeface="+mj-lt"/>
              <a:buAutoNum type="arabicPeriod"/>
            </a:pPr>
            <a:r>
              <a:rPr lang="en-US" dirty="0">
                <a:solidFill>
                  <a:srgbClr val="00B050"/>
                </a:solidFill>
              </a:rPr>
              <a:t> it has no deleted destructor</a:t>
            </a:r>
            <a:r>
              <a:rPr lang="en-US" dirty="0"/>
              <a:t> </a:t>
            </a:r>
          </a:p>
          <a:p>
            <a:pPr marL="514350" indent="-329184">
              <a:buFont typeface="+mj-lt"/>
              <a:buAutoNum type="arabicPeriod"/>
            </a:pPr>
            <a:r>
              <a:rPr lang="en-US" dirty="0">
                <a:solidFill>
                  <a:srgbClr val="0070C0"/>
                </a:solidFill>
              </a:rPr>
              <a:t> </a:t>
            </a:r>
            <a:r>
              <a:rPr lang="en-US" b="1" dirty="0">
                <a:solidFill>
                  <a:srgbClr val="0070C0"/>
                </a:solidFill>
              </a:rPr>
              <a:t>EITHER</a:t>
            </a:r>
          </a:p>
          <a:p>
            <a:pPr marL="0" indent="0">
              <a:buNone/>
            </a:pPr>
            <a:r>
              <a:rPr lang="en-US" sz="2400" dirty="0">
                <a:solidFill>
                  <a:srgbClr val="0070C0"/>
                </a:solidFill>
              </a:rPr>
              <a:t>           (a) its move constructor, move-assignment operator, and destructor are </a:t>
            </a:r>
            <a:r>
              <a:rPr lang="en-US" sz="2400" i="1" dirty="0">
                <a:solidFill>
                  <a:srgbClr val="0070C0"/>
                </a:solidFill>
              </a:rPr>
              <a:t>defaulted</a:t>
            </a:r>
          </a:p>
          <a:p>
            <a:pPr marL="0" indent="0">
              <a:buNone/>
            </a:pPr>
            <a:r>
              <a:rPr lang="en-US" sz="2400" dirty="0">
                <a:solidFill>
                  <a:srgbClr val="0070C0"/>
                </a:solidFill>
              </a:rPr>
              <a:t>       </a:t>
            </a:r>
            <a:r>
              <a:rPr lang="en-US" sz="2400" b="1" dirty="0">
                <a:solidFill>
                  <a:srgbClr val="0070C0"/>
                </a:solidFill>
              </a:rPr>
              <a:t>OR</a:t>
            </a:r>
          </a:p>
          <a:p>
            <a:pPr marL="0" indent="0">
              <a:buNone/>
            </a:pPr>
            <a:r>
              <a:rPr lang="en-US" sz="2400" dirty="0">
                <a:solidFill>
                  <a:srgbClr val="0070C0"/>
                </a:solidFill>
              </a:rPr>
              <a:t>           (b) it’s </a:t>
            </a:r>
            <a:r>
              <a:rPr lang="en-US" sz="2400" i="1" dirty="0">
                <a:solidFill>
                  <a:srgbClr val="0070C0"/>
                </a:solidFill>
              </a:rPr>
              <a:t>Tagged</a:t>
            </a:r>
            <a:r>
              <a:rPr lang="en-US" sz="2400" dirty="0">
                <a:solidFill>
                  <a:srgbClr val="0070C0"/>
                </a:solidFill>
              </a:rPr>
              <a:t> with the </a:t>
            </a:r>
            <a:r>
              <a:rPr lang="en-US" sz="2400" dirty="0" err="1">
                <a:solidFill>
                  <a:srgbClr val="0070C0"/>
                </a:solidFill>
                <a:latin typeface="Courier New" panose="02070309020205020404" pitchFamily="49" charset="0"/>
                <a:cs typeface="Courier New" panose="02070309020205020404" pitchFamily="49" charset="0"/>
              </a:rPr>
              <a:t>trivially_relocatable_if_eligible</a:t>
            </a:r>
            <a:r>
              <a:rPr lang="en-US" sz="2400" dirty="0">
                <a:solidFill>
                  <a:srgbClr val="0070C0"/>
                </a:solidFill>
              </a:rPr>
              <a:t> keyword</a:t>
            </a:r>
            <a:r>
              <a:rPr lang="en-US" sz="2400" dirty="0"/>
              <a:t>.</a:t>
            </a:r>
          </a:p>
          <a:p>
            <a:pPr marL="0" indent="0">
              <a:buNone/>
            </a:pPr>
            <a:endParaRPr lang="en-US" dirty="0">
              <a:ea typeface="Calibri"/>
              <a:cs typeface="Calibri"/>
            </a:endParaRPr>
          </a:p>
        </p:txBody>
      </p:sp>
      <p:sp>
        <p:nvSpPr>
          <p:cNvPr id="3" name="Slide Number Placeholder 2">
            <a:extLst>
              <a:ext uri="{FF2B5EF4-FFF2-40B4-BE49-F238E27FC236}">
                <a16:creationId xmlns:a16="http://schemas.microsoft.com/office/drawing/2014/main" id="{986D39B6-27D4-1707-89CC-4A78B1C4DA27}"/>
              </a:ext>
            </a:extLst>
          </p:cNvPr>
          <p:cNvSpPr>
            <a:spLocks noGrp="1"/>
          </p:cNvSpPr>
          <p:nvPr>
            <p:ph type="sldNum" sz="quarter" idx="12"/>
          </p:nvPr>
        </p:nvSpPr>
        <p:spPr>
          <a:xfrm>
            <a:off x="8610600" y="6311900"/>
            <a:ext cx="2743200" cy="365125"/>
          </a:xfrm>
        </p:spPr>
        <p:txBody>
          <a:bodyPr/>
          <a:lstStyle/>
          <a:p>
            <a:fld id="{0BDE28F9-DF4C-4421-9B70-DBE64F175828}" type="slidenum">
              <a:rPr lang="en-US" smtClean="0"/>
              <a:t>82</a:t>
            </a:fld>
            <a:endParaRPr lang="en-US" dirty="0"/>
          </a:p>
        </p:txBody>
      </p:sp>
      <p:sp>
        <p:nvSpPr>
          <p:cNvPr id="4" name="Rectangle 1">
            <a:extLst>
              <a:ext uri="{FF2B5EF4-FFF2-40B4-BE49-F238E27FC236}">
                <a16:creationId xmlns:a16="http://schemas.microsoft.com/office/drawing/2014/main" id="{09AC5D76-AFE4-6110-5F3E-F9BA503F910B}"/>
              </a:ext>
            </a:extLst>
          </p:cNvPr>
          <p:cNvSpPr>
            <a:spLocks noChangeArrowheads="1"/>
          </p:cNvSpPr>
          <p:nvPr/>
        </p:nvSpPr>
        <p:spPr bwMode="auto">
          <a:xfrm>
            <a:off x="0" y="-225034"/>
            <a:ext cx="65" cy="45006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57132" rIns="0" bIns="114264"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ight Brace 7">
            <a:extLst>
              <a:ext uri="{FF2B5EF4-FFF2-40B4-BE49-F238E27FC236}">
                <a16:creationId xmlns:a16="http://schemas.microsoft.com/office/drawing/2014/main" id="{4E0A2FF4-F4BA-30FE-32B6-63D3581765A8}"/>
              </a:ext>
            </a:extLst>
          </p:cNvPr>
          <p:cNvSpPr/>
          <p:nvPr/>
        </p:nvSpPr>
        <p:spPr>
          <a:xfrm>
            <a:off x="8284464" y="2450592"/>
            <a:ext cx="326136" cy="1545336"/>
          </a:xfrm>
          <a:prstGeom prst="rightBrace">
            <a:avLst/>
          </a:prstGeom>
          <a:ln w="381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2E4F18AF-F709-54F9-9FF8-56F742A9EA86}"/>
              </a:ext>
            </a:extLst>
          </p:cNvPr>
          <p:cNvSpPr txBox="1"/>
          <p:nvPr/>
        </p:nvSpPr>
        <p:spPr>
          <a:xfrm>
            <a:off x="8828575" y="2428431"/>
            <a:ext cx="2307249" cy="1569660"/>
          </a:xfrm>
          <a:prstGeom prst="rect">
            <a:avLst/>
          </a:prstGeom>
          <a:noFill/>
        </p:spPr>
        <p:txBody>
          <a:bodyPr wrap="square" rtlCol="0">
            <a:spAutoFit/>
          </a:bodyPr>
          <a:lstStyle/>
          <a:p>
            <a:pPr algn="ctr"/>
            <a:r>
              <a:rPr lang="en-US" sz="3200" dirty="0">
                <a:solidFill>
                  <a:srgbClr val="00B050"/>
                </a:solidFill>
                <a:latin typeface="Amasis MT Pro Black" panose="02040A04050005020304" pitchFamily="18" charset="0"/>
              </a:rPr>
              <a:t>“eligible”</a:t>
            </a:r>
            <a:r>
              <a:rPr lang="en-US" sz="3200" dirty="0">
                <a:solidFill>
                  <a:srgbClr val="00B050"/>
                </a:solidFill>
              </a:rPr>
              <a:t> </a:t>
            </a:r>
            <a:r>
              <a:rPr lang="en-US" sz="3200" i="1" dirty="0">
                <a:solidFill>
                  <a:srgbClr val="00B050"/>
                </a:solidFill>
              </a:rPr>
              <a:t>It’s what  we already had!</a:t>
            </a:r>
          </a:p>
        </p:txBody>
      </p:sp>
      <p:sp>
        <p:nvSpPr>
          <p:cNvPr id="10" name="TextBox 9">
            <a:extLst>
              <a:ext uri="{FF2B5EF4-FFF2-40B4-BE49-F238E27FC236}">
                <a16:creationId xmlns:a16="http://schemas.microsoft.com/office/drawing/2014/main" id="{1A558446-01C4-20E4-60D8-CFB60E481180}"/>
              </a:ext>
            </a:extLst>
          </p:cNvPr>
          <p:cNvSpPr txBox="1"/>
          <p:nvPr/>
        </p:nvSpPr>
        <p:spPr>
          <a:xfrm>
            <a:off x="5404413" y="3466921"/>
            <a:ext cx="917448" cy="523221"/>
          </a:xfrm>
          <a:prstGeom prst="rect">
            <a:avLst/>
          </a:prstGeom>
          <a:noFill/>
        </p:spPr>
        <p:txBody>
          <a:bodyPr wrap="square" rtlCol="0">
            <a:spAutoFit/>
          </a:bodyPr>
          <a:lstStyle/>
          <a:p>
            <a:r>
              <a:rPr lang="en-US" sz="2800" dirty="0">
                <a:solidFill>
                  <a:srgbClr val="0070C0"/>
                </a:solidFill>
              </a:rPr>
              <a:t>, and</a:t>
            </a:r>
          </a:p>
        </p:txBody>
      </p:sp>
      <p:sp>
        <p:nvSpPr>
          <p:cNvPr id="11" name="TextBox 10">
            <a:extLst>
              <a:ext uri="{FF2B5EF4-FFF2-40B4-BE49-F238E27FC236}">
                <a16:creationId xmlns:a16="http://schemas.microsoft.com/office/drawing/2014/main" id="{A596C1E5-58A6-CC90-7584-392ABBB16277}"/>
              </a:ext>
            </a:extLst>
          </p:cNvPr>
          <p:cNvSpPr txBox="1"/>
          <p:nvPr/>
        </p:nvSpPr>
        <p:spPr>
          <a:xfrm>
            <a:off x="8828574" y="2428430"/>
            <a:ext cx="2307249" cy="584775"/>
          </a:xfrm>
          <a:prstGeom prst="rect">
            <a:avLst/>
          </a:prstGeom>
          <a:noFill/>
        </p:spPr>
        <p:txBody>
          <a:bodyPr wrap="square" rtlCol="0">
            <a:spAutoFit/>
          </a:bodyPr>
          <a:lstStyle/>
          <a:p>
            <a:pPr algn="ctr"/>
            <a:r>
              <a:rPr lang="en-US" sz="3200" dirty="0">
                <a:solidFill>
                  <a:srgbClr val="00B050"/>
                </a:solidFill>
                <a:latin typeface="Amasis MT Pro Black" panose="02040A04050005020304" pitchFamily="18" charset="0"/>
              </a:rPr>
              <a:t>“eligible”</a:t>
            </a:r>
            <a:endParaRPr lang="en-US" sz="3200" dirty="0">
              <a:solidFill>
                <a:srgbClr val="00B050"/>
              </a:solidFill>
            </a:endParaRPr>
          </a:p>
        </p:txBody>
      </p:sp>
    </p:spTree>
    <p:extLst>
      <p:ext uri="{BB962C8B-B14F-4D97-AF65-F5344CB8AC3E}">
        <p14:creationId xmlns:p14="http://schemas.microsoft.com/office/powerpoint/2010/main" val="1215730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wipe(left)">
                                      <p:cBhvr>
                                        <p:cTn id="16" dur="500"/>
                                        <p:tgtEl>
                                          <p:spTgt spid="5">
                                            <p:txEl>
                                              <p:pRg st="2" end="2"/>
                                            </p:txEl>
                                          </p:spTgt>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wipe(left)">
                                      <p:cBhvr>
                                        <p:cTn id="23" dur="500"/>
                                        <p:tgtEl>
                                          <p:spTgt spid="5">
                                            <p:txEl>
                                              <p:pRg st="3" end="3"/>
                                            </p:txEl>
                                          </p:spTgt>
                                        </p:tgtEl>
                                      </p:cBhvr>
                                    </p:animEffect>
                                  </p:childTnLst>
                                </p:cTn>
                              </p:par>
                              <p:par>
                                <p:cTn id="24" presetID="22" presetClass="entr" presetSubtype="1"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up)">
                                      <p:cBhvr>
                                        <p:cTn id="26" dur="500"/>
                                        <p:tgtEl>
                                          <p:spTgt spid="11"/>
                                        </p:tgtEl>
                                      </p:cBhvr>
                                    </p:animEffect>
                                  </p:childTnLst>
                                </p:cTn>
                              </p:par>
                            </p:childTnLst>
                          </p:cTn>
                        </p:par>
                        <p:par>
                          <p:cTn id="27" fill="hold">
                            <p:stCondLst>
                              <p:cond delay="1500"/>
                            </p:stCondLst>
                            <p:childTnLst>
                              <p:par>
                                <p:cTn id="28" presetID="22" presetClass="entr" presetSubtype="1" fill="hold" grpId="0" nodeType="after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wipe(up)">
                                      <p:cBhvr>
                                        <p:cTn id="30" dur="500"/>
                                        <p:tgtEl>
                                          <p:spTgt spid="9">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left)">
                                      <p:cBhvr>
                                        <p:cTn id="35" dur="500"/>
                                        <p:tgtEl>
                                          <p:spTgt spid="10"/>
                                        </p:tgtEl>
                                      </p:cBhvr>
                                    </p:animEffect>
                                  </p:childTnLst>
                                </p:cTn>
                              </p:par>
                            </p:childTnLst>
                          </p:cTn>
                        </p:par>
                        <p:par>
                          <p:cTn id="36" fill="hold">
                            <p:stCondLst>
                              <p:cond delay="500"/>
                            </p:stCondLst>
                            <p:childTnLst>
                              <p:par>
                                <p:cTn id="37" presetID="22" presetClass="entr" presetSubtype="8" fill="hold" nodeType="afterEffect">
                                  <p:stCondLst>
                                    <p:cond delay="0"/>
                                  </p:stCondLst>
                                  <p:childTnLst>
                                    <p:set>
                                      <p:cBhvr>
                                        <p:cTn id="38" dur="1" fill="hold">
                                          <p:stCondLst>
                                            <p:cond delay="0"/>
                                          </p:stCondLst>
                                        </p:cTn>
                                        <p:tgtEl>
                                          <p:spTgt spid="5">
                                            <p:txEl>
                                              <p:pRg st="4" end="4"/>
                                            </p:txEl>
                                          </p:spTgt>
                                        </p:tgtEl>
                                        <p:attrNameLst>
                                          <p:attrName>style.visibility</p:attrName>
                                        </p:attrNameLst>
                                      </p:cBhvr>
                                      <p:to>
                                        <p:strVal val="visible"/>
                                      </p:to>
                                    </p:set>
                                    <p:animEffect transition="in" filter="wipe(left)">
                                      <p:cBhvr>
                                        <p:cTn id="39" dur="500"/>
                                        <p:tgtEl>
                                          <p:spTgt spid="5">
                                            <p:txEl>
                                              <p:pRg st="4" end="4"/>
                                            </p:txEl>
                                          </p:spTgt>
                                        </p:tgtEl>
                                      </p:cBhvr>
                                    </p:animEffect>
                                  </p:childTnLst>
                                </p:cTn>
                              </p:par>
                            </p:childTnLst>
                          </p:cTn>
                        </p:par>
                        <p:par>
                          <p:cTn id="40" fill="hold">
                            <p:stCondLst>
                              <p:cond delay="1000"/>
                            </p:stCondLst>
                            <p:childTnLst>
                              <p:par>
                                <p:cTn id="41" presetID="22" presetClass="entr" presetSubtype="8" fill="hold" nodeType="afterEffect">
                                  <p:stCondLst>
                                    <p:cond delay="0"/>
                                  </p:stCondLst>
                                  <p:childTnLst>
                                    <p:set>
                                      <p:cBhvr>
                                        <p:cTn id="42" dur="1" fill="hold">
                                          <p:stCondLst>
                                            <p:cond delay="0"/>
                                          </p:stCondLst>
                                        </p:cTn>
                                        <p:tgtEl>
                                          <p:spTgt spid="5">
                                            <p:txEl>
                                              <p:pRg st="5" end="5"/>
                                            </p:txEl>
                                          </p:spTgt>
                                        </p:tgtEl>
                                        <p:attrNameLst>
                                          <p:attrName>style.visibility</p:attrName>
                                        </p:attrNameLst>
                                      </p:cBhvr>
                                      <p:to>
                                        <p:strVal val="visible"/>
                                      </p:to>
                                    </p:set>
                                    <p:animEffect transition="in" filter="wipe(left)">
                                      <p:cBhvr>
                                        <p:cTn id="43" dur="500"/>
                                        <p:tgtEl>
                                          <p:spTgt spid="5">
                                            <p:txEl>
                                              <p:pRg st="5" end="5"/>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5">
                                            <p:txEl>
                                              <p:pRg st="6" end="6"/>
                                            </p:txEl>
                                          </p:spTgt>
                                        </p:tgtEl>
                                        <p:attrNameLst>
                                          <p:attrName>style.visibility</p:attrName>
                                        </p:attrNameLst>
                                      </p:cBhvr>
                                      <p:to>
                                        <p:strVal val="visible"/>
                                      </p:to>
                                    </p:set>
                                    <p:animEffect transition="in" filter="wipe(left)">
                                      <p:cBhvr>
                                        <p:cTn id="48" dur="500"/>
                                        <p:tgtEl>
                                          <p:spTgt spid="5">
                                            <p:txEl>
                                              <p:pRg st="6" end="6"/>
                                            </p:txEl>
                                          </p:spTgt>
                                        </p:tgtEl>
                                      </p:cBhvr>
                                    </p:animEffect>
                                  </p:childTnLst>
                                </p:cTn>
                              </p:par>
                            </p:childTnLst>
                          </p:cTn>
                        </p:par>
                        <p:par>
                          <p:cTn id="49" fill="hold">
                            <p:stCondLst>
                              <p:cond delay="500"/>
                            </p:stCondLst>
                            <p:childTnLst>
                              <p:par>
                                <p:cTn id="50" presetID="22" presetClass="entr" presetSubtype="8" fill="hold" nodeType="afterEffect">
                                  <p:stCondLst>
                                    <p:cond delay="0"/>
                                  </p:stCondLst>
                                  <p:childTnLst>
                                    <p:set>
                                      <p:cBhvr>
                                        <p:cTn id="51" dur="1" fill="hold">
                                          <p:stCondLst>
                                            <p:cond delay="0"/>
                                          </p:stCondLst>
                                        </p:cTn>
                                        <p:tgtEl>
                                          <p:spTgt spid="5">
                                            <p:txEl>
                                              <p:pRg st="7" end="7"/>
                                            </p:txEl>
                                          </p:spTgt>
                                        </p:tgtEl>
                                        <p:attrNameLst>
                                          <p:attrName>style.visibility</p:attrName>
                                        </p:attrNameLst>
                                      </p:cBhvr>
                                      <p:to>
                                        <p:strVal val="visible"/>
                                      </p:to>
                                    </p:set>
                                    <p:animEffect transition="in" filter="wipe(left)">
                                      <p:cBhvr>
                                        <p:cTn id="5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build="allAtOnce"/>
      <p:bldP spid="10" grpId="0"/>
      <p:bldP spid="11" grpId="0"/>
    </p:bldLst>
  </p:timing>
  <p:extLst>
    <p:ext uri="{6950BFC3-D8DA-4A85-94F7-54DA5524770B}">
      <p188:commentRel xmlns:p188="http://schemas.microsoft.com/office/powerpoint/2018/8/main" r:id="rId2"/>
    </p:ext>
  </p:extLs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47B6EE-3C12-CEF8-A69E-CF093E47A189}"/>
            </a:ext>
          </a:extLst>
        </p:cNvPr>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A2925EF-1BB2-183B-5A83-564994747852}"/>
              </a:ext>
            </a:extLst>
          </p:cNvPr>
          <p:cNvSpPr>
            <a:spLocks noGrp="1"/>
          </p:cNvSpPr>
          <p:nvPr>
            <p:ph idx="1"/>
          </p:nvPr>
        </p:nvSpPr>
        <p:spPr>
          <a:xfrm>
            <a:off x="838200" y="1825624"/>
            <a:ext cx="10515600" cy="5032376"/>
          </a:xfrm>
        </p:spPr>
        <p:txBody>
          <a:bodyPr vert="horz" lIns="91440" tIns="45720" rIns="91440" bIns="45720" rtlCol="0" anchor="t">
            <a:normAutofit/>
          </a:bodyPr>
          <a:lstStyle/>
          <a:p>
            <a:pPr marL="0" indent="0">
              <a:lnSpc>
                <a:spcPct val="100000"/>
              </a:lnSpc>
              <a:spcBef>
                <a:spcPts val="400"/>
              </a:spcBef>
              <a:buNone/>
            </a:pPr>
            <a:r>
              <a:rPr lang="en-US" sz="2400" b="0" dirty="0">
                <a:effectLst/>
                <a:latin typeface="Consolas"/>
              </a:rPr>
              <a:t>class </a:t>
            </a:r>
            <a:r>
              <a:rPr lang="en-US" sz="2400" b="0" dirty="0" err="1">
                <a:effectLst/>
                <a:latin typeface="Consolas"/>
              </a:rPr>
              <a:t>MyString</a:t>
            </a:r>
            <a:endParaRPr lang="en-US" sz="2400" b="1" dirty="0">
              <a:solidFill>
                <a:srgbClr val="00B050"/>
              </a:solidFill>
              <a:effectLst/>
              <a:latin typeface="Consolas"/>
            </a:endParaRPr>
          </a:p>
          <a:p>
            <a:pPr marL="0" indent="0">
              <a:lnSpc>
                <a:spcPct val="100000"/>
              </a:lnSpc>
              <a:spcBef>
                <a:spcPts val="400"/>
              </a:spcBef>
              <a:buNone/>
            </a:pPr>
            <a:r>
              <a:rPr lang="en-US" sz="2400" b="0" dirty="0">
                <a:effectLst/>
                <a:latin typeface="Consolas"/>
              </a:rPr>
              <a:t>{</a:t>
            </a:r>
          </a:p>
          <a:p>
            <a:pPr marL="0" indent="0">
              <a:lnSpc>
                <a:spcPct val="100000"/>
              </a:lnSpc>
              <a:spcBef>
                <a:spcPts val="400"/>
              </a:spcBef>
              <a:buNone/>
            </a:pPr>
            <a:r>
              <a:rPr lang="en-US" sz="2400" b="0" dirty="0">
                <a:effectLst/>
                <a:latin typeface="Consolas"/>
              </a:rPr>
              <a:t>    char *</a:t>
            </a:r>
            <a:r>
              <a:rPr lang="en-US" sz="2400" b="0" dirty="0" err="1">
                <a:effectLst/>
                <a:latin typeface="Consolas"/>
              </a:rPr>
              <a:t>d_data</a:t>
            </a:r>
            <a:r>
              <a:rPr lang="en-US" sz="2400" b="0" dirty="0">
                <a:effectLst/>
                <a:latin typeface="Consolas"/>
              </a:rPr>
              <a:t>;</a:t>
            </a:r>
          </a:p>
          <a:p>
            <a:pPr marL="0" indent="0">
              <a:lnSpc>
                <a:spcPct val="100000"/>
              </a:lnSpc>
              <a:spcBef>
                <a:spcPts val="400"/>
              </a:spcBef>
              <a:buNone/>
            </a:pPr>
            <a:r>
              <a:rPr lang="en-US" sz="2400" b="0" dirty="0">
                <a:effectLst/>
                <a:latin typeface="Consolas"/>
              </a:rPr>
              <a:t>    int   </a:t>
            </a:r>
            <a:r>
              <a:rPr lang="en-US" sz="2400" b="0" dirty="0" err="1">
                <a:effectLst/>
                <a:latin typeface="Consolas"/>
              </a:rPr>
              <a:t>d_len</a:t>
            </a:r>
            <a:r>
              <a:rPr lang="en-US" sz="2400" b="0" dirty="0">
                <a:effectLst/>
                <a:latin typeface="Consolas"/>
              </a:rPr>
              <a:t>;</a:t>
            </a:r>
          </a:p>
          <a:p>
            <a:pPr marL="0" indent="0">
              <a:lnSpc>
                <a:spcPct val="100000"/>
              </a:lnSpc>
              <a:spcBef>
                <a:spcPts val="400"/>
              </a:spcBef>
              <a:buNone/>
            </a:pPr>
            <a:r>
              <a:rPr lang="en-US" sz="2400" b="0" dirty="0">
                <a:effectLst/>
                <a:latin typeface="Consolas"/>
              </a:rPr>
              <a:t>  public:</a:t>
            </a:r>
            <a:endParaRPr lang="en-US" sz="2400" dirty="0">
              <a:latin typeface="Consolas" panose="020B0609020204030204" pitchFamily="49" charset="0"/>
            </a:endParaRPr>
          </a:p>
          <a:p>
            <a:pPr marL="0" indent="0">
              <a:lnSpc>
                <a:spcPct val="100000"/>
              </a:lnSpc>
              <a:spcBef>
                <a:spcPts val="400"/>
              </a:spcBef>
              <a:buNone/>
            </a:pPr>
            <a:r>
              <a:rPr lang="en-US" sz="2400" dirty="0">
                <a:latin typeface="Consolas"/>
              </a:rPr>
              <a:t>    </a:t>
            </a:r>
            <a:r>
              <a:rPr lang="en-US" sz="2400" dirty="0" err="1">
                <a:latin typeface="Consolas"/>
              </a:rPr>
              <a:t>MyString</a:t>
            </a:r>
            <a:r>
              <a:rPr lang="en-US" sz="2400" dirty="0">
                <a:latin typeface="Consolas"/>
              </a:rPr>
              <a:t>();</a:t>
            </a:r>
          </a:p>
          <a:p>
            <a:pPr marL="0" indent="0">
              <a:lnSpc>
                <a:spcPct val="100000"/>
              </a:lnSpc>
              <a:spcBef>
                <a:spcPts val="400"/>
              </a:spcBef>
              <a:buNone/>
            </a:pPr>
            <a:r>
              <a:rPr lang="en-US" sz="2400" dirty="0">
                <a:latin typeface="Consolas"/>
              </a:rPr>
              <a:t>    </a:t>
            </a:r>
            <a:r>
              <a:rPr lang="en-US" sz="2400" dirty="0" err="1">
                <a:solidFill>
                  <a:srgbClr val="C00000"/>
                </a:solidFill>
                <a:latin typeface="Consolas"/>
              </a:rPr>
              <a:t>MyString</a:t>
            </a:r>
            <a:r>
              <a:rPr lang="en-US" sz="2400" dirty="0">
                <a:solidFill>
                  <a:srgbClr val="C00000"/>
                </a:solidFill>
                <a:latin typeface="Consolas"/>
              </a:rPr>
              <a:t>(const </a:t>
            </a:r>
            <a:r>
              <a:rPr lang="en-US" sz="2400" dirty="0" err="1">
                <a:solidFill>
                  <a:srgbClr val="C00000"/>
                </a:solidFill>
                <a:latin typeface="Consolas"/>
              </a:rPr>
              <a:t>MyString</a:t>
            </a:r>
            <a:r>
              <a:rPr lang="en-US" sz="2400" dirty="0">
                <a:solidFill>
                  <a:srgbClr val="C00000"/>
                </a:solidFill>
                <a:latin typeface="Consolas"/>
              </a:rPr>
              <a:t>&amp;);</a:t>
            </a:r>
          </a:p>
          <a:p>
            <a:pPr marL="0" indent="0">
              <a:lnSpc>
                <a:spcPct val="100000"/>
              </a:lnSpc>
              <a:spcBef>
                <a:spcPts val="400"/>
              </a:spcBef>
              <a:buNone/>
            </a:pPr>
            <a:r>
              <a:rPr lang="en-US" sz="2400" dirty="0">
                <a:latin typeface="Consolas"/>
              </a:rPr>
              <a:t>    </a:t>
            </a:r>
            <a:r>
              <a:rPr lang="en-US" sz="2400" dirty="0" err="1">
                <a:solidFill>
                  <a:srgbClr val="C00000"/>
                </a:solidFill>
                <a:latin typeface="Consolas"/>
              </a:rPr>
              <a:t>MyString</a:t>
            </a:r>
            <a:r>
              <a:rPr lang="en-US" sz="2400" dirty="0">
                <a:solidFill>
                  <a:srgbClr val="C00000"/>
                </a:solidFill>
                <a:latin typeface="Consolas"/>
              </a:rPr>
              <a:t>(</a:t>
            </a:r>
            <a:r>
              <a:rPr lang="en-US" sz="2400" dirty="0" err="1">
                <a:solidFill>
                  <a:srgbClr val="C00000"/>
                </a:solidFill>
                <a:latin typeface="Consolas"/>
              </a:rPr>
              <a:t>MyString</a:t>
            </a:r>
            <a:r>
              <a:rPr lang="en-US" sz="2400" dirty="0">
                <a:solidFill>
                  <a:srgbClr val="C00000"/>
                </a:solidFill>
                <a:latin typeface="Consolas"/>
              </a:rPr>
              <a:t>&amp;&amp;) </a:t>
            </a:r>
            <a:r>
              <a:rPr lang="en-US" sz="2400" dirty="0" err="1">
                <a:solidFill>
                  <a:srgbClr val="C00000"/>
                </a:solidFill>
                <a:latin typeface="Consolas"/>
              </a:rPr>
              <a:t>noexcept</a:t>
            </a:r>
            <a:r>
              <a:rPr lang="en-US" sz="2400" dirty="0">
                <a:solidFill>
                  <a:srgbClr val="C00000"/>
                </a:solidFill>
                <a:latin typeface="Consolas"/>
              </a:rPr>
              <a:t>;</a:t>
            </a:r>
          </a:p>
          <a:p>
            <a:pPr marL="0" indent="0">
              <a:lnSpc>
                <a:spcPct val="100000"/>
              </a:lnSpc>
              <a:spcBef>
                <a:spcPts val="400"/>
              </a:spcBef>
              <a:buNone/>
            </a:pPr>
            <a:r>
              <a:rPr lang="en-US" sz="2400" dirty="0">
                <a:latin typeface="Consolas"/>
              </a:rPr>
              <a:t>    </a:t>
            </a:r>
            <a:r>
              <a:rPr lang="en-US" sz="2400" dirty="0">
                <a:solidFill>
                  <a:srgbClr val="C00000"/>
                </a:solidFill>
                <a:latin typeface="Consolas"/>
              </a:rPr>
              <a:t>// ...</a:t>
            </a:r>
          </a:p>
          <a:p>
            <a:pPr marL="0" indent="0">
              <a:lnSpc>
                <a:spcPct val="100000"/>
              </a:lnSpc>
              <a:spcBef>
                <a:spcPts val="400"/>
              </a:spcBef>
              <a:buNone/>
            </a:pPr>
            <a:r>
              <a:rPr lang="en-US" sz="2400" dirty="0">
                <a:latin typeface="Consolas"/>
              </a:rPr>
              <a:t>    </a:t>
            </a:r>
            <a:r>
              <a:rPr lang="en-US" sz="2400" dirty="0">
                <a:solidFill>
                  <a:srgbClr val="C00000"/>
                </a:solidFill>
                <a:latin typeface="Consolas"/>
              </a:rPr>
              <a:t>~</a:t>
            </a:r>
            <a:r>
              <a:rPr lang="en-US" sz="2400" dirty="0" err="1">
                <a:solidFill>
                  <a:srgbClr val="C00000"/>
                </a:solidFill>
                <a:latin typeface="Consolas"/>
              </a:rPr>
              <a:t>MyString</a:t>
            </a:r>
            <a:r>
              <a:rPr lang="en-US" sz="2400" dirty="0">
                <a:solidFill>
                  <a:srgbClr val="C00000"/>
                </a:solidFill>
                <a:latin typeface="Consolas"/>
              </a:rPr>
              <a:t>();`</a:t>
            </a:r>
            <a:br>
              <a:rPr lang="en-US" sz="2400" dirty="0">
                <a:latin typeface="Consolas"/>
              </a:rPr>
            </a:br>
            <a:r>
              <a:rPr lang="en-US" sz="2400" dirty="0">
                <a:latin typeface="Consolas"/>
              </a:rPr>
              <a:t>    // ...</a:t>
            </a:r>
            <a:endParaRPr lang="en-US" sz="2400" b="0" dirty="0">
              <a:effectLst/>
              <a:latin typeface="Consolas"/>
            </a:endParaRPr>
          </a:p>
          <a:p>
            <a:pPr marL="0" indent="0">
              <a:lnSpc>
                <a:spcPct val="100000"/>
              </a:lnSpc>
              <a:spcBef>
                <a:spcPts val="400"/>
              </a:spcBef>
              <a:buNone/>
            </a:pPr>
            <a:r>
              <a:rPr lang="en-US" sz="2400" b="0" dirty="0">
                <a:effectLst/>
                <a:latin typeface="Consolas"/>
              </a:rPr>
              <a:t>};</a:t>
            </a:r>
            <a:endParaRPr lang="en-US" sz="2400" dirty="0">
              <a:latin typeface="Consolas"/>
            </a:endParaRPr>
          </a:p>
          <a:p>
            <a:pPr marL="0" indent="0">
              <a:buNone/>
            </a:pPr>
            <a:endParaRPr lang="en-US" dirty="0"/>
          </a:p>
        </p:txBody>
      </p:sp>
      <p:sp>
        <p:nvSpPr>
          <p:cNvPr id="10" name="Callout: Line with Border and Accent Bar 9">
            <a:extLst>
              <a:ext uri="{FF2B5EF4-FFF2-40B4-BE49-F238E27FC236}">
                <a16:creationId xmlns:a16="http://schemas.microsoft.com/office/drawing/2014/main" id="{3F8475FA-C9AD-3E53-6A27-0B71CA8A1509}"/>
              </a:ext>
            </a:extLst>
          </p:cNvPr>
          <p:cNvSpPr/>
          <p:nvPr/>
        </p:nvSpPr>
        <p:spPr>
          <a:xfrm>
            <a:off x="7095388" y="5197917"/>
            <a:ext cx="4489704" cy="585971"/>
          </a:xfrm>
          <a:prstGeom prst="accentBorderCallout1">
            <a:avLst>
              <a:gd name="adj1" fmla="val 18750"/>
              <a:gd name="adj2" fmla="val -8333"/>
              <a:gd name="adj3" fmla="val 44066"/>
              <a:gd name="adj4" fmla="val -80208"/>
            </a:avLst>
          </a:prstGeom>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Calibri" panose="020F0502020204030204" pitchFamily="34" charset="0"/>
                <a:cs typeface="Calibri" panose="020F0502020204030204" pitchFamily="34" charset="0"/>
              </a:rPr>
              <a:t> 4a. The move constructor, move-assignment </a:t>
            </a:r>
            <a:br>
              <a:rPr lang="en-US" dirty="0">
                <a:latin typeface="Calibri" panose="020F0502020204030204" pitchFamily="34" charset="0"/>
                <a:cs typeface="Calibri" panose="020F0502020204030204" pitchFamily="34" charset="0"/>
              </a:rPr>
            </a:br>
            <a:r>
              <a:rPr lang="en-US" dirty="0">
                <a:latin typeface="Calibri" panose="020F0502020204030204" pitchFamily="34" charset="0"/>
                <a:cs typeface="Calibri" panose="020F0502020204030204" pitchFamily="34" charset="0"/>
              </a:rPr>
              <a:t>      operator, and destructor are all </a:t>
            </a:r>
            <a:r>
              <a:rPr lang="en-US" i="1" dirty="0">
                <a:latin typeface="Calibri" panose="020F0502020204030204" pitchFamily="34" charset="0"/>
                <a:cs typeface="Calibri" panose="020F0502020204030204" pitchFamily="34" charset="0"/>
              </a:rPr>
              <a:t>defaulted</a:t>
            </a:r>
            <a:r>
              <a:rPr lang="en-US" dirty="0">
                <a:latin typeface="Calibri" panose="020F0502020204030204" pitchFamily="34" charset="0"/>
                <a:cs typeface="Calibri" panose="020F0502020204030204" pitchFamily="34" charset="0"/>
              </a:rPr>
              <a:t>. </a:t>
            </a:r>
          </a:p>
        </p:txBody>
      </p:sp>
      <p:sp>
        <p:nvSpPr>
          <p:cNvPr id="27" name="Callout: Line with Border and Accent Bar 26">
            <a:extLst>
              <a:ext uri="{FF2B5EF4-FFF2-40B4-BE49-F238E27FC236}">
                <a16:creationId xmlns:a16="http://schemas.microsoft.com/office/drawing/2014/main" id="{80A9AD93-1F22-C0A2-27F3-8BD1D966ED05}"/>
              </a:ext>
            </a:extLst>
          </p:cNvPr>
          <p:cNvSpPr/>
          <p:nvPr/>
        </p:nvSpPr>
        <p:spPr>
          <a:xfrm>
            <a:off x="7095388" y="5192740"/>
            <a:ext cx="4489704" cy="585971"/>
          </a:xfrm>
          <a:prstGeom prst="accentBorderCallout1">
            <a:avLst>
              <a:gd name="adj1" fmla="val 18750"/>
              <a:gd name="adj2" fmla="val -8333"/>
              <a:gd name="adj3" fmla="val 45795"/>
              <a:gd name="adj4" fmla="val -80059"/>
            </a:avLst>
          </a:prstGeom>
          <a:solidFill>
            <a:schemeClr val="accent5">
              <a:lumMod val="20000"/>
              <a:lumOff val="80000"/>
            </a:schemeClr>
          </a:solidFill>
          <a:ln w="2857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trike="sngStrike" dirty="0">
                <a:solidFill>
                  <a:srgbClr val="C00000"/>
                </a:solidFill>
                <a:latin typeface="Calibri" panose="020F0502020204030204" pitchFamily="34" charset="0"/>
                <a:cs typeface="Calibri" panose="020F0502020204030204" pitchFamily="34" charset="0"/>
              </a:rPr>
              <a:t> 4a. The move constructor, move-assignment </a:t>
            </a:r>
            <a:br>
              <a:rPr lang="en-US" strike="sngStrike" dirty="0">
                <a:solidFill>
                  <a:srgbClr val="C00000"/>
                </a:solidFill>
                <a:latin typeface="Calibri" panose="020F0502020204030204" pitchFamily="34" charset="0"/>
                <a:cs typeface="Calibri" panose="020F0502020204030204" pitchFamily="34" charset="0"/>
              </a:rPr>
            </a:br>
            <a:r>
              <a:rPr lang="en-US" strike="sngStrike" dirty="0">
                <a:solidFill>
                  <a:srgbClr val="C00000"/>
                </a:solidFill>
                <a:latin typeface="Calibri" panose="020F0502020204030204" pitchFamily="34" charset="0"/>
                <a:cs typeface="Calibri" panose="020F0502020204030204" pitchFamily="34" charset="0"/>
              </a:rPr>
              <a:t>        operator, and destructor are all </a:t>
            </a:r>
            <a:r>
              <a:rPr lang="en-US" i="1" strike="sngStrike" dirty="0">
                <a:solidFill>
                  <a:srgbClr val="C00000"/>
                </a:solidFill>
                <a:latin typeface="Calibri" panose="020F0502020204030204" pitchFamily="34" charset="0"/>
                <a:cs typeface="Calibri" panose="020F0502020204030204" pitchFamily="34" charset="0"/>
              </a:rPr>
              <a:t>defaulted</a:t>
            </a:r>
            <a:r>
              <a:rPr lang="en-US" strike="sngStrike" dirty="0">
                <a:latin typeface="Calibri" panose="020F0502020204030204" pitchFamily="34" charset="0"/>
                <a:cs typeface="Calibri" panose="020F0502020204030204" pitchFamily="34" charset="0"/>
              </a:rPr>
              <a:t>. </a:t>
            </a:r>
          </a:p>
        </p:txBody>
      </p:sp>
      <p:sp>
        <p:nvSpPr>
          <p:cNvPr id="12" name="Callout: Line with Border and Accent Bar 11">
            <a:extLst>
              <a:ext uri="{FF2B5EF4-FFF2-40B4-BE49-F238E27FC236}">
                <a16:creationId xmlns:a16="http://schemas.microsoft.com/office/drawing/2014/main" id="{532F8B98-D653-3EDC-4576-5FAF9EB08CC5}"/>
              </a:ext>
            </a:extLst>
          </p:cNvPr>
          <p:cNvSpPr/>
          <p:nvPr/>
        </p:nvSpPr>
        <p:spPr>
          <a:xfrm>
            <a:off x="7095388" y="2631947"/>
            <a:ext cx="2980944" cy="365760"/>
          </a:xfrm>
          <a:prstGeom prst="accentBorderCallout1">
            <a:avLst>
              <a:gd name="adj1" fmla="val 18750"/>
              <a:gd name="adj2" fmla="val -8333"/>
              <a:gd name="adj3" fmla="val -108431"/>
              <a:gd name="adj4" fmla="val -121474"/>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Calibri" panose="020F0502020204030204" pitchFamily="34" charset="0"/>
                <a:cs typeface="Calibri" panose="020F0502020204030204" pitchFamily="34" charset="0"/>
              </a:rPr>
              <a:t> 1. Has no virtual base classes.</a:t>
            </a:r>
          </a:p>
        </p:txBody>
      </p:sp>
      <p:sp>
        <p:nvSpPr>
          <p:cNvPr id="33" name="Callout: Double Bent Line 32">
            <a:extLst>
              <a:ext uri="{FF2B5EF4-FFF2-40B4-BE49-F238E27FC236}">
                <a16:creationId xmlns:a16="http://schemas.microsoft.com/office/drawing/2014/main" id="{2820BC83-510C-FF85-42E7-8E2F14A7C98D}"/>
              </a:ext>
            </a:extLst>
          </p:cNvPr>
          <p:cNvSpPr/>
          <p:nvPr/>
        </p:nvSpPr>
        <p:spPr>
          <a:xfrm>
            <a:off x="7095388" y="6000614"/>
            <a:ext cx="4681728" cy="585971"/>
          </a:xfrm>
          <a:prstGeom prst="borderCallout3">
            <a:avLst>
              <a:gd name="adj1" fmla="val 49377"/>
              <a:gd name="adj2" fmla="val 99774"/>
              <a:gd name="adj3" fmla="val -8728"/>
              <a:gd name="adj4" fmla="val 103830"/>
              <a:gd name="adj5" fmla="val -553251"/>
              <a:gd name="adj6" fmla="val 104052"/>
              <a:gd name="adj7" fmla="val -662994"/>
              <a:gd name="adj8" fmla="val 41366"/>
            </a:avLst>
          </a:prstGeom>
          <a:ln w="2857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atin typeface="Calibri" panose="020F0502020204030204" pitchFamily="34" charset="0"/>
                <a:cs typeface="Calibri" panose="020F0502020204030204" pitchFamily="34" charset="0"/>
              </a:rPr>
              <a:t> 4b. </a:t>
            </a:r>
            <a:r>
              <a:rPr lang="en-US" i="1">
                <a:latin typeface="Calibri" panose="020F0502020204030204" pitchFamily="34" charset="0"/>
                <a:cs typeface="Calibri" panose="020F0502020204030204" pitchFamily="34" charset="0"/>
              </a:rPr>
              <a:t>Tagged</a:t>
            </a:r>
            <a:r>
              <a:rPr lang="en-US">
                <a:latin typeface="Calibri" panose="020F0502020204030204" pitchFamily="34" charset="0"/>
                <a:cs typeface="Calibri" panose="020F0502020204030204" pitchFamily="34" charset="0"/>
              </a:rPr>
              <a:t> with trivially_relocatable_if_eligible. </a:t>
            </a:r>
            <a:endParaRPr lang="en-US" dirty="0">
              <a:latin typeface="Calibri" panose="020F0502020204030204" pitchFamily="34" charset="0"/>
              <a:cs typeface="Calibri" panose="020F0502020204030204" pitchFamily="34" charset="0"/>
            </a:endParaRPr>
          </a:p>
        </p:txBody>
      </p:sp>
      <p:sp>
        <p:nvSpPr>
          <p:cNvPr id="2" name="Title 1">
            <a:extLst>
              <a:ext uri="{FF2B5EF4-FFF2-40B4-BE49-F238E27FC236}">
                <a16:creationId xmlns:a16="http://schemas.microsoft.com/office/drawing/2014/main" id="{E1E9A0F8-866C-8291-33FA-2B5ED2F69B6A}"/>
              </a:ext>
            </a:extLst>
          </p:cNvPr>
          <p:cNvSpPr>
            <a:spLocks noGrp="1"/>
          </p:cNvSpPr>
          <p:nvPr>
            <p:ph type="title"/>
          </p:nvPr>
        </p:nvSpPr>
        <p:spPr>
          <a:noFill/>
        </p:spPr>
        <p:txBody>
          <a:bodyPr/>
          <a:lstStyle/>
          <a:p>
            <a:pPr algn="ctr"/>
            <a:r>
              <a:rPr lang="en-US" b="1" dirty="0">
                <a:solidFill>
                  <a:srgbClr val="FF0000"/>
                </a:solidFill>
                <a:latin typeface="Calibri" panose="020F0502020204030204" pitchFamily="34" charset="0"/>
                <a:cs typeface="Calibri" panose="020F0502020204030204" pitchFamily="34" charset="0"/>
              </a:rPr>
              <a:t>E</a:t>
            </a:r>
            <a:r>
              <a:rPr lang="en-US" dirty="0">
                <a:solidFill>
                  <a:srgbClr val="FF0000"/>
                </a:solidFill>
                <a:latin typeface="Calibri" panose="020F0502020204030204" pitchFamily="34" charset="0"/>
                <a:cs typeface="Calibri" panose="020F0502020204030204" pitchFamily="34" charset="0"/>
              </a:rPr>
              <a:t>fficient —  Trivial Relocation</a:t>
            </a:r>
          </a:p>
        </p:txBody>
      </p:sp>
      <p:sp>
        <p:nvSpPr>
          <p:cNvPr id="8" name="TextBox 7">
            <a:extLst>
              <a:ext uri="{FF2B5EF4-FFF2-40B4-BE49-F238E27FC236}">
                <a16:creationId xmlns:a16="http://schemas.microsoft.com/office/drawing/2014/main" id="{7DC083D1-B9C4-516C-6CEA-895307EB04C7}"/>
              </a:ext>
            </a:extLst>
          </p:cNvPr>
          <p:cNvSpPr txBox="1"/>
          <p:nvPr/>
        </p:nvSpPr>
        <p:spPr>
          <a:xfrm>
            <a:off x="2381693" y="-786809"/>
            <a:ext cx="2254102" cy="446567"/>
          </a:xfrm>
          <a:prstGeom prst="rect">
            <a:avLst/>
          </a:prstGeom>
          <a:noFill/>
        </p:spPr>
        <p:txBody>
          <a:bodyPr wrap="square" rtlCol="0">
            <a:spAutoFit/>
          </a:bodyPr>
          <a:lstStyle/>
          <a:p>
            <a:endParaRPr lang="en-US"/>
          </a:p>
        </p:txBody>
      </p:sp>
      <p:sp>
        <p:nvSpPr>
          <p:cNvPr id="6" name="Slide Number Placeholder 5">
            <a:extLst>
              <a:ext uri="{FF2B5EF4-FFF2-40B4-BE49-F238E27FC236}">
                <a16:creationId xmlns:a16="http://schemas.microsoft.com/office/drawing/2014/main" id="{A164FF55-60D4-3727-936B-813019728AD7}"/>
              </a:ext>
            </a:extLst>
          </p:cNvPr>
          <p:cNvSpPr>
            <a:spLocks noGrp="1"/>
          </p:cNvSpPr>
          <p:nvPr>
            <p:ph type="sldNum" sz="quarter" idx="12"/>
          </p:nvPr>
        </p:nvSpPr>
        <p:spPr>
          <a:xfrm>
            <a:off x="7095388" y="6356350"/>
            <a:ext cx="2743200" cy="365125"/>
          </a:xfrm>
        </p:spPr>
        <p:txBody>
          <a:bodyPr/>
          <a:lstStyle/>
          <a:p>
            <a:fld id="{0BDE28F9-DF4C-4421-9B70-DBE64F175828}" type="slidenum">
              <a:rPr lang="en-US" smtClean="0"/>
              <a:t>83</a:t>
            </a:fld>
            <a:endParaRPr lang="en-US"/>
          </a:p>
        </p:txBody>
      </p:sp>
      <p:sp>
        <p:nvSpPr>
          <p:cNvPr id="14" name="Callout: Line with Border and Accent Bar 13">
            <a:extLst>
              <a:ext uri="{FF2B5EF4-FFF2-40B4-BE49-F238E27FC236}">
                <a16:creationId xmlns:a16="http://schemas.microsoft.com/office/drawing/2014/main" id="{8166491B-A992-AE7C-C843-25D8192F2B68}"/>
              </a:ext>
            </a:extLst>
          </p:cNvPr>
          <p:cNvSpPr/>
          <p:nvPr/>
        </p:nvSpPr>
        <p:spPr>
          <a:xfrm>
            <a:off x="7095388" y="4574250"/>
            <a:ext cx="2551176" cy="365760"/>
          </a:xfrm>
          <a:prstGeom prst="accentBorderCallout1">
            <a:avLst>
              <a:gd name="adj1" fmla="val 18750"/>
              <a:gd name="adj2" fmla="val -8333"/>
              <a:gd name="adj3" fmla="val 219808"/>
              <a:gd name="adj4" fmla="val -134777"/>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Calibri" panose="020F0502020204030204" pitchFamily="34" charset="0"/>
                <a:cs typeface="Calibri" panose="020F0502020204030204" pitchFamily="34" charset="0"/>
              </a:rPr>
              <a:t> 3. No deleted destructor.</a:t>
            </a:r>
          </a:p>
        </p:txBody>
      </p:sp>
      <p:grpSp>
        <p:nvGrpSpPr>
          <p:cNvPr id="17" name="Group 16">
            <a:extLst>
              <a:ext uri="{FF2B5EF4-FFF2-40B4-BE49-F238E27FC236}">
                <a16:creationId xmlns:a16="http://schemas.microsoft.com/office/drawing/2014/main" id="{FB1108B3-105F-B866-7733-8209C4A75CB0}"/>
              </a:ext>
            </a:extLst>
          </p:cNvPr>
          <p:cNvGrpSpPr/>
          <p:nvPr/>
        </p:nvGrpSpPr>
        <p:grpSpPr>
          <a:xfrm>
            <a:off x="7095388" y="3603099"/>
            <a:ext cx="4059936" cy="365760"/>
            <a:chOff x="5897524" y="3296625"/>
            <a:chExt cx="4059936" cy="365760"/>
          </a:xfrm>
          <a:solidFill>
            <a:srgbClr val="00B050"/>
          </a:solidFill>
        </p:grpSpPr>
        <p:sp>
          <p:nvSpPr>
            <p:cNvPr id="13" name="Callout: Line with Border and Accent Bar 12">
              <a:extLst>
                <a:ext uri="{FF2B5EF4-FFF2-40B4-BE49-F238E27FC236}">
                  <a16:creationId xmlns:a16="http://schemas.microsoft.com/office/drawing/2014/main" id="{69CB6A66-0EAD-2BC6-531F-3B7FE562433B}"/>
                </a:ext>
              </a:extLst>
            </p:cNvPr>
            <p:cNvSpPr/>
            <p:nvPr/>
          </p:nvSpPr>
          <p:spPr>
            <a:xfrm>
              <a:off x="5897524" y="3296625"/>
              <a:ext cx="4059936" cy="365760"/>
            </a:xfrm>
            <a:prstGeom prst="accentBorderCallout1">
              <a:avLst>
                <a:gd name="adj1" fmla="val 18750"/>
                <a:gd name="adj2" fmla="val -8333"/>
                <a:gd name="adj3" fmla="val -186806"/>
                <a:gd name="adj4" fmla="val -80124"/>
              </a:avLst>
            </a:prstGeom>
            <a:grp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Calibri" panose="020F0502020204030204" pitchFamily="34" charset="0"/>
                  <a:cs typeface="Calibri" panose="020F0502020204030204" pitchFamily="34" charset="0"/>
                </a:rPr>
                <a:t> 2. All sub-objects are trivially relocatable.</a:t>
              </a:r>
            </a:p>
          </p:txBody>
        </p:sp>
        <p:sp>
          <p:nvSpPr>
            <p:cNvPr id="15" name="Callout: Line with Border and Accent Bar 14">
              <a:extLst>
                <a:ext uri="{FF2B5EF4-FFF2-40B4-BE49-F238E27FC236}">
                  <a16:creationId xmlns:a16="http://schemas.microsoft.com/office/drawing/2014/main" id="{08DD5A47-3A8C-C1E4-2DE8-58EB05A10317}"/>
                </a:ext>
              </a:extLst>
            </p:cNvPr>
            <p:cNvSpPr/>
            <p:nvPr/>
          </p:nvSpPr>
          <p:spPr>
            <a:xfrm>
              <a:off x="5897524" y="3296625"/>
              <a:ext cx="4059936" cy="365760"/>
            </a:xfrm>
            <a:prstGeom prst="accentBorderCallout1">
              <a:avLst>
                <a:gd name="adj1" fmla="val 18750"/>
                <a:gd name="adj2" fmla="val -8333"/>
                <a:gd name="adj3" fmla="val -71862"/>
                <a:gd name="adj4" fmla="val -80771"/>
              </a:avLst>
            </a:prstGeom>
            <a:grp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Calibri" panose="020F0502020204030204" pitchFamily="34" charset="0"/>
                  <a:cs typeface="Calibri" panose="020F0502020204030204" pitchFamily="34" charset="0"/>
                </a:rPr>
                <a:t> 2. All sub-objects are trivially relocatable.</a:t>
              </a:r>
            </a:p>
          </p:txBody>
        </p:sp>
      </p:grpSp>
      <p:sp>
        <p:nvSpPr>
          <p:cNvPr id="42" name="Thought Bubble: Cloud 41">
            <a:extLst>
              <a:ext uri="{FF2B5EF4-FFF2-40B4-BE49-F238E27FC236}">
                <a16:creationId xmlns:a16="http://schemas.microsoft.com/office/drawing/2014/main" id="{F0E21573-0B0C-A390-6C94-1C0862F5C518}"/>
              </a:ext>
            </a:extLst>
          </p:cNvPr>
          <p:cNvSpPr/>
          <p:nvPr/>
        </p:nvSpPr>
        <p:spPr>
          <a:xfrm>
            <a:off x="9600487" y="706563"/>
            <a:ext cx="3169589" cy="1325564"/>
          </a:xfrm>
          <a:prstGeom prst="cloudCallout">
            <a:avLst>
              <a:gd name="adj1" fmla="val -63704"/>
              <a:gd name="adj2" fmla="val 45999"/>
            </a:avLst>
          </a:prstGeom>
          <a:solidFill>
            <a:schemeClr val="accent6">
              <a:lumMod val="40000"/>
              <a:lumOff val="60000"/>
            </a:schemeClr>
          </a:solidFill>
          <a:ln w="381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C00000"/>
                </a:solidFill>
                <a:latin typeface="Calibri" panose="020F0502020204030204" pitchFamily="34" charset="0"/>
                <a:cs typeface="Calibri" panose="020F0502020204030204" pitchFamily="34" charset="0"/>
              </a:rPr>
              <a:t>Essential for  </a:t>
            </a:r>
          </a:p>
          <a:p>
            <a:pPr algn="ctr"/>
            <a:r>
              <a:rPr lang="en-US" sz="2000" b="1" dirty="0">
                <a:solidFill>
                  <a:srgbClr val="C00000"/>
                </a:solidFill>
                <a:latin typeface="Calibri" panose="020F0502020204030204" pitchFamily="34" charset="0"/>
                <a:cs typeface="Calibri" panose="020F0502020204030204" pitchFamily="34" charset="0"/>
              </a:rPr>
              <a:t>expanding set of relocatable types. </a:t>
            </a:r>
          </a:p>
        </p:txBody>
      </p:sp>
      <p:sp>
        <p:nvSpPr>
          <p:cNvPr id="9" name="TextBox 8">
            <a:extLst>
              <a:ext uri="{FF2B5EF4-FFF2-40B4-BE49-F238E27FC236}">
                <a16:creationId xmlns:a16="http://schemas.microsoft.com/office/drawing/2014/main" id="{40DF0D2F-CADC-FB98-5B1A-59CD8D507BD6}"/>
              </a:ext>
            </a:extLst>
          </p:cNvPr>
          <p:cNvSpPr txBox="1"/>
          <p:nvPr/>
        </p:nvSpPr>
        <p:spPr>
          <a:xfrm>
            <a:off x="3360602" y="1827806"/>
            <a:ext cx="5745473" cy="461665"/>
          </a:xfrm>
          <a:prstGeom prst="rect">
            <a:avLst/>
          </a:prstGeom>
          <a:noFill/>
        </p:spPr>
        <p:txBody>
          <a:bodyPr wrap="square" rtlCol="0">
            <a:spAutoFit/>
          </a:bodyPr>
          <a:lstStyle/>
          <a:p>
            <a:r>
              <a:rPr lang="en-US" sz="2400" dirty="0" err="1">
                <a:solidFill>
                  <a:srgbClr val="00B050"/>
                </a:solidFill>
                <a:latin typeface="Consolas"/>
              </a:rPr>
              <a:t>trivially_relocatable_if_eligible</a:t>
            </a:r>
            <a:endParaRPr lang="en-US" sz="2400" dirty="0">
              <a:solidFill>
                <a:srgbClr val="00B050"/>
              </a:solidFill>
              <a:latin typeface="Consolas"/>
            </a:endParaRPr>
          </a:p>
        </p:txBody>
      </p:sp>
    </p:spTree>
    <p:extLst>
      <p:ext uri="{BB962C8B-B14F-4D97-AF65-F5344CB8AC3E}">
        <p14:creationId xmlns:p14="http://schemas.microsoft.com/office/powerpoint/2010/main" val="3102562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up)">
                                      <p:cBhvr>
                                        <p:cTn id="7" dur="100"/>
                                        <p:tgtEl>
                                          <p:spTgt spid="5">
                                            <p:txEl>
                                              <p:pRg st="0" end="0"/>
                                            </p:txEl>
                                          </p:spTgt>
                                        </p:tgtEl>
                                      </p:cBhvr>
                                    </p:animEffect>
                                  </p:childTnLst>
                                </p:cTn>
                              </p:par>
                            </p:childTnLst>
                          </p:cTn>
                        </p:par>
                        <p:par>
                          <p:cTn id="8" fill="hold">
                            <p:stCondLst>
                              <p:cond delay="100"/>
                            </p:stCondLst>
                            <p:childTnLst>
                              <p:par>
                                <p:cTn id="9" presetID="22" presetClass="entr" presetSubtype="1" fill="hold"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wipe(up)">
                                      <p:cBhvr>
                                        <p:cTn id="11" dur="100"/>
                                        <p:tgtEl>
                                          <p:spTgt spid="5">
                                            <p:txEl>
                                              <p:pRg st="1" end="1"/>
                                            </p:txEl>
                                          </p:spTgt>
                                        </p:tgtEl>
                                      </p:cBhvr>
                                    </p:animEffect>
                                  </p:childTnLst>
                                </p:cTn>
                              </p:par>
                            </p:childTnLst>
                          </p:cTn>
                        </p:par>
                        <p:par>
                          <p:cTn id="12" fill="hold">
                            <p:stCondLst>
                              <p:cond delay="200"/>
                            </p:stCondLst>
                            <p:childTnLst>
                              <p:par>
                                <p:cTn id="13" presetID="22" presetClass="entr" presetSubtype="1" fill="hold" nodeType="after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wipe(up)">
                                      <p:cBhvr>
                                        <p:cTn id="15" dur="100"/>
                                        <p:tgtEl>
                                          <p:spTgt spid="5">
                                            <p:txEl>
                                              <p:pRg st="2" end="2"/>
                                            </p:txEl>
                                          </p:spTgt>
                                        </p:tgtEl>
                                      </p:cBhvr>
                                    </p:animEffect>
                                  </p:childTnLst>
                                </p:cTn>
                              </p:par>
                            </p:childTnLst>
                          </p:cTn>
                        </p:par>
                        <p:par>
                          <p:cTn id="16" fill="hold">
                            <p:stCondLst>
                              <p:cond delay="300"/>
                            </p:stCondLst>
                            <p:childTnLst>
                              <p:par>
                                <p:cTn id="17" presetID="22" presetClass="entr" presetSubtype="1" fill="hold" nodeType="after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wipe(up)">
                                      <p:cBhvr>
                                        <p:cTn id="19" dur="100"/>
                                        <p:tgtEl>
                                          <p:spTgt spid="5">
                                            <p:txEl>
                                              <p:pRg st="3" end="3"/>
                                            </p:txEl>
                                          </p:spTgt>
                                        </p:tgtEl>
                                      </p:cBhvr>
                                    </p:animEffect>
                                  </p:childTnLst>
                                </p:cTn>
                              </p:par>
                            </p:childTnLst>
                          </p:cTn>
                        </p:par>
                        <p:par>
                          <p:cTn id="20" fill="hold">
                            <p:stCondLst>
                              <p:cond delay="400"/>
                            </p:stCondLst>
                            <p:childTnLst>
                              <p:par>
                                <p:cTn id="21" presetID="22" presetClass="entr" presetSubtype="1" fill="hold" nodeType="after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wipe(up)">
                                      <p:cBhvr>
                                        <p:cTn id="23" dur="100"/>
                                        <p:tgtEl>
                                          <p:spTgt spid="5">
                                            <p:txEl>
                                              <p:pRg st="4" end="4"/>
                                            </p:txEl>
                                          </p:spTgt>
                                        </p:tgtEl>
                                      </p:cBhvr>
                                    </p:animEffect>
                                  </p:childTnLst>
                                </p:cTn>
                              </p:par>
                            </p:childTnLst>
                          </p:cTn>
                        </p:par>
                        <p:par>
                          <p:cTn id="24" fill="hold">
                            <p:stCondLst>
                              <p:cond delay="500"/>
                            </p:stCondLst>
                            <p:childTnLst>
                              <p:par>
                                <p:cTn id="25" presetID="22" presetClass="entr" presetSubtype="1" fill="hold" nodeType="after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wipe(up)">
                                      <p:cBhvr>
                                        <p:cTn id="27" dur="100"/>
                                        <p:tgtEl>
                                          <p:spTgt spid="5">
                                            <p:txEl>
                                              <p:pRg st="5" end="5"/>
                                            </p:txEl>
                                          </p:spTgt>
                                        </p:tgtEl>
                                      </p:cBhvr>
                                    </p:animEffect>
                                  </p:childTnLst>
                                </p:cTn>
                              </p:par>
                            </p:childTnLst>
                          </p:cTn>
                        </p:par>
                        <p:par>
                          <p:cTn id="28" fill="hold">
                            <p:stCondLst>
                              <p:cond delay="600"/>
                            </p:stCondLst>
                            <p:childTnLst>
                              <p:par>
                                <p:cTn id="29" presetID="22" presetClass="entr" presetSubtype="1" fill="hold" nodeType="afterEffect">
                                  <p:stCondLst>
                                    <p:cond delay="0"/>
                                  </p:stCondLst>
                                  <p:childTnLst>
                                    <p:set>
                                      <p:cBhvr>
                                        <p:cTn id="30" dur="1" fill="hold">
                                          <p:stCondLst>
                                            <p:cond delay="0"/>
                                          </p:stCondLst>
                                        </p:cTn>
                                        <p:tgtEl>
                                          <p:spTgt spid="5">
                                            <p:txEl>
                                              <p:pRg st="10" end="10"/>
                                            </p:txEl>
                                          </p:spTgt>
                                        </p:tgtEl>
                                        <p:attrNameLst>
                                          <p:attrName>style.visibility</p:attrName>
                                        </p:attrNameLst>
                                      </p:cBhvr>
                                      <p:to>
                                        <p:strVal val="visible"/>
                                      </p:to>
                                    </p:set>
                                    <p:animEffect transition="in" filter="wipe(up)">
                                      <p:cBhvr>
                                        <p:cTn id="31" dur="100"/>
                                        <p:tgtEl>
                                          <p:spTgt spid="5">
                                            <p:txEl>
                                              <p:pRg st="10" end="1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left)">
                                      <p:cBhvr>
                                        <p:cTn id="36" dur="700"/>
                                        <p:tgtEl>
                                          <p:spTgt spid="12"/>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wipe(left)">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wipe(left)">
                                      <p:cBhvr>
                                        <p:cTn id="46" dur="500"/>
                                        <p:tgtEl>
                                          <p:spTgt spid="14"/>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grpId="0" nodeType="click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left)">
                                      <p:cBhvr>
                                        <p:cTn id="51" dur="500"/>
                                        <p:tgtEl>
                                          <p:spTgt spid="10"/>
                                        </p:tgtEl>
                                      </p:cBhvr>
                                    </p:animEffect>
                                  </p:childTnLst>
                                </p:cTn>
                              </p:par>
                            </p:childTnLst>
                          </p:cTn>
                        </p:par>
                      </p:childTnLst>
                    </p:cTn>
                  </p:par>
                  <p:par>
                    <p:cTn id="52" fill="hold">
                      <p:stCondLst>
                        <p:cond delay="indefinite"/>
                      </p:stCondLst>
                      <p:childTnLst>
                        <p:par>
                          <p:cTn id="53" fill="hold">
                            <p:stCondLst>
                              <p:cond delay="0"/>
                            </p:stCondLst>
                            <p:childTnLst>
                              <p:par>
                                <p:cTn id="54" presetID="14" presetClass="entr" presetSubtype="10" fill="hold" nodeType="clickEffect">
                                  <p:stCondLst>
                                    <p:cond delay="0"/>
                                  </p:stCondLst>
                                  <p:childTnLst>
                                    <p:set>
                                      <p:cBhvr>
                                        <p:cTn id="55" dur="1" fill="hold">
                                          <p:stCondLst>
                                            <p:cond delay="0"/>
                                          </p:stCondLst>
                                        </p:cTn>
                                        <p:tgtEl>
                                          <p:spTgt spid="5">
                                            <p:txEl>
                                              <p:pRg st="6" end="6"/>
                                            </p:txEl>
                                          </p:spTgt>
                                        </p:tgtEl>
                                        <p:attrNameLst>
                                          <p:attrName>style.visibility</p:attrName>
                                        </p:attrNameLst>
                                      </p:cBhvr>
                                      <p:to>
                                        <p:strVal val="visible"/>
                                      </p:to>
                                    </p:set>
                                    <p:animEffect transition="in" filter="randombar(horizontal)">
                                      <p:cBhvr>
                                        <p:cTn id="56" dur="250"/>
                                        <p:tgtEl>
                                          <p:spTgt spid="5">
                                            <p:txEl>
                                              <p:pRg st="6" end="6"/>
                                            </p:txEl>
                                          </p:spTgt>
                                        </p:tgtEl>
                                      </p:cBhvr>
                                    </p:animEffect>
                                  </p:childTnLst>
                                </p:cTn>
                              </p:par>
                            </p:childTnLst>
                          </p:cTn>
                        </p:par>
                        <p:par>
                          <p:cTn id="57" fill="hold">
                            <p:stCondLst>
                              <p:cond delay="250"/>
                            </p:stCondLst>
                            <p:childTnLst>
                              <p:par>
                                <p:cTn id="58" presetID="14" presetClass="entr" presetSubtype="10" fill="hold" nodeType="afterEffect">
                                  <p:stCondLst>
                                    <p:cond delay="0"/>
                                  </p:stCondLst>
                                  <p:childTnLst>
                                    <p:set>
                                      <p:cBhvr>
                                        <p:cTn id="59" dur="1" fill="hold">
                                          <p:stCondLst>
                                            <p:cond delay="0"/>
                                          </p:stCondLst>
                                        </p:cTn>
                                        <p:tgtEl>
                                          <p:spTgt spid="5">
                                            <p:txEl>
                                              <p:pRg st="7" end="7"/>
                                            </p:txEl>
                                          </p:spTgt>
                                        </p:tgtEl>
                                        <p:attrNameLst>
                                          <p:attrName>style.visibility</p:attrName>
                                        </p:attrNameLst>
                                      </p:cBhvr>
                                      <p:to>
                                        <p:strVal val="visible"/>
                                      </p:to>
                                    </p:set>
                                    <p:animEffect transition="in" filter="randombar(horizontal)">
                                      <p:cBhvr>
                                        <p:cTn id="60" dur="250"/>
                                        <p:tgtEl>
                                          <p:spTgt spid="5">
                                            <p:txEl>
                                              <p:pRg st="7" end="7"/>
                                            </p:txEl>
                                          </p:spTgt>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27"/>
                                        </p:tgtEl>
                                        <p:attrNameLst>
                                          <p:attrName>style.visibility</p:attrName>
                                        </p:attrNameLst>
                                      </p:cBhvr>
                                      <p:to>
                                        <p:strVal val="visible"/>
                                      </p:to>
                                    </p:set>
                                    <p:animEffect transition="in" filter="wipe(left)">
                                      <p:cBhvr>
                                        <p:cTn id="63" dur="500"/>
                                        <p:tgtEl>
                                          <p:spTgt spid="27"/>
                                        </p:tgtEl>
                                      </p:cBhvr>
                                    </p:animEffect>
                                  </p:childTnLst>
                                </p:cTn>
                              </p:par>
                              <p:par>
                                <p:cTn id="64" presetID="14" presetClass="entr" presetSubtype="10" fill="hold" nodeType="withEffect">
                                  <p:stCondLst>
                                    <p:cond delay="0"/>
                                  </p:stCondLst>
                                  <p:childTnLst>
                                    <p:set>
                                      <p:cBhvr>
                                        <p:cTn id="65" dur="1" fill="hold">
                                          <p:stCondLst>
                                            <p:cond delay="0"/>
                                          </p:stCondLst>
                                        </p:cTn>
                                        <p:tgtEl>
                                          <p:spTgt spid="5">
                                            <p:txEl>
                                              <p:pRg st="8" end="8"/>
                                            </p:txEl>
                                          </p:spTgt>
                                        </p:tgtEl>
                                        <p:attrNameLst>
                                          <p:attrName>style.visibility</p:attrName>
                                        </p:attrNameLst>
                                      </p:cBhvr>
                                      <p:to>
                                        <p:strVal val="visible"/>
                                      </p:to>
                                    </p:set>
                                    <p:animEffect transition="in" filter="randombar(horizontal)">
                                      <p:cBhvr>
                                        <p:cTn id="66" dur="250"/>
                                        <p:tgtEl>
                                          <p:spTgt spid="5">
                                            <p:txEl>
                                              <p:pRg st="8" end="8"/>
                                            </p:txEl>
                                          </p:spTgt>
                                        </p:tgtEl>
                                      </p:cBhvr>
                                    </p:animEffect>
                                  </p:childTnLst>
                                </p:cTn>
                              </p:par>
                              <p:par>
                                <p:cTn id="67" presetID="14" presetClass="entr" presetSubtype="10" fill="hold" nodeType="withEffect">
                                  <p:stCondLst>
                                    <p:cond delay="0"/>
                                  </p:stCondLst>
                                  <p:childTnLst>
                                    <p:set>
                                      <p:cBhvr>
                                        <p:cTn id="68" dur="1" fill="hold">
                                          <p:stCondLst>
                                            <p:cond delay="0"/>
                                          </p:stCondLst>
                                        </p:cTn>
                                        <p:tgtEl>
                                          <p:spTgt spid="5">
                                            <p:txEl>
                                              <p:pRg st="9" end="9"/>
                                            </p:txEl>
                                          </p:spTgt>
                                        </p:tgtEl>
                                        <p:attrNameLst>
                                          <p:attrName>style.visibility</p:attrName>
                                        </p:attrNameLst>
                                      </p:cBhvr>
                                      <p:to>
                                        <p:strVal val="visible"/>
                                      </p:to>
                                    </p:set>
                                    <p:animEffect transition="in" filter="randombar(horizontal)">
                                      <p:cBhvr>
                                        <p:cTn id="69" dur="100"/>
                                        <p:tgtEl>
                                          <p:spTgt spid="5">
                                            <p:txEl>
                                              <p:pRg st="9" end="9"/>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26" presetClass="entr" presetSubtype="0" fill="hold" grpId="0" nodeType="clickEffect">
                                  <p:stCondLst>
                                    <p:cond delay="0"/>
                                  </p:stCondLst>
                                  <p:childTnLst>
                                    <p:set>
                                      <p:cBhvr>
                                        <p:cTn id="73" dur="1" fill="hold">
                                          <p:stCondLst>
                                            <p:cond delay="0"/>
                                          </p:stCondLst>
                                        </p:cTn>
                                        <p:tgtEl>
                                          <p:spTgt spid="9"/>
                                        </p:tgtEl>
                                        <p:attrNameLst>
                                          <p:attrName>style.visibility</p:attrName>
                                        </p:attrNameLst>
                                      </p:cBhvr>
                                      <p:to>
                                        <p:strVal val="visible"/>
                                      </p:to>
                                    </p:set>
                                    <p:animEffect transition="in" filter="wipe(down)">
                                      <p:cBhvr>
                                        <p:cTn id="74" dur="406">
                                          <p:stCondLst>
                                            <p:cond delay="0"/>
                                          </p:stCondLst>
                                        </p:cTn>
                                        <p:tgtEl>
                                          <p:spTgt spid="9"/>
                                        </p:tgtEl>
                                      </p:cBhvr>
                                    </p:animEffect>
                                    <p:anim calcmode="lin" valueType="num">
                                      <p:cBhvr>
                                        <p:cTn id="75" dur="1275"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76" dur="465"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77" dur="465" tmFilter="0, 0; 0.125,0.2665; 0.25,0.4; 0.375,0.465; 0.5,0.5;  0.625,0.535; 0.75,0.6; 0.875,0.7335; 1,1">
                                          <p:stCondLst>
                                            <p:cond delay="465"/>
                                          </p:stCondLst>
                                        </p:cTn>
                                        <p:tgtEl>
                                          <p:spTgt spid="9"/>
                                        </p:tgtEl>
                                        <p:attrNameLst>
                                          <p:attrName>ppt_y</p:attrName>
                                        </p:attrNameLst>
                                      </p:cBhvr>
                                      <p:tavLst>
                                        <p:tav tm="0" fmla="#ppt_y-sin(pi*$)/9">
                                          <p:val>
                                            <p:fltVal val="0"/>
                                          </p:val>
                                        </p:tav>
                                        <p:tav tm="100000">
                                          <p:val>
                                            <p:fltVal val="1"/>
                                          </p:val>
                                        </p:tav>
                                      </p:tavLst>
                                    </p:anim>
                                    <p:anim calcmode="lin" valueType="num">
                                      <p:cBhvr>
                                        <p:cTn id="78" dur="232" tmFilter="0, 0; 0.125,0.2665; 0.25,0.4; 0.375,0.465; 0.5,0.5;  0.625,0.535; 0.75,0.6; 0.875,0.7335; 1,1">
                                          <p:stCondLst>
                                            <p:cond delay="927"/>
                                          </p:stCondLst>
                                        </p:cTn>
                                        <p:tgtEl>
                                          <p:spTgt spid="9"/>
                                        </p:tgtEl>
                                        <p:attrNameLst>
                                          <p:attrName>ppt_y</p:attrName>
                                        </p:attrNameLst>
                                      </p:cBhvr>
                                      <p:tavLst>
                                        <p:tav tm="0" fmla="#ppt_y-sin(pi*$)/27">
                                          <p:val>
                                            <p:fltVal val="0"/>
                                          </p:val>
                                        </p:tav>
                                        <p:tav tm="100000">
                                          <p:val>
                                            <p:fltVal val="1"/>
                                          </p:val>
                                        </p:tav>
                                      </p:tavLst>
                                    </p:anim>
                                    <p:anim calcmode="lin" valueType="num">
                                      <p:cBhvr>
                                        <p:cTn id="79" dur="115" tmFilter="0, 0; 0.125,0.2665; 0.25,0.4; 0.375,0.465; 0.5,0.5;  0.625,0.535; 0.75,0.6; 0.875,0.7335; 1,1">
                                          <p:stCondLst>
                                            <p:cond delay="1159"/>
                                          </p:stCondLst>
                                        </p:cTn>
                                        <p:tgtEl>
                                          <p:spTgt spid="9"/>
                                        </p:tgtEl>
                                        <p:attrNameLst>
                                          <p:attrName>ppt_y</p:attrName>
                                        </p:attrNameLst>
                                      </p:cBhvr>
                                      <p:tavLst>
                                        <p:tav tm="0" fmla="#ppt_y-sin(pi*$)/81">
                                          <p:val>
                                            <p:fltVal val="0"/>
                                          </p:val>
                                        </p:tav>
                                        <p:tav tm="100000">
                                          <p:val>
                                            <p:fltVal val="1"/>
                                          </p:val>
                                        </p:tav>
                                      </p:tavLst>
                                    </p:anim>
                                    <p:animScale>
                                      <p:cBhvr>
                                        <p:cTn id="80" dur="18">
                                          <p:stCondLst>
                                            <p:cond delay="455"/>
                                          </p:stCondLst>
                                        </p:cTn>
                                        <p:tgtEl>
                                          <p:spTgt spid="9"/>
                                        </p:tgtEl>
                                      </p:cBhvr>
                                      <p:to x="100000" y="60000"/>
                                    </p:animScale>
                                    <p:animScale>
                                      <p:cBhvr>
                                        <p:cTn id="81" dur="116" decel="50000">
                                          <p:stCondLst>
                                            <p:cond delay="473"/>
                                          </p:stCondLst>
                                        </p:cTn>
                                        <p:tgtEl>
                                          <p:spTgt spid="9"/>
                                        </p:tgtEl>
                                      </p:cBhvr>
                                      <p:to x="100000" y="100000"/>
                                    </p:animScale>
                                    <p:animScale>
                                      <p:cBhvr>
                                        <p:cTn id="82" dur="18">
                                          <p:stCondLst>
                                            <p:cond delay="918"/>
                                          </p:stCondLst>
                                        </p:cTn>
                                        <p:tgtEl>
                                          <p:spTgt spid="9"/>
                                        </p:tgtEl>
                                      </p:cBhvr>
                                      <p:to x="100000" y="80000"/>
                                    </p:animScale>
                                    <p:animScale>
                                      <p:cBhvr>
                                        <p:cTn id="83" dur="116" decel="50000">
                                          <p:stCondLst>
                                            <p:cond delay="937"/>
                                          </p:stCondLst>
                                        </p:cTn>
                                        <p:tgtEl>
                                          <p:spTgt spid="9"/>
                                        </p:tgtEl>
                                      </p:cBhvr>
                                      <p:to x="100000" y="100000"/>
                                    </p:animScale>
                                    <p:animScale>
                                      <p:cBhvr>
                                        <p:cTn id="84" dur="18">
                                          <p:stCondLst>
                                            <p:cond delay="1149"/>
                                          </p:stCondLst>
                                        </p:cTn>
                                        <p:tgtEl>
                                          <p:spTgt spid="9"/>
                                        </p:tgtEl>
                                      </p:cBhvr>
                                      <p:to x="100000" y="90000"/>
                                    </p:animScale>
                                    <p:animScale>
                                      <p:cBhvr>
                                        <p:cTn id="85" dur="116" decel="50000">
                                          <p:stCondLst>
                                            <p:cond delay="1168"/>
                                          </p:stCondLst>
                                        </p:cTn>
                                        <p:tgtEl>
                                          <p:spTgt spid="9"/>
                                        </p:tgtEl>
                                      </p:cBhvr>
                                      <p:to x="100000" y="100000"/>
                                    </p:animScale>
                                    <p:animScale>
                                      <p:cBhvr>
                                        <p:cTn id="86" dur="18">
                                          <p:stCondLst>
                                            <p:cond delay="1266"/>
                                          </p:stCondLst>
                                        </p:cTn>
                                        <p:tgtEl>
                                          <p:spTgt spid="9"/>
                                        </p:tgtEl>
                                      </p:cBhvr>
                                      <p:to x="100000" y="95000"/>
                                    </p:animScale>
                                    <p:animScale>
                                      <p:cBhvr>
                                        <p:cTn id="87" dur="116" decel="50000">
                                          <p:stCondLst>
                                            <p:cond delay="1284"/>
                                          </p:stCondLst>
                                        </p:cTn>
                                        <p:tgtEl>
                                          <p:spTgt spid="9"/>
                                        </p:tgtEl>
                                      </p:cBhvr>
                                      <p:to x="100000" y="100000"/>
                                    </p:animScale>
                                  </p:childTnLst>
                                </p:cTn>
                              </p:par>
                            </p:childTnLst>
                          </p:cTn>
                        </p:par>
                      </p:childTnLst>
                    </p:cTn>
                  </p:par>
                  <p:par>
                    <p:cTn id="88" fill="hold">
                      <p:stCondLst>
                        <p:cond delay="indefinite"/>
                      </p:stCondLst>
                      <p:childTnLst>
                        <p:par>
                          <p:cTn id="89" fill="hold">
                            <p:stCondLst>
                              <p:cond delay="0"/>
                            </p:stCondLst>
                            <p:childTnLst>
                              <p:par>
                                <p:cTn id="90" presetID="1" presetClass="entr" presetSubtype="0" fill="hold" grpId="0" nodeType="clickEffect">
                                  <p:stCondLst>
                                    <p:cond delay="0"/>
                                  </p:stCondLst>
                                  <p:childTnLst>
                                    <p:set>
                                      <p:cBhvr>
                                        <p:cTn id="91" dur="1" fill="hold">
                                          <p:stCondLst>
                                            <p:cond delay="0"/>
                                          </p:stCondLst>
                                        </p:cTn>
                                        <p:tgtEl>
                                          <p:spTgt spid="33"/>
                                        </p:tgtEl>
                                        <p:attrNameLst>
                                          <p:attrName>style.visibility</p:attrName>
                                        </p:attrNameLst>
                                      </p:cBhvr>
                                      <p:to>
                                        <p:strVal val="visible"/>
                                      </p:to>
                                    </p:set>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grpId="0" nodeType="clickEffect">
                                  <p:stCondLst>
                                    <p:cond delay="0"/>
                                  </p:stCondLst>
                                  <p:childTnLst>
                                    <p:set>
                                      <p:cBhvr>
                                        <p:cTn id="95" dur="1" fill="hold">
                                          <p:stCondLst>
                                            <p:cond delay="0"/>
                                          </p:stCondLst>
                                        </p:cTn>
                                        <p:tgtEl>
                                          <p:spTgt spid="42"/>
                                        </p:tgtEl>
                                        <p:attrNameLst>
                                          <p:attrName>style.visibility</p:attrName>
                                        </p:attrNameLst>
                                      </p:cBhvr>
                                      <p:to>
                                        <p:strVal val="visible"/>
                                      </p:to>
                                    </p:set>
                                    <p:animEffect transition="in" filter="wipe(left)">
                                      <p:cBhvr>
                                        <p:cTn id="9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7" grpId="0" animBg="1"/>
      <p:bldP spid="12" grpId="0" animBg="1"/>
      <p:bldP spid="33" grpId="0" animBg="1"/>
      <p:bldP spid="14" grpId="0" animBg="1"/>
      <p:bldP spid="42" grpId="0" animBg="1"/>
      <p:bldP spid="9"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B792A5-4357-1566-1809-3E4A9848E553}"/>
            </a:ext>
          </a:extLst>
        </p:cNvPr>
        <p:cNvGrpSpPr/>
        <p:nvPr/>
      </p:nvGrpSpPr>
      <p:grpSpPr>
        <a:xfrm>
          <a:off x="0" y="0"/>
          <a:ext cx="0" cy="0"/>
          <a:chOff x="0" y="0"/>
          <a:chExt cx="0" cy="0"/>
        </a:xfrm>
      </p:grpSpPr>
      <p:sp>
        <p:nvSpPr>
          <p:cNvPr id="7" name="Thought Bubble: Cloud 6">
            <a:extLst>
              <a:ext uri="{FF2B5EF4-FFF2-40B4-BE49-F238E27FC236}">
                <a16:creationId xmlns:a16="http://schemas.microsoft.com/office/drawing/2014/main" id="{3F5E954E-04F8-CF82-1AC7-879C0CE6C335}"/>
              </a:ext>
            </a:extLst>
          </p:cNvPr>
          <p:cNvSpPr/>
          <p:nvPr/>
        </p:nvSpPr>
        <p:spPr>
          <a:xfrm>
            <a:off x="6691138" y="3356491"/>
            <a:ext cx="7063847" cy="2348106"/>
          </a:xfrm>
          <a:prstGeom prst="cloudCallout">
            <a:avLst>
              <a:gd name="adj1" fmla="val -58044"/>
              <a:gd name="adj2" fmla="val 4952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2500"/>
              </a:lnSpc>
            </a:pPr>
            <a:r>
              <a:rPr lang="en-US" sz="2400" dirty="0">
                <a:solidFill>
                  <a:schemeClr val="bg1"/>
                </a:solidFill>
                <a:latin typeface="Consolas"/>
              </a:rPr>
              <a:t>No destructors or move constructors are called. </a:t>
            </a:r>
            <a:br>
              <a:rPr lang="en-US" sz="2400" dirty="0">
                <a:solidFill>
                  <a:schemeClr val="bg1"/>
                </a:solidFill>
                <a:latin typeface="Consolas"/>
              </a:rPr>
            </a:br>
            <a:br>
              <a:rPr lang="en-US" sz="2400" dirty="0">
                <a:solidFill>
                  <a:schemeClr val="bg1"/>
                </a:solidFill>
                <a:latin typeface="Consolas"/>
              </a:rPr>
            </a:br>
            <a:r>
              <a:rPr lang="en-US" sz="3600" dirty="0">
                <a:solidFill>
                  <a:srgbClr val="4472C4"/>
                </a:solidFill>
                <a:latin typeface="Consolas"/>
              </a:rPr>
              <a:t>Only </a:t>
            </a:r>
            <a:r>
              <a:rPr lang="en-US" sz="3600" i="1" dirty="0">
                <a:solidFill>
                  <a:srgbClr val="4472C4"/>
                </a:solidFill>
                <a:latin typeface="Consolas"/>
              </a:rPr>
              <a:t>byte copies*</a:t>
            </a:r>
            <a:r>
              <a:rPr lang="en-US" sz="3600" dirty="0">
                <a:solidFill>
                  <a:srgbClr val="4472C4"/>
                </a:solidFill>
                <a:latin typeface="Consolas"/>
              </a:rPr>
              <a:t> </a:t>
            </a:r>
            <a:r>
              <a:rPr lang="en-US" sz="2400" dirty="0">
                <a:solidFill>
                  <a:srgbClr val="4472C4"/>
                </a:solidFill>
                <a:latin typeface="Consolas"/>
              </a:rPr>
              <a:t>(similar to </a:t>
            </a:r>
            <a:r>
              <a:rPr lang="en-US" sz="2400" dirty="0">
                <a:solidFill>
                  <a:srgbClr val="4472C4"/>
                </a:solidFill>
                <a:latin typeface="Courier New" panose="02070309020205020404" pitchFamily="49" charset="0"/>
                <a:cs typeface="Courier New" panose="02070309020205020404" pitchFamily="49" charset="0"/>
              </a:rPr>
              <a:t>std::</a:t>
            </a:r>
            <a:r>
              <a:rPr lang="en-US" sz="2400" dirty="0" err="1">
                <a:solidFill>
                  <a:srgbClr val="4472C4"/>
                </a:solidFill>
                <a:latin typeface="Courier New" panose="02070309020205020404" pitchFamily="49" charset="0"/>
                <a:cs typeface="Courier New" panose="02070309020205020404" pitchFamily="49" charset="0"/>
              </a:rPr>
              <a:t>memmove</a:t>
            </a:r>
            <a:r>
              <a:rPr lang="en-US" sz="2400" dirty="0">
                <a:solidFill>
                  <a:srgbClr val="4472C4"/>
                </a:solidFill>
                <a:latin typeface="Consolas"/>
              </a:rPr>
              <a:t>)</a:t>
            </a:r>
          </a:p>
        </p:txBody>
      </p:sp>
      <p:sp>
        <p:nvSpPr>
          <p:cNvPr id="3" name="Rectangle: Rounded Corners 2">
            <a:extLst>
              <a:ext uri="{FF2B5EF4-FFF2-40B4-BE49-F238E27FC236}">
                <a16:creationId xmlns:a16="http://schemas.microsoft.com/office/drawing/2014/main" id="{2961F73F-58C5-DD87-DF61-5202B5D7FA05}"/>
              </a:ext>
            </a:extLst>
          </p:cNvPr>
          <p:cNvSpPr/>
          <p:nvPr/>
        </p:nvSpPr>
        <p:spPr>
          <a:xfrm>
            <a:off x="1265275" y="3403601"/>
            <a:ext cx="4029740" cy="866551"/>
          </a:xfrm>
          <a:prstGeom prst="roundRect">
            <a:avLst/>
          </a:prstGeom>
          <a:solidFill>
            <a:srgbClr val="FFFF00"/>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39698E-4AAC-1B8D-BAB8-88EC1C41E786}"/>
              </a:ext>
            </a:extLst>
          </p:cNvPr>
          <p:cNvSpPr>
            <a:spLocks noGrp="1"/>
          </p:cNvSpPr>
          <p:nvPr>
            <p:ph type="title"/>
          </p:nvPr>
        </p:nvSpPr>
        <p:spPr>
          <a:noFill/>
        </p:spPr>
        <p:txBody>
          <a:bodyPr/>
          <a:lstStyle/>
          <a:p>
            <a:pPr algn="ctr"/>
            <a:r>
              <a:rPr lang="en-US">
                <a:solidFill>
                  <a:srgbClr val="FF0000"/>
                </a:solidFill>
                <a:latin typeface="Amasis MT Pro Black" panose="02040A04050005020304" pitchFamily="18" charset="0"/>
              </a:rPr>
              <a:t>E</a:t>
            </a:r>
            <a:r>
              <a:rPr lang="en-US">
                <a:solidFill>
                  <a:srgbClr val="FF0000"/>
                </a:solidFill>
                <a:latin typeface="+mn-lt"/>
              </a:rPr>
              <a:t>fficient —  Trivial Relocation</a:t>
            </a:r>
          </a:p>
        </p:txBody>
      </p:sp>
      <p:sp>
        <p:nvSpPr>
          <p:cNvPr id="5" name="Content Placeholder 4">
            <a:extLst>
              <a:ext uri="{FF2B5EF4-FFF2-40B4-BE49-F238E27FC236}">
                <a16:creationId xmlns:a16="http://schemas.microsoft.com/office/drawing/2014/main" id="{1F0D91C0-DA9F-A202-9D42-F95EF7BED7B4}"/>
              </a:ext>
            </a:extLst>
          </p:cNvPr>
          <p:cNvSpPr>
            <a:spLocks noGrp="1"/>
          </p:cNvSpPr>
          <p:nvPr>
            <p:ph idx="1"/>
          </p:nvPr>
        </p:nvSpPr>
        <p:spPr>
          <a:xfrm>
            <a:off x="838200" y="1825624"/>
            <a:ext cx="10515600" cy="4889501"/>
          </a:xfrm>
        </p:spPr>
        <p:txBody>
          <a:bodyPr vert="horz" lIns="91440" tIns="45720" rIns="91440" bIns="45720" rtlCol="0" anchor="t">
            <a:normAutofit fontScale="25000" lnSpcReduction="20000"/>
          </a:bodyPr>
          <a:lstStyle/>
          <a:p>
            <a:pPr marL="0" indent="0">
              <a:lnSpc>
                <a:spcPts val="1200"/>
              </a:lnSpc>
              <a:buNone/>
            </a:pPr>
            <a:r>
              <a:rPr lang="en-US" sz="7200" b="0" dirty="0">
                <a:effectLst/>
                <a:latin typeface="Consolas"/>
              </a:rPr>
              <a:t>class </a:t>
            </a:r>
            <a:r>
              <a:rPr lang="en-US" sz="7200" b="0" dirty="0" err="1">
                <a:effectLst/>
                <a:latin typeface="Consolas"/>
              </a:rPr>
              <a:t>MyString</a:t>
            </a:r>
            <a:r>
              <a:rPr lang="en-US" sz="7200" b="0" dirty="0">
                <a:effectLst/>
                <a:latin typeface="Consolas"/>
              </a:rPr>
              <a:t> </a:t>
            </a:r>
            <a:r>
              <a:rPr lang="en-US" sz="7200" b="1" dirty="0" err="1">
                <a:solidFill>
                  <a:srgbClr val="00B050"/>
                </a:solidFill>
                <a:effectLst/>
                <a:latin typeface="Consolas"/>
              </a:rPr>
              <a:t>trivially_relocatable_if_eligible</a:t>
            </a:r>
            <a:endParaRPr lang="en-US" sz="7200" b="1" dirty="0">
              <a:solidFill>
                <a:srgbClr val="00B050"/>
              </a:solidFill>
              <a:effectLst/>
              <a:latin typeface="Consolas"/>
            </a:endParaRPr>
          </a:p>
          <a:p>
            <a:pPr marL="0" indent="0">
              <a:lnSpc>
                <a:spcPts val="1200"/>
              </a:lnSpc>
              <a:buNone/>
            </a:pPr>
            <a:r>
              <a:rPr lang="en-US" sz="7200" b="0" dirty="0">
                <a:effectLst/>
                <a:latin typeface="Consolas"/>
              </a:rPr>
              <a:t>{</a:t>
            </a:r>
          </a:p>
          <a:p>
            <a:pPr marL="0" indent="0">
              <a:lnSpc>
                <a:spcPts val="1200"/>
              </a:lnSpc>
              <a:buNone/>
            </a:pPr>
            <a:r>
              <a:rPr lang="en-US" sz="7200" b="0" dirty="0">
                <a:effectLst/>
                <a:latin typeface="Consolas"/>
              </a:rPr>
              <a:t>    char *</a:t>
            </a:r>
            <a:r>
              <a:rPr lang="en-US" sz="7200" b="0" dirty="0" err="1">
                <a:effectLst/>
                <a:latin typeface="Consolas"/>
              </a:rPr>
              <a:t>d_data</a:t>
            </a:r>
            <a:r>
              <a:rPr lang="en-US" sz="7200" b="0" dirty="0">
                <a:effectLst/>
                <a:latin typeface="Consolas"/>
              </a:rPr>
              <a:t>;</a:t>
            </a:r>
          </a:p>
          <a:p>
            <a:pPr marL="0" indent="0">
              <a:lnSpc>
                <a:spcPts val="1200"/>
              </a:lnSpc>
              <a:buNone/>
            </a:pPr>
            <a:r>
              <a:rPr lang="en-US" sz="7200" b="0" dirty="0">
                <a:effectLst/>
                <a:latin typeface="Consolas"/>
              </a:rPr>
              <a:t>    int   </a:t>
            </a:r>
            <a:r>
              <a:rPr lang="en-US" sz="7200" b="0" dirty="0" err="1">
                <a:effectLst/>
                <a:latin typeface="Consolas"/>
              </a:rPr>
              <a:t>d_len</a:t>
            </a:r>
            <a:r>
              <a:rPr lang="en-US" sz="7200" b="0" dirty="0">
                <a:effectLst/>
                <a:latin typeface="Consolas"/>
              </a:rPr>
              <a:t>;</a:t>
            </a:r>
          </a:p>
          <a:p>
            <a:pPr marL="0" indent="0">
              <a:lnSpc>
                <a:spcPts val="1200"/>
              </a:lnSpc>
              <a:buNone/>
            </a:pPr>
            <a:r>
              <a:rPr lang="en-US" sz="7200" b="0" dirty="0">
                <a:effectLst/>
                <a:latin typeface="Consolas"/>
              </a:rPr>
              <a:t>  public:</a:t>
            </a:r>
            <a:endParaRPr lang="en-US" sz="7200" dirty="0">
              <a:latin typeface="Consolas" panose="020B0609020204030204" pitchFamily="49" charset="0"/>
            </a:endParaRPr>
          </a:p>
          <a:p>
            <a:pPr marL="0" indent="0">
              <a:lnSpc>
                <a:spcPts val="1200"/>
              </a:lnSpc>
              <a:buNone/>
            </a:pPr>
            <a:r>
              <a:rPr lang="en-US" sz="7200" b="0" dirty="0">
                <a:effectLst/>
                <a:latin typeface="Consolas"/>
              </a:rPr>
              <a:t>    </a:t>
            </a:r>
            <a:r>
              <a:rPr lang="en-US" sz="7200" b="0" dirty="0" err="1">
                <a:effectLst/>
                <a:latin typeface="Consolas"/>
              </a:rPr>
              <a:t>MyString</a:t>
            </a:r>
            <a:r>
              <a:rPr lang="en-US" sz="7200" b="0" dirty="0">
                <a:effectLst/>
                <a:latin typeface="Consolas"/>
              </a:rPr>
              <a:t>();</a:t>
            </a:r>
          </a:p>
          <a:p>
            <a:pPr marL="0" indent="0">
              <a:lnSpc>
                <a:spcPts val="1200"/>
              </a:lnSpc>
              <a:buNone/>
            </a:pPr>
            <a:r>
              <a:rPr lang="en-US" sz="7200" b="0" dirty="0">
                <a:effectLst/>
                <a:latin typeface="Consolas"/>
              </a:rPr>
              <a:t>    </a:t>
            </a:r>
            <a:r>
              <a:rPr lang="en-US" sz="7200" b="0" dirty="0" err="1">
                <a:effectLst/>
                <a:latin typeface="Consolas"/>
              </a:rPr>
              <a:t>MyString</a:t>
            </a:r>
            <a:r>
              <a:rPr lang="en-US" sz="7200" b="0" dirty="0">
                <a:effectLst/>
                <a:latin typeface="Consolas"/>
              </a:rPr>
              <a:t>(const </a:t>
            </a:r>
            <a:r>
              <a:rPr lang="en-US" sz="7200" b="0" dirty="0" err="1">
                <a:effectLst/>
                <a:latin typeface="Consolas"/>
              </a:rPr>
              <a:t>MyString</a:t>
            </a:r>
            <a:r>
              <a:rPr lang="en-US" sz="7200" b="0" dirty="0">
                <a:effectLst/>
                <a:latin typeface="Consolas"/>
              </a:rPr>
              <a:t>&amp;);</a:t>
            </a:r>
          </a:p>
          <a:p>
            <a:pPr marL="0" indent="0">
              <a:lnSpc>
                <a:spcPts val="1200"/>
              </a:lnSpc>
              <a:buNone/>
            </a:pPr>
            <a:r>
              <a:rPr lang="en-US" sz="7200" b="0" dirty="0">
                <a:effectLst/>
                <a:latin typeface="Consolas"/>
              </a:rPr>
              <a:t>    </a:t>
            </a:r>
            <a:r>
              <a:rPr lang="en-US" sz="7200" b="0" dirty="0" err="1">
                <a:effectLst/>
                <a:latin typeface="Consolas"/>
              </a:rPr>
              <a:t>MyString</a:t>
            </a:r>
            <a:r>
              <a:rPr lang="en-US" sz="7200" b="0" dirty="0">
                <a:effectLst/>
                <a:latin typeface="Consolas"/>
              </a:rPr>
              <a:t>(</a:t>
            </a:r>
            <a:r>
              <a:rPr lang="en-US" sz="7200" b="0" dirty="0" err="1">
                <a:effectLst/>
                <a:latin typeface="Consolas"/>
              </a:rPr>
              <a:t>MyString</a:t>
            </a:r>
            <a:r>
              <a:rPr lang="en-US" sz="7200" b="0" dirty="0">
                <a:effectLst/>
                <a:latin typeface="Consolas"/>
              </a:rPr>
              <a:t>&amp;&amp;) </a:t>
            </a:r>
            <a:r>
              <a:rPr lang="en-US" sz="7200" b="0" dirty="0" err="1">
                <a:effectLst/>
                <a:latin typeface="Consolas"/>
              </a:rPr>
              <a:t>noexcept</a:t>
            </a:r>
            <a:r>
              <a:rPr lang="en-US" sz="7200" b="0" dirty="0">
                <a:effectLst/>
                <a:latin typeface="Consolas"/>
              </a:rPr>
              <a:t>;</a:t>
            </a:r>
          </a:p>
          <a:p>
            <a:pPr marL="0" indent="0">
              <a:lnSpc>
                <a:spcPts val="1200"/>
              </a:lnSpc>
              <a:buNone/>
            </a:pPr>
            <a:r>
              <a:rPr lang="en-US" sz="7200" dirty="0">
                <a:latin typeface="Consolas"/>
              </a:rPr>
              <a:t>    ~</a:t>
            </a:r>
            <a:r>
              <a:rPr lang="en-US" sz="7200" dirty="0" err="1">
                <a:latin typeface="Consolas"/>
              </a:rPr>
              <a:t>MyString</a:t>
            </a:r>
            <a:r>
              <a:rPr lang="en-US" sz="7200" dirty="0">
                <a:latin typeface="Consolas"/>
              </a:rPr>
              <a:t>();</a:t>
            </a:r>
          </a:p>
          <a:p>
            <a:pPr marL="0" indent="0">
              <a:lnSpc>
                <a:spcPts val="1200"/>
              </a:lnSpc>
              <a:buNone/>
            </a:pPr>
            <a:r>
              <a:rPr lang="en-US" sz="7200" b="0" dirty="0">
                <a:effectLst/>
                <a:latin typeface="Consolas"/>
              </a:rPr>
              <a:t>};</a:t>
            </a:r>
            <a:endParaRPr lang="en-US" dirty="0">
              <a:latin typeface="Consolas"/>
            </a:endParaRPr>
          </a:p>
          <a:p>
            <a:pPr marL="0" indent="0">
              <a:lnSpc>
                <a:spcPts val="1200"/>
              </a:lnSpc>
              <a:buNone/>
            </a:pPr>
            <a:br>
              <a:rPr lang="en-US" sz="7200" b="0" dirty="0">
                <a:effectLst/>
                <a:latin typeface="Consolas" panose="020B0609020204030204" pitchFamily="49" charset="0"/>
              </a:rPr>
            </a:br>
            <a:r>
              <a:rPr lang="en-US" sz="7200" b="0" dirty="0">
                <a:effectLst/>
                <a:latin typeface="Consolas"/>
              </a:rPr>
              <a:t>int main()</a:t>
            </a:r>
          </a:p>
          <a:p>
            <a:pPr marL="0" indent="0">
              <a:lnSpc>
                <a:spcPts val="1200"/>
              </a:lnSpc>
              <a:buNone/>
            </a:pPr>
            <a:r>
              <a:rPr lang="en-US" sz="7200" b="0" dirty="0">
                <a:effectLst/>
                <a:latin typeface="Consolas"/>
              </a:rPr>
              <a:t>{</a:t>
            </a:r>
          </a:p>
          <a:p>
            <a:pPr marL="0" indent="0">
              <a:lnSpc>
                <a:spcPts val="1200"/>
              </a:lnSpc>
              <a:buNone/>
            </a:pPr>
            <a:r>
              <a:rPr lang="en-US" sz="7200" b="0" dirty="0">
                <a:effectLst/>
                <a:latin typeface="Consolas"/>
              </a:rPr>
              <a:t>    std::vector&lt;</a:t>
            </a:r>
            <a:r>
              <a:rPr lang="en-US" sz="7200" b="0" dirty="0" err="1">
                <a:effectLst/>
                <a:latin typeface="Consolas"/>
              </a:rPr>
              <a:t>MyString</a:t>
            </a:r>
            <a:r>
              <a:rPr lang="en-US" sz="7200" b="0" dirty="0">
                <a:effectLst/>
                <a:latin typeface="Consolas"/>
              </a:rPr>
              <a:t>&gt; test;</a:t>
            </a:r>
          </a:p>
          <a:p>
            <a:pPr marL="0" indent="0">
              <a:lnSpc>
                <a:spcPts val="1200"/>
              </a:lnSpc>
              <a:buNone/>
            </a:pPr>
            <a:r>
              <a:rPr lang="en-US" sz="7200" b="0" dirty="0">
                <a:effectLst/>
                <a:latin typeface="Consolas"/>
              </a:rPr>
              <a:t>    for (int </a:t>
            </a:r>
            <a:r>
              <a:rPr lang="en-US" sz="7200" b="0" dirty="0" err="1">
                <a:effectLst/>
                <a:latin typeface="Consolas"/>
              </a:rPr>
              <a:t>i</a:t>
            </a:r>
            <a:r>
              <a:rPr lang="en-US" sz="7200" b="0" dirty="0">
                <a:effectLst/>
                <a:latin typeface="Consolas"/>
              </a:rPr>
              <a:t> = 0; </a:t>
            </a:r>
            <a:r>
              <a:rPr lang="en-US" sz="7200" b="0" dirty="0" err="1">
                <a:effectLst/>
                <a:latin typeface="Consolas"/>
              </a:rPr>
              <a:t>i</a:t>
            </a:r>
            <a:r>
              <a:rPr lang="en-US" sz="7200" b="0" dirty="0">
                <a:effectLst/>
                <a:latin typeface="Consolas"/>
              </a:rPr>
              <a:t> &lt; 1`000`000; ++</a:t>
            </a:r>
            <a:r>
              <a:rPr lang="en-US" sz="7200" b="0" dirty="0" err="1">
                <a:effectLst/>
                <a:latin typeface="Consolas"/>
              </a:rPr>
              <a:t>i</a:t>
            </a:r>
            <a:r>
              <a:rPr lang="en-US" sz="7200" b="0" dirty="0">
                <a:effectLst/>
                <a:latin typeface="Consolas"/>
              </a:rPr>
              <a:t>) {</a:t>
            </a:r>
          </a:p>
          <a:p>
            <a:pPr marL="0" indent="0">
              <a:lnSpc>
                <a:spcPts val="1200"/>
              </a:lnSpc>
              <a:buNone/>
            </a:pPr>
            <a:r>
              <a:rPr lang="en-US" sz="7200" b="0" dirty="0">
                <a:effectLst/>
                <a:latin typeface="Consolas"/>
              </a:rPr>
              <a:t>        </a:t>
            </a:r>
            <a:r>
              <a:rPr lang="en-US" sz="7200" b="0" dirty="0" err="1">
                <a:effectLst/>
                <a:latin typeface="Consolas"/>
              </a:rPr>
              <a:t>test.emplace_back</a:t>
            </a:r>
            <a:r>
              <a:rPr lang="en-US" sz="7200" b="0" dirty="0">
                <a:effectLst/>
                <a:latin typeface="Consolas"/>
              </a:rPr>
              <a:t>();</a:t>
            </a:r>
            <a:endParaRPr lang="en-US" sz="7200" dirty="0">
              <a:latin typeface="Consolas"/>
            </a:endParaRPr>
          </a:p>
          <a:p>
            <a:pPr marL="0" indent="0">
              <a:lnSpc>
                <a:spcPts val="1200"/>
              </a:lnSpc>
              <a:buNone/>
            </a:pPr>
            <a:r>
              <a:rPr lang="en-US" sz="7200" b="0" dirty="0">
                <a:effectLst/>
                <a:latin typeface="Consolas"/>
              </a:rPr>
              <a:t>    }</a:t>
            </a:r>
          </a:p>
          <a:p>
            <a:pPr marL="0" indent="0">
              <a:lnSpc>
                <a:spcPts val="1200"/>
              </a:lnSpc>
              <a:buNone/>
            </a:pPr>
            <a:r>
              <a:rPr lang="en-US" sz="7200" dirty="0">
                <a:latin typeface="Consolas"/>
              </a:rPr>
              <a:t>} </a:t>
            </a:r>
            <a:endParaRPr lang="en-US" sz="7200" b="0" dirty="0">
              <a:effectLst/>
              <a:latin typeface="Consolas"/>
            </a:endParaRPr>
          </a:p>
          <a:p>
            <a:pPr marL="0" indent="0">
              <a:lnSpc>
                <a:spcPts val="1400"/>
              </a:lnSpc>
              <a:buNone/>
            </a:pPr>
            <a:br>
              <a:rPr lang="en-US" sz="4900" b="0" dirty="0">
                <a:effectLst/>
                <a:latin typeface="Consolas" panose="020B0609020204030204" pitchFamily="49" charset="0"/>
              </a:rPr>
            </a:br>
            <a:endParaRPr lang="en-US" sz="4900" b="0" dirty="0">
              <a:solidFill>
                <a:srgbClr val="000000"/>
              </a:solidFill>
              <a:effectLst/>
              <a:latin typeface="Consolas" panose="020B0609020204030204" pitchFamily="49" charset="0"/>
            </a:endParaRPr>
          </a:p>
          <a:p>
            <a:endParaRPr lang="en-US" dirty="0"/>
          </a:p>
        </p:txBody>
      </p:sp>
      <p:sp>
        <p:nvSpPr>
          <p:cNvPr id="4" name="Thought Bubble: Cloud 3">
            <a:extLst>
              <a:ext uri="{FF2B5EF4-FFF2-40B4-BE49-F238E27FC236}">
                <a16:creationId xmlns:a16="http://schemas.microsoft.com/office/drawing/2014/main" id="{4569ECC2-8594-76F7-0391-AE51B5819624}"/>
              </a:ext>
            </a:extLst>
          </p:cNvPr>
          <p:cNvSpPr/>
          <p:nvPr/>
        </p:nvSpPr>
        <p:spPr>
          <a:xfrm>
            <a:off x="7623545" y="1031358"/>
            <a:ext cx="5709684" cy="2060088"/>
          </a:xfrm>
          <a:prstGeom prst="cloudCallout">
            <a:avLst>
              <a:gd name="adj1" fmla="val -59461"/>
              <a:gd name="adj2" fmla="val -613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3500"/>
              </a:lnSpc>
            </a:pPr>
            <a:r>
              <a:rPr lang="en-US" sz="3600" dirty="0"/>
              <a:t>Promise we’ve got</a:t>
            </a:r>
          </a:p>
          <a:p>
            <a:pPr algn="ctr">
              <a:lnSpc>
                <a:spcPts val="3500"/>
              </a:lnSpc>
            </a:pPr>
            <a:r>
              <a:rPr lang="en-US" sz="3600" i="1" dirty="0"/>
              <a:t>invariants</a:t>
            </a:r>
            <a:r>
              <a:rPr lang="en-US" sz="3600" dirty="0"/>
              <a:t> [part 4a]  </a:t>
            </a:r>
          </a:p>
          <a:p>
            <a:pPr algn="ctr">
              <a:lnSpc>
                <a:spcPts val="3500"/>
              </a:lnSpc>
            </a:pPr>
            <a:r>
              <a:rPr lang="en-US" sz="3600" dirty="0"/>
              <a:t>totally covered!</a:t>
            </a:r>
          </a:p>
        </p:txBody>
      </p:sp>
      <p:sp>
        <p:nvSpPr>
          <p:cNvPr id="8" name="TextBox 7">
            <a:extLst>
              <a:ext uri="{FF2B5EF4-FFF2-40B4-BE49-F238E27FC236}">
                <a16:creationId xmlns:a16="http://schemas.microsoft.com/office/drawing/2014/main" id="{1A768A19-097C-0948-6E54-377EA9E44129}"/>
              </a:ext>
            </a:extLst>
          </p:cNvPr>
          <p:cNvSpPr txBox="1"/>
          <p:nvPr/>
        </p:nvSpPr>
        <p:spPr>
          <a:xfrm>
            <a:off x="2381693" y="-786809"/>
            <a:ext cx="2254102" cy="446567"/>
          </a:xfrm>
          <a:prstGeom prst="rect">
            <a:avLst/>
          </a:prstGeom>
          <a:noFill/>
        </p:spPr>
        <p:txBody>
          <a:bodyPr wrap="square" rtlCol="0">
            <a:spAutoFit/>
          </a:bodyPr>
          <a:lstStyle/>
          <a:p>
            <a:endParaRPr lang="en-US"/>
          </a:p>
        </p:txBody>
      </p:sp>
      <p:sp>
        <p:nvSpPr>
          <p:cNvPr id="6" name="Slide Number Placeholder 5">
            <a:extLst>
              <a:ext uri="{FF2B5EF4-FFF2-40B4-BE49-F238E27FC236}">
                <a16:creationId xmlns:a16="http://schemas.microsoft.com/office/drawing/2014/main" id="{719C7B64-B74A-3FA2-05D5-985C13F7E5EB}"/>
              </a:ext>
            </a:extLst>
          </p:cNvPr>
          <p:cNvSpPr>
            <a:spLocks noGrp="1"/>
          </p:cNvSpPr>
          <p:nvPr>
            <p:ph type="sldNum" sz="quarter" idx="12"/>
          </p:nvPr>
        </p:nvSpPr>
        <p:spPr/>
        <p:txBody>
          <a:bodyPr/>
          <a:lstStyle/>
          <a:p>
            <a:fld id="{0BDE28F9-DF4C-4421-9B70-DBE64F175828}" type="slidenum">
              <a:rPr lang="en-US" smtClean="0"/>
              <a:t>84</a:t>
            </a:fld>
            <a:endParaRPr lang="en-US" dirty="0"/>
          </a:p>
        </p:txBody>
      </p:sp>
      <p:sp>
        <p:nvSpPr>
          <p:cNvPr id="15" name="TextBox 14">
            <a:extLst>
              <a:ext uri="{FF2B5EF4-FFF2-40B4-BE49-F238E27FC236}">
                <a16:creationId xmlns:a16="http://schemas.microsoft.com/office/drawing/2014/main" id="{52C8140D-6042-33C5-6BF1-5235B07436BF}"/>
              </a:ext>
            </a:extLst>
          </p:cNvPr>
          <p:cNvSpPr txBox="1"/>
          <p:nvPr/>
        </p:nvSpPr>
        <p:spPr>
          <a:xfrm>
            <a:off x="4635796" y="5977404"/>
            <a:ext cx="6283842" cy="707886"/>
          </a:xfrm>
          <a:prstGeom prst="rect">
            <a:avLst/>
          </a:prstGeom>
          <a:solidFill>
            <a:schemeClr val="bg1">
              <a:lumMod val="95000"/>
            </a:schemeClr>
          </a:solidFill>
          <a:ln>
            <a:solidFill>
              <a:srgbClr val="FF0000"/>
            </a:solidFill>
          </a:ln>
        </p:spPr>
        <p:txBody>
          <a:bodyPr wrap="square">
            <a:spAutoFit/>
          </a:bodyPr>
          <a:lstStyle/>
          <a:p>
            <a:pPr marL="0" indent="0">
              <a:buNone/>
            </a:pPr>
            <a:r>
              <a:rPr lang="en-US" sz="2400" dirty="0">
                <a:solidFill>
                  <a:srgbClr val="FF0000"/>
                </a:solidFill>
              </a:rPr>
              <a:t>*</a:t>
            </a:r>
            <a:r>
              <a:rPr lang="en-US" sz="1600" dirty="0">
                <a:solidFill>
                  <a:srgbClr val="7030A0"/>
                </a:solidFill>
              </a:rPr>
              <a:t> </a:t>
            </a:r>
            <a:r>
              <a:rPr lang="en-US" sz="1600" dirty="0"/>
              <a:t>For classes having virtual functions, relocation might not be a pure byte</a:t>
            </a:r>
            <a:br>
              <a:rPr lang="en-US" sz="1600" dirty="0"/>
            </a:br>
            <a:r>
              <a:rPr lang="en-US" sz="1600" dirty="0"/>
              <a:t>    copy on architectures that use </a:t>
            </a:r>
            <a:r>
              <a:rPr lang="en-US" sz="1600" dirty="0" err="1"/>
              <a:t>vtbl</a:t>
            </a:r>
            <a:r>
              <a:rPr lang="en-US" sz="1600" dirty="0"/>
              <a:t>-pointer signing, such as ARM64e. </a:t>
            </a:r>
          </a:p>
        </p:txBody>
      </p:sp>
      <p:sp>
        <p:nvSpPr>
          <p:cNvPr id="19" name="Thought Bubble: Cloud 18">
            <a:extLst>
              <a:ext uri="{FF2B5EF4-FFF2-40B4-BE49-F238E27FC236}">
                <a16:creationId xmlns:a16="http://schemas.microsoft.com/office/drawing/2014/main" id="{594FA141-2491-BAFA-54E1-AD0ED30ABE37}"/>
              </a:ext>
            </a:extLst>
          </p:cNvPr>
          <p:cNvSpPr/>
          <p:nvPr/>
        </p:nvSpPr>
        <p:spPr>
          <a:xfrm>
            <a:off x="6694676" y="3360029"/>
            <a:ext cx="7063847" cy="2348106"/>
          </a:xfrm>
          <a:prstGeom prst="cloudCallout">
            <a:avLst>
              <a:gd name="adj1" fmla="val -58044"/>
              <a:gd name="adj2" fmla="val 4952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2500"/>
              </a:lnSpc>
            </a:pPr>
            <a:r>
              <a:rPr lang="en-US" sz="2400" dirty="0">
                <a:solidFill>
                  <a:schemeClr val="bg1"/>
                </a:solidFill>
                <a:latin typeface="Consolas"/>
              </a:rPr>
              <a:t>No destructors or move constructors are called. </a:t>
            </a:r>
            <a:br>
              <a:rPr lang="en-US" sz="2400" dirty="0">
                <a:solidFill>
                  <a:schemeClr val="bg1"/>
                </a:solidFill>
                <a:latin typeface="Consolas"/>
              </a:rPr>
            </a:br>
            <a:br>
              <a:rPr lang="en-US" sz="2400" dirty="0">
                <a:solidFill>
                  <a:schemeClr val="bg1"/>
                </a:solidFill>
                <a:latin typeface="Consolas"/>
              </a:rPr>
            </a:br>
            <a:r>
              <a:rPr lang="en-US" sz="3600" dirty="0">
                <a:solidFill>
                  <a:schemeClr val="bg1"/>
                </a:solidFill>
                <a:latin typeface="Consolas"/>
              </a:rPr>
              <a:t>Only </a:t>
            </a:r>
            <a:r>
              <a:rPr lang="en-US" sz="3600" i="1" dirty="0">
                <a:solidFill>
                  <a:schemeClr val="bg1"/>
                </a:solidFill>
                <a:latin typeface="Consolas"/>
              </a:rPr>
              <a:t>byte copies</a:t>
            </a:r>
            <a:r>
              <a:rPr lang="en-US" sz="3600" i="1" dirty="0">
                <a:solidFill>
                  <a:srgbClr val="FF0000"/>
                </a:solidFill>
                <a:latin typeface="Consolas"/>
              </a:rPr>
              <a:t>*</a:t>
            </a:r>
            <a:br>
              <a:rPr lang="en-US" sz="3600" i="1" dirty="0">
                <a:solidFill>
                  <a:srgbClr val="FF0000"/>
                </a:solidFill>
                <a:latin typeface="Consolas"/>
              </a:rPr>
            </a:br>
            <a:r>
              <a:rPr lang="en-US" sz="2400" dirty="0">
                <a:solidFill>
                  <a:schemeClr val="bg1"/>
                </a:solidFill>
                <a:latin typeface="Consolas"/>
              </a:rPr>
              <a:t>(similar to </a:t>
            </a:r>
            <a:r>
              <a:rPr lang="en-US" sz="2400" dirty="0">
                <a:solidFill>
                  <a:schemeClr val="bg1"/>
                </a:solidFill>
                <a:latin typeface="Courier New" panose="02070309020205020404" pitchFamily="49" charset="0"/>
                <a:cs typeface="Courier New" panose="02070309020205020404" pitchFamily="49" charset="0"/>
              </a:rPr>
              <a:t>std::</a:t>
            </a:r>
            <a:r>
              <a:rPr lang="en-US" sz="2400" dirty="0" err="1">
                <a:solidFill>
                  <a:schemeClr val="bg1"/>
                </a:solidFill>
                <a:latin typeface="Courier New" panose="02070309020205020404" pitchFamily="49" charset="0"/>
                <a:cs typeface="Courier New" panose="02070309020205020404" pitchFamily="49" charset="0"/>
              </a:rPr>
              <a:t>memcpy</a:t>
            </a:r>
            <a:r>
              <a:rPr lang="en-US" sz="2400" dirty="0">
                <a:solidFill>
                  <a:schemeClr val="bg1"/>
                </a:solidFill>
                <a:latin typeface="Consolas"/>
              </a:rPr>
              <a:t>)</a:t>
            </a:r>
          </a:p>
        </p:txBody>
      </p:sp>
    </p:spTree>
    <p:extLst>
      <p:ext uri="{BB962C8B-B14F-4D97-AF65-F5344CB8AC3E}">
        <p14:creationId xmlns:p14="http://schemas.microsoft.com/office/powerpoint/2010/main" val="3400244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randombar(horizontal)">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13" end="1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grpId="0" nodeType="click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randombar(horizontal)">
                                      <p:cBhvr>
                                        <p:cTn id="41" dur="500"/>
                                        <p:tgtEl>
                                          <p:spTgt spid="7"/>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ntr" presetSubtype="10" fill="hold" grpId="0" nodeType="click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randombar(horizontal)">
                                      <p:cBhvr>
                                        <p:cTn id="46" dur="500"/>
                                        <p:tgtEl>
                                          <p:spTgt spid="19"/>
                                        </p:tgtEl>
                                      </p:cBhvr>
                                    </p:animEffect>
                                  </p:childTnLst>
                                </p:cTn>
                              </p:par>
                            </p:childTnLst>
                          </p:cTn>
                        </p:par>
                      </p:childTnLst>
                    </p:cTn>
                  </p:par>
                  <p:par>
                    <p:cTn id="47" fill="hold">
                      <p:stCondLst>
                        <p:cond delay="indefinite"/>
                      </p:stCondLst>
                      <p:childTnLst>
                        <p:par>
                          <p:cTn id="48" fill="hold">
                            <p:stCondLst>
                              <p:cond delay="0"/>
                            </p:stCondLst>
                            <p:childTnLst>
                              <p:par>
                                <p:cTn id="49" presetID="14" presetClass="entr" presetSubtype="5" fill="hold" grpId="0" nodeType="click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randombar(vertical)">
                                      <p:cBhvr>
                                        <p:cTn id="5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animBg="1"/>
      <p:bldP spid="4" grpId="0" animBg="1"/>
      <p:bldP spid="15" grpId="0" animBg="1"/>
      <p:bldP spid="19" grpId="0" animBg="1"/>
    </p:bldLst>
  </p:timing>
  <p:extLst>
    <p:ext uri="{6950BFC3-D8DA-4A85-94F7-54DA5524770B}">
      <p188:commentRel xmlns:p188="http://schemas.microsoft.com/office/powerpoint/2018/8/main" r:id="rId3"/>
    </p:ext>
  </p:extLs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a:xfrm>
            <a:off x="838200" y="375758"/>
            <a:ext cx="10515600" cy="1325563"/>
          </a:xfrm>
          <a:noFill/>
        </p:spPr>
        <p:txBody>
          <a:bodyPr/>
          <a:lstStyle/>
          <a:p>
            <a:pPr algn="ctr"/>
            <a:r>
              <a:rPr lang="en-US" dirty="0">
                <a:solidFill>
                  <a:srgbClr val="FF0000"/>
                </a:solidFill>
                <a:latin typeface="Amasis MT Pro Black" panose="02040A04050005020304" pitchFamily="18" charset="0"/>
              </a:rPr>
              <a:t>E</a:t>
            </a:r>
            <a:r>
              <a:rPr lang="en-US" dirty="0">
                <a:solidFill>
                  <a:srgbClr val="FF0000"/>
                </a:solidFill>
                <a:latin typeface="+mn-lt"/>
              </a:rPr>
              <a:t>fficient — Relocation</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5"/>
            <a:ext cx="10515600" cy="5032375"/>
          </a:xfrm>
        </p:spPr>
        <p:txBody>
          <a:bodyPr>
            <a:normAutofit/>
          </a:bodyPr>
          <a:lstStyle/>
          <a:p>
            <a:pPr marL="0" indent="0" algn="l">
              <a:buNone/>
            </a:pPr>
            <a:r>
              <a:rPr lang="en-US" sz="4400" b="0" i="0" dirty="0">
                <a:solidFill>
                  <a:srgbClr val="000000"/>
                </a:solidFill>
                <a:effectLst/>
              </a:rPr>
              <a:t>(Non-Trivial) Relocation</a:t>
            </a:r>
            <a:br>
              <a:rPr lang="en-US" dirty="0">
                <a:solidFill>
                  <a:srgbClr val="000000"/>
                </a:solidFill>
              </a:rPr>
            </a:br>
            <a:endParaRPr lang="en-US" sz="1400" i="1" dirty="0"/>
          </a:p>
          <a:p>
            <a:pPr marL="514350" indent="-514350" algn="l">
              <a:buFont typeface="+mj-lt"/>
              <a:buAutoNum type="arabicPeriod"/>
            </a:pPr>
            <a:r>
              <a:rPr lang="en-US" i="1" dirty="0"/>
              <a:t>Trivially relocatable</a:t>
            </a:r>
            <a:r>
              <a:rPr lang="en-US" dirty="0"/>
              <a:t> </a:t>
            </a:r>
            <a:r>
              <a:rPr lang="en-US" i="1" dirty="0"/>
              <a:t>(TR) </a:t>
            </a:r>
            <a:r>
              <a:rPr lang="en-US" dirty="0"/>
              <a:t>types</a:t>
            </a:r>
          </a:p>
          <a:p>
            <a:pPr lvl="1">
              <a:buFont typeface="Calibri" panose="020F0502020204030204" pitchFamily="34" charset="0"/>
              <a:buChar char="—"/>
            </a:pPr>
            <a:r>
              <a:rPr lang="en-US" dirty="0"/>
              <a:t> trivial relocation (byte copy, no destruction)</a:t>
            </a:r>
          </a:p>
          <a:p>
            <a:pPr marL="514350" indent="-514350">
              <a:buFont typeface="+mj-lt"/>
              <a:buAutoNum type="arabicPeriod"/>
            </a:pPr>
            <a:r>
              <a:rPr lang="en-US" i="1" dirty="0" err="1"/>
              <a:t>nothrow</a:t>
            </a:r>
            <a:r>
              <a:rPr lang="en-US" i="1" dirty="0"/>
              <a:t>-movable </a:t>
            </a:r>
            <a:r>
              <a:rPr lang="en-US" dirty="0"/>
              <a:t>types</a:t>
            </a:r>
            <a:r>
              <a:rPr lang="en-US" i="1" dirty="0"/>
              <a:t> </a:t>
            </a:r>
            <a:r>
              <a:rPr lang="en-US" dirty="0"/>
              <a:t>that aren’t </a:t>
            </a:r>
            <a:r>
              <a:rPr lang="en-US" i="1" dirty="0"/>
              <a:t>TR </a:t>
            </a:r>
            <a:endParaRPr lang="en-US" dirty="0"/>
          </a:p>
          <a:p>
            <a:pPr lvl="1">
              <a:buFont typeface="Calibri" panose="020F0502020204030204" pitchFamily="34" charset="0"/>
              <a:buChar char="—"/>
            </a:pPr>
            <a:r>
              <a:rPr lang="en-US" dirty="0"/>
              <a:t> move-construction followed by destruction</a:t>
            </a:r>
          </a:p>
          <a:p>
            <a:pPr marL="514350" indent="-514350">
              <a:buFont typeface="+mj-lt"/>
              <a:buAutoNum type="arabicPeriod"/>
            </a:pPr>
            <a:r>
              <a:rPr lang="en-US" dirty="0"/>
              <a:t>All </a:t>
            </a:r>
            <a:r>
              <a:rPr lang="en-US" i="1" dirty="0"/>
              <a:t>other</a:t>
            </a:r>
            <a:r>
              <a:rPr lang="en-US" dirty="0"/>
              <a:t> types</a:t>
            </a:r>
          </a:p>
          <a:p>
            <a:pPr lvl="1">
              <a:buFont typeface="Calibri" panose="020F0502020204030204" pitchFamily="34" charset="0"/>
              <a:buChar char="—"/>
            </a:pPr>
            <a:r>
              <a:rPr lang="en-US" dirty="0"/>
              <a:t> ill-formed</a:t>
            </a:r>
          </a:p>
          <a:p>
            <a:pPr>
              <a:buFont typeface="Wingdings" panose="05000000000000000000" pitchFamily="2" charset="2"/>
              <a:buChar char="Ø"/>
            </a:pPr>
            <a:r>
              <a:rPr lang="en-US" dirty="0"/>
              <a:t>The atomicity of move-destroy provides safety.</a:t>
            </a:r>
          </a:p>
          <a:p>
            <a:pPr>
              <a:buFont typeface="Wingdings" panose="05000000000000000000" pitchFamily="2" charset="2"/>
              <a:buChar char="Ø"/>
            </a:pPr>
            <a:r>
              <a:rPr lang="en-US" i="1" dirty="0"/>
              <a:t>TR</a:t>
            </a:r>
            <a:r>
              <a:rPr lang="en-US" dirty="0"/>
              <a:t> provides efficiency. </a:t>
            </a:r>
            <a:endParaRPr lang="en-US" sz="3600" b="0" i="0" dirty="0">
              <a:solidFill>
                <a:srgbClr val="000000"/>
              </a:solidFill>
              <a:effectLst/>
              <a:latin typeface="Arial" panose="020B0604020202020204" pitchFamily="34" charset="0"/>
            </a:endParaRPr>
          </a:p>
          <a:p>
            <a:pPr marL="0" indent="0">
              <a:buNone/>
            </a:pPr>
            <a:endParaRPr lang="en-US" dirty="0"/>
          </a:p>
        </p:txBody>
      </p:sp>
      <p:sp>
        <p:nvSpPr>
          <p:cNvPr id="3" name="Slide Number Placeholder 2">
            <a:extLst>
              <a:ext uri="{FF2B5EF4-FFF2-40B4-BE49-F238E27FC236}">
                <a16:creationId xmlns:a16="http://schemas.microsoft.com/office/drawing/2014/main" id="{05D5CD9D-8B4E-093A-2B2E-6DBDF2DA2727}"/>
              </a:ext>
            </a:extLst>
          </p:cNvPr>
          <p:cNvSpPr>
            <a:spLocks noGrp="1"/>
          </p:cNvSpPr>
          <p:nvPr>
            <p:ph type="sldNum" sz="quarter" idx="12"/>
          </p:nvPr>
        </p:nvSpPr>
        <p:spPr/>
        <p:txBody>
          <a:bodyPr/>
          <a:lstStyle/>
          <a:p>
            <a:fld id="{0BDE28F9-DF4C-4421-9B70-DBE64F175828}" type="slidenum">
              <a:rPr lang="en-US" smtClean="0"/>
              <a:t>85</a:t>
            </a:fld>
            <a:endParaRPr lang="en-US"/>
          </a:p>
        </p:txBody>
      </p:sp>
      <p:grpSp>
        <p:nvGrpSpPr>
          <p:cNvPr id="7" name="Group 6">
            <a:extLst>
              <a:ext uri="{FF2B5EF4-FFF2-40B4-BE49-F238E27FC236}">
                <a16:creationId xmlns:a16="http://schemas.microsoft.com/office/drawing/2014/main" id="{1546492A-BA60-363B-C38E-D710003240A5}"/>
              </a:ext>
            </a:extLst>
          </p:cNvPr>
          <p:cNvGrpSpPr/>
          <p:nvPr/>
        </p:nvGrpSpPr>
        <p:grpSpPr>
          <a:xfrm>
            <a:off x="6383079" y="1793726"/>
            <a:ext cx="5593611" cy="738664"/>
            <a:chOff x="6096000" y="3116859"/>
            <a:chExt cx="5593611" cy="738664"/>
          </a:xfrm>
        </p:grpSpPr>
        <p:sp>
          <p:nvSpPr>
            <p:cNvPr id="4" name="TextBox 3">
              <a:extLst>
                <a:ext uri="{FF2B5EF4-FFF2-40B4-BE49-F238E27FC236}">
                  <a16:creationId xmlns:a16="http://schemas.microsoft.com/office/drawing/2014/main" id="{FC3FCE10-1CBE-8372-CEF4-710EF1EA32A9}"/>
                </a:ext>
              </a:extLst>
            </p:cNvPr>
            <p:cNvSpPr txBox="1"/>
            <p:nvPr/>
          </p:nvSpPr>
          <p:spPr>
            <a:xfrm>
              <a:off x="6543452" y="3116859"/>
              <a:ext cx="5146159" cy="738664"/>
            </a:xfrm>
            <a:prstGeom prst="rect">
              <a:avLst/>
            </a:prstGeom>
            <a:noFill/>
          </p:spPr>
          <p:txBody>
            <a:bodyPr wrap="square" rtlCol="0">
              <a:spAutoFit/>
            </a:bodyPr>
            <a:lstStyle/>
            <a:p>
              <a:r>
                <a:rPr lang="en-US" sz="4200" dirty="0">
                  <a:solidFill>
                    <a:srgbClr val="000000"/>
                  </a:solidFill>
                </a:rPr>
                <a:t> </a:t>
              </a:r>
              <a:r>
                <a:rPr lang="en-US" sz="4200" i="1" dirty="0">
                  <a:solidFill>
                    <a:srgbClr val="000000"/>
                  </a:solidFill>
                </a:rPr>
                <a:t>Destructive Move</a:t>
              </a:r>
              <a:endParaRPr lang="en-US" sz="4200" i="1" dirty="0"/>
            </a:p>
          </p:txBody>
        </p:sp>
        <p:sp>
          <p:nvSpPr>
            <p:cNvPr id="6" name="Arrow: Left-Right 5">
              <a:extLst>
                <a:ext uri="{FF2B5EF4-FFF2-40B4-BE49-F238E27FC236}">
                  <a16:creationId xmlns:a16="http://schemas.microsoft.com/office/drawing/2014/main" id="{334A5447-2379-CB2C-FFD2-20C9915B1E75}"/>
                </a:ext>
              </a:extLst>
            </p:cNvPr>
            <p:cNvSpPr/>
            <p:nvPr/>
          </p:nvSpPr>
          <p:spPr>
            <a:xfrm>
              <a:off x="6096000" y="3327991"/>
              <a:ext cx="517451" cy="31897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98868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wipe(left)">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wipe(left)">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wipe(left)">
                                      <p:cBhvr>
                                        <p:cTn id="42" dur="500"/>
                                        <p:tgtEl>
                                          <p:spTgt spid="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5">
                                            <p:txEl>
                                              <p:pRg st="8" end="8"/>
                                            </p:txEl>
                                          </p:spTgt>
                                        </p:tgtEl>
                                        <p:attrNameLst>
                                          <p:attrName>style.visibility</p:attrName>
                                        </p:attrNameLst>
                                      </p:cBhvr>
                                      <p:to>
                                        <p:strVal val="visible"/>
                                      </p:to>
                                    </p:set>
                                    <p:animEffect transition="in" filter="wipe(left)">
                                      <p:cBhvr>
                                        <p:cTn id="47"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5D8EDD-2F5E-7B41-5A0D-20D9E539D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D115E5-7725-FDFF-0B96-D1D1DDB7689C}"/>
              </a:ext>
            </a:extLst>
          </p:cNvPr>
          <p:cNvSpPr>
            <a:spLocks noGrp="1"/>
          </p:cNvSpPr>
          <p:nvPr>
            <p:ph type="title"/>
          </p:nvPr>
        </p:nvSpPr>
        <p:spPr>
          <a:noFill/>
        </p:spPr>
        <p:txBody>
          <a:bodyPr/>
          <a:lstStyle/>
          <a:p>
            <a:pPr algn="ctr"/>
            <a:r>
              <a:rPr lang="en-US" dirty="0">
                <a:solidFill>
                  <a:srgbClr val="FF0000"/>
                </a:solidFill>
                <a:latin typeface="Amasis MT Pro Black" panose="02040A04050005020304" pitchFamily="18" charset="0"/>
              </a:rPr>
              <a:t>E</a:t>
            </a:r>
            <a:r>
              <a:rPr lang="en-US" dirty="0">
                <a:solidFill>
                  <a:srgbClr val="FF0000"/>
                </a:solidFill>
                <a:latin typeface="+mn-lt"/>
              </a:rPr>
              <a:t>fficient — Relocation</a:t>
            </a:r>
          </a:p>
        </p:txBody>
      </p:sp>
      <p:sp>
        <p:nvSpPr>
          <p:cNvPr id="5" name="Content Placeholder 4">
            <a:extLst>
              <a:ext uri="{FF2B5EF4-FFF2-40B4-BE49-F238E27FC236}">
                <a16:creationId xmlns:a16="http://schemas.microsoft.com/office/drawing/2014/main" id="{64323980-336E-1F29-AD75-98FC5FE5DBBD}"/>
              </a:ext>
            </a:extLst>
          </p:cNvPr>
          <p:cNvSpPr>
            <a:spLocks noGrp="1"/>
          </p:cNvSpPr>
          <p:nvPr>
            <p:ph idx="1"/>
          </p:nvPr>
        </p:nvSpPr>
        <p:spPr>
          <a:xfrm>
            <a:off x="838200" y="1825624"/>
            <a:ext cx="11138490" cy="5032376"/>
          </a:xfrm>
        </p:spPr>
        <p:txBody>
          <a:bodyPr>
            <a:normAutofit/>
          </a:bodyPr>
          <a:lstStyle/>
          <a:p>
            <a:pPr marL="0" indent="0" algn="l">
              <a:buNone/>
            </a:pPr>
            <a:r>
              <a:rPr lang="en-US" sz="4400" b="0" i="0" dirty="0">
                <a:solidFill>
                  <a:srgbClr val="000000"/>
                </a:solidFill>
                <a:effectLst/>
              </a:rPr>
              <a:t>(Non-Trivial) Relocation</a:t>
            </a:r>
          </a:p>
          <a:p>
            <a:pPr lvl="1">
              <a:buFont typeface="Wingdings" panose="05000000000000000000" pitchFamily="2" charset="2"/>
              <a:buChar char="§"/>
            </a:pPr>
            <a:r>
              <a:rPr lang="en-US" sz="4000" b="0" i="0" dirty="0">
                <a:solidFill>
                  <a:srgbClr val="000000"/>
                </a:solidFill>
                <a:effectLst/>
              </a:rPr>
              <a:t> Improved lifetime control</a:t>
            </a:r>
          </a:p>
          <a:p>
            <a:pPr lvl="2">
              <a:buFont typeface="Calibri" panose="020F0502020204030204" pitchFamily="34" charset="0"/>
              <a:buChar char="—"/>
            </a:pPr>
            <a:r>
              <a:rPr lang="en-US" sz="3600" b="0" i="0" dirty="0">
                <a:solidFill>
                  <a:srgbClr val="000000"/>
                </a:solidFill>
                <a:effectLst/>
              </a:rPr>
              <a:t> Increased safety</a:t>
            </a:r>
          </a:p>
          <a:p>
            <a:pPr lvl="1">
              <a:buFont typeface="Wingdings" panose="05000000000000000000" pitchFamily="2" charset="2"/>
              <a:buChar char="§"/>
            </a:pPr>
            <a:r>
              <a:rPr lang="en-US" sz="4000" b="0" i="0" dirty="0">
                <a:solidFill>
                  <a:srgbClr val="000000"/>
                </a:solidFill>
                <a:effectLst/>
              </a:rPr>
              <a:t> Enables </a:t>
            </a:r>
            <a:r>
              <a:rPr lang="en-US" sz="4000" b="0" i="1" dirty="0">
                <a:solidFill>
                  <a:srgbClr val="000000"/>
                </a:solidFill>
                <a:effectLst/>
              </a:rPr>
              <a:t>Relocate-</a:t>
            </a:r>
            <a:r>
              <a:rPr lang="en-US" sz="4000" i="1" dirty="0">
                <a:solidFill>
                  <a:srgbClr val="000000"/>
                </a:solidFill>
              </a:rPr>
              <a:t>Only</a:t>
            </a:r>
            <a:r>
              <a:rPr lang="en-US" sz="4000" dirty="0">
                <a:solidFill>
                  <a:srgbClr val="000000"/>
                </a:solidFill>
              </a:rPr>
              <a:t> Types: </a:t>
            </a:r>
            <a:r>
              <a:rPr lang="en-US" sz="4000" b="0" i="1" dirty="0">
                <a:solidFill>
                  <a:srgbClr val="000000"/>
                </a:solidFill>
                <a:effectLst/>
              </a:rPr>
              <a:t>Never-Null</a:t>
            </a:r>
            <a:r>
              <a:rPr lang="en-US" sz="4000" b="0" i="0" dirty="0">
                <a:solidFill>
                  <a:srgbClr val="000000"/>
                </a:solidFill>
                <a:effectLst/>
              </a:rPr>
              <a:t> </a:t>
            </a:r>
            <a:r>
              <a:rPr lang="en-US" sz="4000" i="1" dirty="0">
                <a:solidFill>
                  <a:srgbClr val="000000"/>
                </a:solidFill>
              </a:rPr>
              <a:t>P</a:t>
            </a:r>
            <a:r>
              <a:rPr lang="en-US" sz="4000" b="0" i="1" dirty="0">
                <a:solidFill>
                  <a:srgbClr val="000000"/>
                </a:solidFill>
                <a:effectLst/>
              </a:rPr>
              <a:t>ointers</a:t>
            </a:r>
          </a:p>
          <a:p>
            <a:pPr lvl="2">
              <a:buFont typeface="Calibri" panose="020F0502020204030204" pitchFamily="34" charset="0"/>
              <a:buChar char="—"/>
            </a:pPr>
            <a:r>
              <a:rPr lang="en-US" sz="3600" b="0" i="0" dirty="0">
                <a:solidFill>
                  <a:srgbClr val="000000"/>
                </a:solidFill>
                <a:effectLst/>
              </a:rPr>
              <a:t> No possibility of </a:t>
            </a:r>
            <a:r>
              <a:rPr lang="en-US" sz="3600" b="0" i="1" dirty="0">
                <a:solidFill>
                  <a:srgbClr val="000000"/>
                </a:solidFill>
                <a:effectLst/>
              </a:rPr>
              <a:t>valid</a:t>
            </a:r>
            <a:r>
              <a:rPr lang="en-US" sz="3600" b="0" i="0" dirty="0">
                <a:solidFill>
                  <a:srgbClr val="000000"/>
                </a:solidFill>
                <a:effectLst/>
              </a:rPr>
              <a:t> use after relocate</a:t>
            </a:r>
          </a:p>
          <a:p>
            <a:pPr lvl="1">
              <a:buFont typeface="Wingdings" panose="05000000000000000000" pitchFamily="2" charset="2"/>
              <a:buChar char="§"/>
            </a:pPr>
            <a:r>
              <a:rPr lang="en-US" sz="4000" b="0" i="0" dirty="0">
                <a:solidFill>
                  <a:srgbClr val="000000"/>
                </a:solidFill>
                <a:effectLst/>
              </a:rPr>
              <a:t> </a:t>
            </a:r>
            <a:r>
              <a:rPr lang="en-US" sz="4000" dirty="0">
                <a:solidFill>
                  <a:srgbClr val="000000"/>
                </a:solidFill>
                <a:latin typeface="Courier New" panose="02070309020205020404" pitchFamily="49" charset="0"/>
                <a:cs typeface="Courier New" panose="02070309020205020404" pitchFamily="49" charset="0"/>
              </a:rPr>
              <a:t>move</a:t>
            </a:r>
            <a:r>
              <a:rPr lang="en-US" sz="4000" dirty="0">
                <a:solidFill>
                  <a:srgbClr val="000000"/>
                </a:solidFill>
              </a:rPr>
              <a:t>, but better (no live object left behind) </a:t>
            </a:r>
          </a:p>
          <a:p>
            <a:pPr lvl="2">
              <a:lnSpc>
                <a:spcPct val="100000"/>
              </a:lnSpc>
              <a:buFont typeface="Calibri" panose="020F0502020204030204" pitchFamily="34" charset="0"/>
              <a:buChar char="—"/>
            </a:pPr>
            <a:r>
              <a:rPr lang="en-US" sz="4000" dirty="0">
                <a:solidFill>
                  <a:srgbClr val="000000"/>
                </a:solidFill>
              </a:rPr>
              <a:t> </a:t>
            </a:r>
            <a:r>
              <a:rPr lang="en-US" sz="3600" dirty="0">
                <a:solidFill>
                  <a:srgbClr val="000000"/>
                </a:solidFill>
              </a:rPr>
              <a:t>Layers on top of move semantics</a:t>
            </a:r>
            <a:endParaRPr lang="en-US" sz="4000" b="0" i="0" dirty="0">
              <a:solidFill>
                <a:srgbClr val="000000"/>
              </a:solidFill>
              <a:effectLst/>
            </a:endParaRPr>
          </a:p>
          <a:p>
            <a:pPr marL="0" indent="0">
              <a:buNone/>
            </a:pPr>
            <a:r>
              <a:rPr lang="en-US" b="0" i="0" dirty="0">
                <a:solidFill>
                  <a:srgbClr val="000000"/>
                </a:solidFill>
                <a:effectLst/>
              </a:rPr>
              <a:t> </a:t>
            </a:r>
            <a:r>
              <a:rPr lang="en-US" b="0" i="0" dirty="0">
                <a:solidFill>
                  <a:srgbClr val="C00000"/>
                </a:solidFill>
                <a:effectLst/>
                <a:sym typeface="Wingdings" panose="05000000000000000000" pitchFamily="2" charset="2"/>
              </a:rPr>
              <a:t></a:t>
            </a:r>
            <a:r>
              <a:rPr lang="en-US" b="0" i="0" dirty="0">
                <a:solidFill>
                  <a:srgbClr val="C00000"/>
                </a:solidFill>
                <a:effectLst/>
              </a:rPr>
              <a:t> </a:t>
            </a:r>
            <a:r>
              <a:rPr lang="en-US" dirty="0">
                <a:solidFill>
                  <a:srgbClr val="C00000"/>
                </a:solidFill>
              </a:rPr>
              <a:t>C++26 relocation is restricted to objects having </a:t>
            </a:r>
            <a:r>
              <a:rPr lang="en-US" i="1" dirty="0">
                <a:solidFill>
                  <a:srgbClr val="C00000"/>
                </a:solidFill>
              </a:rPr>
              <a:t>dynamic lifetimes</a:t>
            </a:r>
            <a:r>
              <a:rPr lang="en-US" dirty="0">
                <a:solidFill>
                  <a:srgbClr val="C00000"/>
                </a:solidFill>
              </a:rPr>
              <a:t>.</a:t>
            </a:r>
            <a:endParaRPr lang="en-US" sz="4400" b="0" i="1" dirty="0">
              <a:solidFill>
                <a:srgbClr val="C00000"/>
              </a:solidFill>
              <a:effectLst/>
            </a:endParaRPr>
          </a:p>
          <a:p>
            <a:pPr lvl="1">
              <a:buFont typeface="Calibri" panose="020F0502020204030204" pitchFamily="34" charset="0"/>
              <a:buChar char="—"/>
            </a:pPr>
            <a:endParaRPr lang="en-US" sz="4000" b="0" i="1" dirty="0">
              <a:solidFill>
                <a:srgbClr val="000000"/>
              </a:solidFill>
              <a:effectLst/>
            </a:endParaRPr>
          </a:p>
          <a:p>
            <a:pPr marL="0" indent="0">
              <a:buNone/>
            </a:pPr>
            <a:endParaRPr lang="en-US" dirty="0"/>
          </a:p>
        </p:txBody>
      </p:sp>
      <p:sp>
        <p:nvSpPr>
          <p:cNvPr id="3" name="Slide Number Placeholder 2">
            <a:extLst>
              <a:ext uri="{FF2B5EF4-FFF2-40B4-BE49-F238E27FC236}">
                <a16:creationId xmlns:a16="http://schemas.microsoft.com/office/drawing/2014/main" id="{13803639-D7F3-8E37-EB36-835653ED526B}"/>
              </a:ext>
            </a:extLst>
          </p:cNvPr>
          <p:cNvSpPr>
            <a:spLocks noGrp="1"/>
          </p:cNvSpPr>
          <p:nvPr>
            <p:ph type="sldNum" sz="quarter" idx="12"/>
          </p:nvPr>
        </p:nvSpPr>
        <p:spPr/>
        <p:txBody>
          <a:bodyPr/>
          <a:lstStyle/>
          <a:p>
            <a:fld id="{0BDE28F9-DF4C-4421-9B70-DBE64F175828}" type="slidenum">
              <a:rPr lang="en-US" smtClean="0"/>
              <a:t>86</a:t>
            </a:fld>
            <a:endParaRPr lang="en-US" dirty="0"/>
          </a:p>
        </p:txBody>
      </p:sp>
      <p:sp>
        <p:nvSpPr>
          <p:cNvPr id="7" name="TextBox 6">
            <a:extLst>
              <a:ext uri="{FF2B5EF4-FFF2-40B4-BE49-F238E27FC236}">
                <a16:creationId xmlns:a16="http://schemas.microsoft.com/office/drawing/2014/main" id="{1158691F-F5B4-D039-1841-7D6FFE1FB4C7}"/>
              </a:ext>
            </a:extLst>
          </p:cNvPr>
          <p:cNvSpPr txBox="1"/>
          <p:nvPr/>
        </p:nvSpPr>
        <p:spPr>
          <a:xfrm>
            <a:off x="6830531" y="1793726"/>
            <a:ext cx="5146159" cy="738664"/>
          </a:xfrm>
          <a:prstGeom prst="rect">
            <a:avLst/>
          </a:prstGeom>
          <a:noFill/>
        </p:spPr>
        <p:txBody>
          <a:bodyPr wrap="square" rtlCol="0">
            <a:spAutoFit/>
          </a:bodyPr>
          <a:lstStyle/>
          <a:p>
            <a:r>
              <a:rPr lang="en-US" sz="4200" dirty="0">
                <a:solidFill>
                  <a:srgbClr val="000000"/>
                </a:solidFill>
              </a:rPr>
              <a:t> </a:t>
            </a:r>
            <a:r>
              <a:rPr lang="en-US" sz="4200" i="1" dirty="0">
                <a:solidFill>
                  <a:srgbClr val="000000"/>
                </a:solidFill>
              </a:rPr>
              <a:t>Destructive Move</a:t>
            </a:r>
            <a:endParaRPr lang="en-US" sz="4200" i="1" dirty="0"/>
          </a:p>
        </p:txBody>
      </p:sp>
      <p:sp>
        <p:nvSpPr>
          <p:cNvPr id="8" name="Arrow: Left-Right 7">
            <a:extLst>
              <a:ext uri="{FF2B5EF4-FFF2-40B4-BE49-F238E27FC236}">
                <a16:creationId xmlns:a16="http://schemas.microsoft.com/office/drawing/2014/main" id="{1252ACCB-F886-0D1B-933F-E21BF24C2146}"/>
              </a:ext>
            </a:extLst>
          </p:cNvPr>
          <p:cNvSpPr/>
          <p:nvPr/>
        </p:nvSpPr>
        <p:spPr>
          <a:xfrm>
            <a:off x="6383079" y="2004858"/>
            <a:ext cx="517451" cy="31897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5452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wipe(left)">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wipe(left)">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wipe(left)">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wipe(left)">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wipe(left)">
                                      <p:cBhvr>
                                        <p:cTn id="27" dur="500"/>
                                        <p:tgtEl>
                                          <p:spTgt spid="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wipe(left)">
                                      <p:cBhvr>
                                        <p:cTn id="32" dur="500"/>
                                        <p:tgtEl>
                                          <p:spTgt spid="5">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
                                            <p:txEl>
                                              <p:pRg st="7" end="7"/>
                                            </p:txEl>
                                          </p:spTgt>
                                        </p:tgtEl>
                                        <p:attrNameLst>
                                          <p:attrName>style.visibility</p:attrName>
                                        </p:attrNameLst>
                                      </p:cBhvr>
                                      <p:to>
                                        <p:strVal val="visible"/>
                                      </p:to>
                                    </p:set>
                                    <p:animEffect transition="in" filter="wipe(left)">
                                      <p:cBhvr>
                                        <p:cTn id="37"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FF0000"/>
                </a:solidFill>
                <a:latin typeface="Amasis MT Pro Black" panose="02040A04050005020304" pitchFamily="18" charset="0"/>
              </a:rPr>
              <a:t>E</a:t>
            </a:r>
            <a:r>
              <a:rPr lang="en-US">
                <a:solidFill>
                  <a:srgbClr val="FF0000"/>
                </a:solidFill>
                <a:latin typeface="+mn-lt"/>
              </a:rPr>
              <a:t>fficient — Reflection</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797050"/>
            <a:ext cx="10782300" cy="4351338"/>
          </a:xfrm>
        </p:spPr>
        <p:txBody>
          <a:bodyPr/>
          <a:lstStyle/>
          <a:p>
            <a:pPr marL="0" indent="0" algn="l">
              <a:lnSpc>
                <a:spcPts val="6000"/>
              </a:lnSpc>
              <a:buNone/>
            </a:pPr>
            <a:r>
              <a:rPr lang="en-US" sz="4400" dirty="0">
                <a:solidFill>
                  <a:srgbClr val="000000"/>
                </a:solidFill>
                <a:latin typeface="Arial" panose="020B0604020202020204" pitchFamily="34" charset="0"/>
              </a:rPr>
              <a:t>(</a:t>
            </a:r>
            <a:r>
              <a:rPr lang="en-US" sz="4400" b="0" i="0" dirty="0">
                <a:solidFill>
                  <a:srgbClr val="000000"/>
                </a:solidFill>
                <a:effectLst/>
                <a:latin typeface="Arial" panose="020B0604020202020204" pitchFamily="34" charset="0"/>
              </a:rPr>
              <a:t>Compile-Time) Reflection</a:t>
            </a:r>
          </a:p>
          <a:p>
            <a:pPr lvl="1">
              <a:lnSpc>
                <a:spcPts val="6000"/>
              </a:lnSpc>
              <a:buFont typeface="Wingdings" panose="05000000000000000000" pitchFamily="2" charset="2"/>
              <a:buChar char="Ø"/>
            </a:pPr>
            <a:r>
              <a:rPr lang="en-US" sz="4000" b="0" i="0" dirty="0">
                <a:solidFill>
                  <a:srgbClr val="000000"/>
                </a:solidFill>
                <a:effectLst/>
                <a:latin typeface="Arial" panose="020B0604020202020204" pitchFamily="34" charset="0"/>
              </a:rPr>
              <a:t> Vast new possibilities for building libraries</a:t>
            </a:r>
            <a:endParaRPr lang="en-US" sz="4000" b="0" i="1" dirty="0">
              <a:solidFill>
                <a:srgbClr val="000000"/>
              </a:solidFill>
              <a:effectLst/>
              <a:latin typeface="Arial" panose="020B0604020202020204" pitchFamily="34" charset="0"/>
            </a:endParaRPr>
          </a:p>
          <a:p>
            <a:pPr lvl="2">
              <a:lnSpc>
                <a:spcPts val="6000"/>
              </a:lnSpc>
              <a:buFont typeface="Wingdings" panose="05000000000000000000" pitchFamily="2" charset="2"/>
              <a:buChar char="§"/>
            </a:pPr>
            <a:r>
              <a:rPr lang="en-US" sz="3600" b="0" i="0" dirty="0">
                <a:solidFill>
                  <a:srgbClr val="000000"/>
                </a:solidFill>
                <a:effectLst/>
                <a:latin typeface="Arial" panose="020B0604020202020204" pitchFamily="34" charset="0"/>
              </a:rPr>
              <a:t> Serialization</a:t>
            </a:r>
          </a:p>
          <a:p>
            <a:pPr lvl="2">
              <a:lnSpc>
                <a:spcPts val="6000"/>
              </a:lnSpc>
              <a:buFont typeface="Wingdings" panose="05000000000000000000" pitchFamily="2" charset="2"/>
              <a:buChar char="§"/>
            </a:pPr>
            <a:r>
              <a:rPr lang="en-US" sz="3600" b="0" i="0" dirty="0">
                <a:solidFill>
                  <a:srgbClr val="000000"/>
                </a:solidFill>
                <a:effectLst/>
                <a:latin typeface="Arial" panose="020B0604020202020204" pitchFamily="34" charset="0"/>
              </a:rPr>
              <a:t> Hashing</a:t>
            </a:r>
          </a:p>
          <a:p>
            <a:pPr lvl="2">
              <a:lnSpc>
                <a:spcPts val="6000"/>
              </a:lnSpc>
              <a:buFont typeface="Wingdings" panose="05000000000000000000" pitchFamily="2" charset="2"/>
              <a:buChar char="§"/>
            </a:pPr>
            <a:r>
              <a:rPr lang="en-US" sz="3600" b="0" i="0" dirty="0">
                <a:solidFill>
                  <a:srgbClr val="000000"/>
                </a:solidFill>
                <a:effectLst/>
                <a:latin typeface="Arial" panose="020B0604020202020204" pitchFamily="34" charset="0"/>
              </a:rPr>
              <a:t> Mix-ins (e.g., using CRTP)</a:t>
            </a:r>
          </a:p>
          <a:p>
            <a:pPr marL="0" indent="0">
              <a:buNone/>
            </a:pPr>
            <a:endParaRPr lang="en-US" dirty="0"/>
          </a:p>
        </p:txBody>
      </p:sp>
      <p:sp>
        <p:nvSpPr>
          <p:cNvPr id="3" name="Slide Number Placeholder 2">
            <a:extLst>
              <a:ext uri="{FF2B5EF4-FFF2-40B4-BE49-F238E27FC236}">
                <a16:creationId xmlns:a16="http://schemas.microsoft.com/office/drawing/2014/main" id="{D8309F68-B7B4-6C37-104A-1B37D207E822}"/>
              </a:ext>
            </a:extLst>
          </p:cNvPr>
          <p:cNvSpPr>
            <a:spLocks noGrp="1"/>
          </p:cNvSpPr>
          <p:nvPr>
            <p:ph type="sldNum" sz="quarter" idx="12"/>
          </p:nvPr>
        </p:nvSpPr>
        <p:spPr/>
        <p:txBody>
          <a:bodyPr/>
          <a:lstStyle/>
          <a:p>
            <a:fld id="{0BDE28F9-DF4C-4421-9B70-DBE64F175828}" type="slidenum">
              <a:rPr lang="en-US" smtClean="0"/>
              <a:t>87</a:t>
            </a:fld>
            <a:endParaRPr lang="en-US"/>
          </a:p>
        </p:txBody>
      </p:sp>
    </p:spTree>
    <p:extLst>
      <p:ext uri="{BB962C8B-B14F-4D97-AF65-F5344CB8AC3E}">
        <p14:creationId xmlns:p14="http://schemas.microsoft.com/office/powerpoint/2010/main" val="1901730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2"/>
    </p:ext>
  </p:extLs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0954B4-3CFB-DB57-C417-3B2B6D0530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906D76-2B26-AD48-35A1-687A5A315EC0}"/>
              </a:ext>
            </a:extLst>
          </p:cNvPr>
          <p:cNvSpPr>
            <a:spLocks noGrp="1"/>
          </p:cNvSpPr>
          <p:nvPr>
            <p:ph type="title"/>
          </p:nvPr>
        </p:nvSpPr>
        <p:spPr/>
        <p:txBody>
          <a:bodyPr/>
          <a:lstStyle/>
          <a:p>
            <a:pPr algn="ctr"/>
            <a:r>
              <a:rPr lang="en-US"/>
              <a:t>Current Project Priorities</a:t>
            </a:r>
          </a:p>
        </p:txBody>
      </p:sp>
      <p:sp>
        <p:nvSpPr>
          <p:cNvPr id="3" name="Content Placeholder 2">
            <a:extLst>
              <a:ext uri="{FF2B5EF4-FFF2-40B4-BE49-F238E27FC236}">
                <a16:creationId xmlns:a16="http://schemas.microsoft.com/office/drawing/2014/main" id="{B19B9835-B4A2-0FF9-57FB-75AAB2A1EB52}"/>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Current </a:t>
            </a:r>
            <a:br>
              <a:rPr lang="en-US" sz="11600"/>
            </a:br>
            <a:r>
              <a:rPr lang="en-US" sz="11600"/>
              <a:t>Project</a:t>
            </a:r>
          </a:p>
          <a:p>
            <a:pPr marL="0" indent="0" algn="ctr">
              <a:lnSpc>
                <a:spcPts val="12000"/>
              </a:lnSpc>
              <a:buNone/>
            </a:pPr>
            <a:r>
              <a:rPr lang="en-US" sz="11600"/>
              <a:t>Priorities</a:t>
            </a:r>
          </a:p>
        </p:txBody>
      </p:sp>
      <p:sp>
        <p:nvSpPr>
          <p:cNvPr id="4" name="Slide Number Placeholder 3">
            <a:extLst>
              <a:ext uri="{FF2B5EF4-FFF2-40B4-BE49-F238E27FC236}">
                <a16:creationId xmlns:a16="http://schemas.microsoft.com/office/drawing/2014/main" id="{43C1E98E-ABA3-055B-3774-E97DD96C1E99}"/>
              </a:ext>
            </a:extLst>
          </p:cNvPr>
          <p:cNvSpPr>
            <a:spLocks noGrp="1"/>
          </p:cNvSpPr>
          <p:nvPr>
            <p:ph type="sldNum" sz="quarter" idx="12"/>
          </p:nvPr>
        </p:nvSpPr>
        <p:spPr/>
        <p:txBody>
          <a:bodyPr/>
          <a:lstStyle/>
          <a:p>
            <a:fld id="{0BDE28F9-DF4C-4421-9B70-DBE64F175828}" type="slidenum">
              <a:rPr lang="en-US" smtClean="0"/>
              <a:t>88</a:t>
            </a:fld>
            <a:endParaRPr lang="en-US"/>
          </a:p>
        </p:txBody>
      </p:sp>
    </p:spTree>
    <p:extLst>
      <p:ext uri="{BB962C8B-B14F-4D97-AF65-F5344CB8AC3E}">
        <p14:creationId xmlns:p14="http://schemas.microsoft.com/office/powerpoint/2010/main" val="112622053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3E742-0238-D34D-40CE-EF3A88825F3F}"/>
              </a:ext>
            </a:extLst>
          </p:cNvPr>
          <p:cNvSpPr>
            <a:spLocks noGrp="1"/>
          </p:cNvSpPr>
          <p:nvPr>
            <p:ph type="title"/>
          </p:nvPr>
        </p:nvSpPr>
        <p:spPr/>
        <p:txBody>
          <a:bodyPr/>
          <a:lstStyle/>
          <a:p>
            <a:pPr algn="ctr"/>
            <a:r>
              <a:rPr lang="en-US"/>
              <a:t>Major Projects</a:t>
            </a:r>
          </a:p>
        </p:txBody>
      </p:sp>
      <p:sp>
        <p:nvSpPr>
          <p:cNvPr id="4" name="Rectangle 3">
            <a:extLst>
              <a:ext uri="{FF2B5EF4-FFF2-40B4-BE49-F238E27FC236}">
                <a16:creationId xmlns:a16="http://schemas.microsoft.com/office/drawing/2014/main" id="{61D42E49-D8B9-F02A-6A07-D8C44BCC27F9}"/>
              </a:ext>
            </a:extLst>
          </p:cNvPr>
          <p:cNvSpPr/>
          <p:nvPr/>
        </p:nvSpPr>
        <p:spPr>
          <a:xfrm>
            <a:off x="694944" y="3945324"/>
            <a:ext cx="10668765" cy="329843"/>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a:solidFill>
                  <a:schemeClr val="bg1"/>
                </a:solidFill>
              </a:rPr>
              <a:t>Bug Fixes/Maintenance GCC/Clang</a:t>
            </a:r>
          </a:p>
        </p:txBody>
      </p:sp>
      <p:sp>
        <p:nvSpPr>
          <p:cNvPr id="5" name="Rectangle 4">
            <a:extLst>
              <a:ext uri="{FF2B5EF4-FFF2-40B4-BE49-F238E27FC236}">
                <a16:creationId xmlns:a16="http://schemas.microsoft.com/office/drawing/2014/main" id="{4218ECD5-BCC2-4A3E-1335-061C260A6F5C}"/>
              </a:ext>
            </a:extLst>
          </p:cNvPr>
          <p:cNvSpPr/>
          <p:nvPr/>
        </p:nvSpPr>
        <p:spPr>
          <a:xfrm>
            <a:off x="704853" y="4380293"/>
            <a:ext cx="10668765" cy="329843"/>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a:solidFill>
                  <a:schemeClr val="bg1"/>
                </a:solidFill>
              </a:rPr>
              <a:t>C++26 Conformance GCC/Clang</a:t>
            </a:r>
          </a:p>
        </p:txBody>
      </p:sp>
      <p:sp>
        <p:nvSpPr>
          <p:cNvPr id="6" name="Rectangle 5">
            <a:extLst>
              <a:ext uri="{FF2B5EF4-FFF2-40B4-BE49-F238E27FC236}">
                <a16:creationId xmlns:a16="http://schemas.microsoft.com/office/drawing/2014/main" id="{E636FBEA-C814-1DD0-8431-3926FD0690EC}"/>
              </a:ext>
            </a:extLst>
          </p:cNvPr>
          <p:cNvSpPr/>
          <p:nvPr/>
        </p:nvSpPr>
        <p:spPr>
          <a:xfrm>
            <a:off x="704853" y="4815262"/>
            <a:ext cx="10668765" cy="329843"/>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a:t>Allocators</a:t>
            </a:r>
          </a:p>
        </p:txBody>
      </p:sp>
      <p:sp>
        <p:nvSpPr>
          <p:cNvPr id="7" name="Rectangle 6">
            <a:extLst>
              <a:ext uri="{FF2B5EF4-FFF2-40B4-BE49-F238E27FC236}">
                <a16:creationId xmlns:a16="http://schemas.microsoft.com/office/drawing/2014/main" id="{B2653074-FAB4-4C2D-70A4-060A43BF618D}"/>
              </a:ext>
            </a:extLst>
          </p:cNvPr>
          <p:cNvSpPr/>
          <p:nvPr/>
        </p:nvSpPr>
        <p:spPr>
          <a:xfrm>
            <a:off x="2666677" y="5685200"/>
            <a:ext cx="8706942" cy="329843"/>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a:t>Reflection</a:t>
            </a:r>
          </a:p>
        </p:txBody>
      </p:sp>
      <p:sp>
        <p:nvSpPr>
          <p:cNvPr id="12" name="Rectangle 11">
            <a:extLst>
              <a:ext uri="{FF2B5EF4-FFF2-40B4-BE49-F238E27FC236}">
                <a16:creationId xmlns:a16="http://schemas.microsoft.com/office/drawing/2014/main" id="{0A93EE77-91F8-A349-85E8-6780950A2E40}"/>
              </a:ext>
            </a:extLst>
          </p:cNvPr>
          <p:cNvSpPr/>
          <p:nvPr/>
        </p:nvSpPr>
        <p:spPr>
          <a:xfrm>
            <a:off x="3762504" y="3510355"/>
            <a:ext cx="7601205" cy="329843"/>
          </a:xfrm>
          <a:prstGeom prst="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a:solidFill>
                  <a:schemeClr val="bg1"/>
                </a:solidFill>
              </a:rPr>
              <a:t>Memory Safety</a:t>
            </a:r>
          </a:p>
        </p:txBody>
      </p:sp>
      <p:sp>
        <p:nvSpPr>
          <p:cNvPr id="13" name="Rectangle 12">
            <a:extLst>
              <a:ext uri="{FF2B5EF4-FFF2-40B4-BE49-F238E27FC236}">
                <a16:creationId xmlns:a16="http://schemas.microsoft.com/office/drawing/2014/main" id="{5FAC7831-3FCC-ADA2-8C06-BE7DAFA3D294}"/>
              </a:ext>
            </a:extLst>
          </p:cNvPr>
          <p:cNvSpPr/>
          <p:nvPr/>
        </p:nvSpPr>
        <p:spPr>
          <a:xfrm>
            <a:off x="699899" y="5250231"/>
            <a:ext cx="10668765" cy="329843"/>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a:t>Trivial Relocation                                   Relocation</a:t>
            </a:r>
          </a:p>
        </p:txBody>
      </p:sp>
      <p:sp>
        <p:nvSpPr>
          <p:cNvPr id="14" name="Rectangle 13">
            <a:extLst>
              <a:ext uri="{FF2B5EF4-FFF2-40B4-BE49-F238E27FC236}">
                <a16:creationId xmlns:a16="http://schemas.microsoft.com/office/drawing/2014/main" id="{40297D09-E31A-79BA-038B-465C082C8BA7}"/>
              </a:ext>
            </a:extLst>
          </p:cNvPr>
          <p:cNvSpPr/>
          <p:nvPr/>
        </p:nvSpPr>
        <p:spPr>
          <a:xfrm>
            <a:off x="704853" y="2640417"/>
            <a:ext cx="10668765" cy="329843"/>
          </a:xfrm>
          <a:prstGeom prst="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a:solidFill>
                  <a:schemeClr val="bg1"/>
                </a:solidFill>
              </a:rPr>
              <a:t>Contracts</a:t>
            </a:r>
          </a:p>
        </p:txBody>
      </p:sp>
      <p:grpSp>
        <p:nvGrpSpPr>
          <p:cNvPr id="16" name="Group 15">
            <a:extLst>
              <a:ext uri="{FF2B5EF4-FFF2-40B4-BE49-F238E27FC236}">
                <a16:creationId xmlns:a16="http://schemas.microsoft.com/office/drawing/2014/main" id="{62DC6385-9E51-CA7F-DDC6-70EAB371FF33}"/>
              </a:ext>
            </a:extLst>
          </p:cNvPr>
          <p:cNvGrpSpPr/>
          <p:nvPr/>
        </p:nvGrpSpPr>
        <p:grpSpPr>
          <a:xfrm>
            <a:off x="828290" y="2139173"/>
            <a:ext cx="9238311" cy="369332"/>
            <a:chOff x="828290" y="2001215"/>
            <a:chExt cx="9238311" cy="369332"/>
          </a:xfrm>
        </p:grpSpPr>
        <p:sp>
          <p:nvSpPr>
            <p:cNvPr id="29" name="TextBox 28">
              <a:extLst>
                <a:ext uri="{FF2B5EF4-FFF2-40B4-BE49-F238E27FC236}">
                  <a16:creationId xmlns:a16="http://schemas.microsoft.com/office/drawing/2014/main" id="{9359B29F-9F54-1877-9266-8B1BD1781B2B}"/>
                </a:ext>
              </a:extLst>
            </p:cNvPr>
            <p:cNvSpPr txBox="1"/>
            <p:nvPr/>
          </p:nvSpPr>
          <p:spPr>
            <a:xfrm>
              <a:off x="3805216" y="2001215"/>
              <a:ext cx="6261385" cy="369332"/>
            </a:xfrm>
            <a:prstGeom prst="rect">
              <a:avLst/>
            </a:prstGeom>
            <a:noFill/>
          </p:spPr>
          <p:txBody>
            <a:bodyPr wrap="square" rtlCol="0">
              <a:spAutoFit/>
            </a:bodyPr>
            <a:lstStyle/>
            <a:p>
              <a:pPr algn="ctr"/>
              <a:r>
                <a:rPr lang="en-US">
                  <a:solidFill>
                    <a:srgbClr val="0070C0"/>
                  </a:solidFill>
                </a:rPr>
                <a:t>2025</a:t>
              </a:r>
            </a:p>
          </p:txBody>
        </p:sp>
        <p:cxnSp>
          <p:nvCxnSpPr>
            <p:cNvPr id="31" name="Straight Arrow Connector 30">
              <a:extLst>
                <a:ext uri="{FF2B5EF4-FFF2-40B4-BE49-F238E27FC236}">
                  <a16:creationId xmlns:a16="http://schemas.microsoft.com/office/drawing/2014/main" id="{199C1E1F-5FC3-3AA4-6E8E-CC78D5F4E372}"/>
                </a:ext>
              </a:extLst>
            </p:cNvPr>
            <p:cNvCxnSpPr>
              <a:cxnSpLocks/>
            </p:cNvCxnSpPr>
            <p:nvPr/>
          </p:nvCxnSpPr>
          <p:spPr>
            <a:xfrm>
              <a:off x="7265995" y="2181708"/>
              <a:ext cx="2800606" cy="83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96FBFAA1-7693-6BA9-4AC3-F0F2165B18E2}"/>
                </a:ext>
              </a:extLst>
            </p:cNvPr>
            <p:cNvCxnSpPr>
              <a:cxnSpLocks/>
            </p:cNvCxnSpPr>
            <p:nvPr/>
          </p:nvCxnSpPr>
          <p:spPr>
            <a:xfrm flipH="1">
              <a:off x="3805216" y="2181708"/>
              <a:ext cx="2800606" cy="83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505A4BBB-09E1-B05C-D4CF-680D707DE785}"/>
                </a:ext>
              </a:extLst>
            </p:cNvPr>
            <p:cNvSpPr txBox="1"/>
            <p:nvPr/>
          </p:nvSpPr>
          <p:spPr>
            <a:xfrm>
              <a:off x="828290" y="2001215"/>
              <a:ext cx="2871683" cy="369332"/>
            </a:xfrm>
            <a:prstGeom prst="rect">
              <a:avLst/>
            </a:prstGeom>
            <a:noFill/>
          </p:spPr>
          <p:txBody>
            <a:bodyPr wrap="square" rtlCol="0">
              <a:spAutoFit/>
            </a:bodyPr>
            <a:lstStyle/>
            <a:p>
              <a:r>
                <a:rPr lang="en-US">
                  <a:solidFill>
                    <a:srgbClr val="7030A0"/>
                  </a:solidFill>
                </a:rPr>
                <a:t>2024</a:t>
              </a:r>
            </a:p>
          </p:txBody>
        </p:sp>
        <p:cxnSp>
          <p:nvCxnSpPr>
            <p:cNvPr id="34" name="Straight Arrow Connector 33">
              <a:extLst>
                <a:ext uri="{FF2B5EF4-FFF2-40B4-BE49-F238E27FC236}">
                  <a16:creationId xmlns:a16="http://schemas.microsoft.com/office/drawing/2014/main" id="{77206237-B77A-AC6B-7F01-338A4569F193}"/>
                </a:ext>
              </a:extLst>
            </p:cNvPr>
            <p:cNvCxnSpPr>
              <a:cxnSpLocks/>
            </p:cNvCxnSpPr>
            <p:nvPr/>
          </p:nvCxnSpPr>
          <p:spPr>
            <a:xfrm>
              <a:off x="1480944" y="2185881"/>
              <a:ext cx="2193058" cy="0"/>
            </a:xfrm>
            <a:prstGeom prst="straightConnector1">
              <a:avLst/>
            </a:prstGeom>
            <a:ln w="19050">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91EDB5A7-1FFA-FD92-8046-C65C2D3B1A7C}"/>
              </a:ext>
            </a:extLst>
          </p:cNvPr>
          <p:cNvSpPr/>
          <p:nvPr/>
        </p:nvSpPr>
        <p:spPr>
          <a:xfrm>
            <a:off x="3762504" y="3075386"/>
            <a:ext cx="7606160" cy="329843"/>
          </a:xfrm>
          <a:prstGeom prst="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a:t>Erroneous Behavior</a:t>
            </a:r>
          </a:p>
        </p:txBody>
      </p:sp>
      <p:grpSp>
        <p:nvGrpSpPr>
          <p:cNvPr id="21" name="Group 20">
            <a:extLst>
              <a:ext uri="{FF2B5EF4-FFF2-40B4-BE49-F238E27FC236}">
                <a16:creationId xmlns:a16="http://schemas.microsoft.com/office/drawing/2014/main" id="{44115013-5671-54DF-5FA0-212CD54EF9CE}"/>
              </a:ext>
            </a:extLst>
          </p:cNvPr>
          <p:cNvGrpSpPr/>
          <p:nvPr/>
        </p:nvGrpSpPr>
        <p:grpSpPr>
          <a:xfrm>
            <a:off x="11127899" y="1551470"/>
            <a:ext cx="557661" cy="4985758"/>
            <a:chOff x="10995350" y="2406965"/>
            <a:chExt cx="557661" cy="3818541"/>
          </a:xfrm>
        </p:grpSpPr>
        <p:sp>
          <p:nvSpPr>
            <p:cNvPr id="19" name="Double Wave 18">
              <a:extLst>
                <a:ext uri="{FF2B5EF4-FFF2-40B4-BE49-F238E27FC236}">
                  <a16:creationId xmlns:a16="http://schemas.microsoft.com/office/drawing/2014/main" id="{1C0BB3FB-8DC9-28A1-03B7-89B7C8918175}"/>
                </a:ext>
              </a:extLst>
            </p:cNvPr>
            <p:cNvSpPr/>
            <p:nvPr/>
          </p:nvSpPr>
          <p:spPr>
            <a:xfrm rot="5400000">
              <a:off x="10318777" y="4991271"/>
              <a:ext cx="1910808" cy="557661"/>
            </a:xfrm>
            <a:prstGeom prst="doubleWav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uble Wave 17">
              <a:extLst>
                <a:ext uri="{FF2B5EF4-FFF2-40B4-BE49-F238E27FC236}">
                  <a16:creationId xmlns:a16="http://schemas.microsoft.com/office/drawing/2014/main" id="{3487221C-FB6E-039C-7E8D-081B36BB7D77}"/>
                </a:ext>
              </a:extLst>
            </p:cNvPr>
            <p:cNvSpPr/>
            <p:nvPr/>
          </p:nvSpPr>
          <p:spPr>
            <a:xfrm rot="5400000">
              <a:off x="10318777" y="3083538"/>
              <a:ext cx="1910808" cy="557661"/>
            </a:xfrm>
            <a:prstGeom prst="doubleWav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089FBEF1-1C40-F2EF-E8EA-DA5C8857A2F8}"/>
              </a:ext>
            </a:extLst>
          </p:cNvPr>
          <p:cNvGrpSpPr/>
          <p:nvPr/>
        </p:nvGrpSpPr>
        <p:grpSpPr>
          <a:xfrm>
            <a:off x="3752594" y="2319667"/>
            <a:ext cx="6359112" cy="3827492"/>
            <a:chOff x="3752594" y="1947713"/>
            <a:chExt cx="6359112" cy="4277793"/>
          </a:xfrm>
        </p:grpSpPr>
        <p:cxnSp>
          <p:nvCxnSpPr>
            <p:cNvPr id="27" name="Straight Connector 26">
              <a:extLst>
                <a:ext uri="{FF2B5EF4-FFF2-40B4-BE49-F238E27FC236}">
                  <a16:creationId xmlns:a16="http://schemas.microsoft.com/office/drawing/2014/main" id="{13CB7334-9258-3A79-EE23-9313DE453F54}"/>
                </a:ext>
              </a:extLst>
            </p:cNvPr>
            <p:cNvCxnSpPr>
              <a:cxnSpLocks/>
            </p:cNvCxnSpPr>
            <p:nvPr/>
          </p:nvCxnSpPr>
          <p:spPr>
            <a:xfrm>
              <a:off x="10111706" y="1947713"/>
              <a:ext cx="0" cy="4277793"/>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D289275-230E-9459-EB8D-F5FB3BC93967}"/>
                </a:ext>
              </a:extLst>
            </p:cNvPr>
            <p:cNvCxnSpPr>
              <a:cxnSpLocks/>
            </p:cNvCxnSpPr>
            <p:nvPr/>
          </p:nvCxnSpPr>
          <p:spPr>
            <a:xfrm>
              <a:off x="3752594" y="1947713"/>
              <a:ext cx="0" cy="4277793"/>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181" name="Group 180">
            <a:extLst>
              <a:ext uri="{FF2B5EF4-FFF2-40B4-BE49-F238E27FC236}">
                <a16:creationId xmlns:a16="http://schemas.microsoft.com/office/drawing/2014/main" id="{F4C19AA7-5112-423C-8F81-89C439778E9C}"/>
              </a:ext>
            </a:extLst>
          </p:cNvPr>
          <p:cNvGrpSpPr/>
          <p:nvPr/>
        </p:nvGrpSpPr>
        <p:grpSpPr>
          <a:xfrm>
            <a:off x="7792846" y="2652966"/>
            <a:ext cx="1682496" cy="292608"/>
            <a:chOff x="2742098" y="3208268"/>
            <a:chExt cx="1682496" cy="292608"/>
          </a:xfrm>
        </p:grpSpPr>
        <p:sp>
          <p:nvSpPr>
            <p:cNvPr id="182" name="Rectangle 181">
              <a:extLst>
                <a:ext uri="{FF2B5EF4-FFF2-40B4-BE49-F238E27FC236}">
                  <a16:creationId xmlns:a16="http://schemas.microsoft.com/office/drawing/2014/main" id="{DD64CA92-9518-414A-BD31-2F9811C02757}"/>
                </a:ext>
              </a:extLst>
            </p:cNvPr>
            <p:cNvSpPr/>
            <p:nvPr/>
          </p:nvSpPr>
          <p:spPr>
            <a:xfrm>
              <a:off x="2742098" y="3208268"/>
              <a:ext cx="1682496" cy="29260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a:t>
              </a:r>
            </a:p>
          </p:txBody>
        </p:sp>
        <p:sp>
          <p:nvSpPr>
            <p:cNvPr id="183" name="Rectangle 182">
              <a:extLst>
                <a:ext uri="{FF2B5EF4-FFF2-40B4-BE49-F238E27FC236}">
                  <a16:creationId xmlns:a16="http://schemas.microsoft.com/office/drawing/2014/main" id="{9077290B-9C0D-4286-93EF-FC9FEFBDD835}"/>
                </a:ext>
              </a:extLst>
            </p:cNvPr>
            <p:cNvSpPr/>
            <p:nvPr/>
          </p:nvSpPr>
          <p:spPr>
            <a:xfrm>
              <a:off x="2794584" y="3263132"/>
              <a:ext cx="182880" cy="182880"/>
            </a:xfrm>
            <a:prstGeom prst="rect">
              <a:avLst/>
            </a:prstGeom>
            <a:solidFill>
              <a:srgbClr val="00206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C</a:t>
              </a:r>
            </a:p>
          </p:txBody>
        </p:sp>
        <p:sp>
          <p:nvSpPr>
            <p:cNvPr id="184" name="Rectangle 183">
              <a:extLst>
                <a:ext uri="{FF2B5EF4-FFF2-40B4-BE49-F238E27FC236}">
                  <a16:creationId xmlns:a16="http://schemas.microsoft.com/office/drawing/2014/main" id="{232B526F-B88C-4FA9-8367-79069568305C}"/>
                </a:ext>
              </a:extLst>
            </p:cNvPr>
            <p:cNvSpPr/>
            <p:nvPr/>
          </p:nvSpPr>
          <p:spPr>
            <a:xfrm>
              <a:off x="3063505" y="3263132"/>
              <a:ext cx="182880" cy="182880"/>
            </a:xfrm>
            <a:prstGeom prst="rect">
              <a:avLst/>
            </a:prstGeom>
            <a:solidFill>
              <a:srgbClr val="FFFF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a:t>
              </a:r>
            </a:p>
          </p:txBody>
        </p:sp>
        <p:sp>
          <p:nvSpPr>
            <p:cNvPr id="185" name="Rectangle 184">
              <a:extLst>
                <a:ext uri="{FF2B5EF4-FFF2-40B4-BE49-F238E27FC236}">
                  <a16:creationId xmlns:a16="http://schemas.microsoft.com/office/drawing/2014/main" id="{CC71811D-DD8B-4BA2-B297-2BD486303F10}"/>
                </a:ext>
              </a:extLst>
            </p:cNvPr>
            <p:cNvSpPr/>
            <p:nvPr/>
          </p:nvSpPr>
          <p:spPr>
            <a:xfrm>
              <a:off x="3920307"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M</a:t>
              </a:r>
            </a:p>
          </p:txBody>
        </p:sp>
        <p:sp>
          <p:nvSpPr>
            <p:cNvPr id="186" name="Rectangle 185">
              <a:extLst>
                <a:ext uri="{FF2B5EF4-FFF2-40B4-BE49-F238E27FC236}">
                  <a16:creationId xmlns:a16="http://schemas.microsoft.com/office/drawing/2014/main" id="{272ACC85-3FBD-451B-B534-5E7BAC790792}"/>
                </a:ext>
              </a:extLst>
            </p:cNvPr>
            <p:cNvSpPr/>
            <p:nvPr/>
          </p:nvSpPr>
          <p:spPr>
            <a:xfrm>
              <a:off x="4189228"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H</a:t>
              </a:r>
            </a:p>
          </p:txBody>
        </p:sp>
        <p:cxnSp>
          <p:nvCxnSpPr>
            <p:cNvPr id="187" name="Straight Connector 186">
              <a:extLst>
                <a:ext uri="{FF2B5EF4-FFF2-40B4-BE49-F238E27FC236}">
                  <a16:creationId xmlns:a16="http://schemas.microsoft.com/office/drawing/2014/main" id="{56E21BCD-B67F-41A1-A5B4-9538F7B6CB63}"/>
                </a:ext>
              </a:extLst>
            </p:cNvPr>
            <p:cNvCxnSpPr/>
            <p:nvPr/>
          </p:nvCxnSpPr>
          <p:spPr>
            <a:xfrm>
              <a:off x="3373859"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A1E99392-0B98-4204-B0D1-17305BF9768B}"/>
                </a:ext>
              </a:extLst>
            </p:cNvPr>
            <p:cNvCxnSpPr/>
            <p:nvPr/>
          </p:nvCxnSpPr>
          <p:spPr>
            <a:xfrm>
              <a:off x="3800566"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89" name="Rectangle 188">
              <a:extLst>
                <a:ext uri="{FF2B5EF4-FFF2-40B4-BE49-F238E27FC236}">
                  <a16:creationId xmlns:a16="http://schemas.microsoft.com/office/drawing/2014/main" id="{7A312041-EA6A-4E0C-847A-11CC3929C6DB}"/>
                </a:ext>
              </a:extLst>
            </p:cNvPr>
            <p:cNvSpPr/>
            <p:nvPr/>
          </p:nvSpPr>
          <p:spPr>
            <a:xfrm>
              <a:off x="3498229" y="3266047"/>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E</a:t>
              </a:r>
            </a:p>
          </p:txBody>
        </p:sp>
      </p:grpSp>
      <p:grpSp>
        <p:nvGrpSpPr>
          <p:cNvPr id="190" name="Group 189">
            <a:extLst>
              <a:ext uri="{FF2B5EF4-FFF2-40B4-BE49-F238E27FC236}">
                <a16:creationId xmlns:a16="http://schemas.microsoft.com/office/drawing/2014/main" id="{4B2A6CB6-BD86-4523-8A0D-0DAA546B4F5B}"/>
              </a:ext>
            </a:extLst>
          </p:cNvPr>
          <p:cNvGrpSpPr/>
          <p:nvPr/>
        </p:nvGrpSpPr>
        <p:grpSpPr>
          <a:xfrm>
            <a:off x="7792846" y="5262348"/>
            <a:ext cx="1682496" cy="292608"/>
            <a:chOff x="2742098" y="3208268"/>
            <a:chExt cx="1682496" cy="292608"/>
          </a:xfrm>
        </p:grpSpPr>
        <p:sp>
          <p:nvSpPr>
            <p:cNvPr id="191" name="Rectangle 190">
              <a:extLst>
                <a:ext uri="{FF2B5EF4-FFF2-40B4-BE49-F238E27FC236}">
                  <a16:creationId xmlns:a16="http://schemas.microsoft.com/office/drawing/2014/main" id="{34B3BC0B-1997-4989-8EE6-659F33EB4834}"/>
                </a:ext>
              </a:extLst>
            </p:cNvPr>
            <p:cNvSpPr/>
            <p:nvPr/>
          </p:nvSpPr>
          <p:spPr>
            <a:xfrm>
              <a:off x="2742098" y="3208268"/>
              <a:ext cx="1682496" cy="29260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a:t>
              </a:r>
            </a:p>
          </p:txBody>
        </p:sp>
        <p:sp>
          <p:nvSpPr>
            <p:cNvPr id="192" name="Rectangle 191">
              <a:extLst>
                <a:ext uri="{FF2B5EF4-FFF2-40B4-BE49-F238E27FC236}">
                  <a16:creationId xmlns:a16="http://schemas.microsoft.com/office/drawing/2014/main" id="{7DB438D9-A196-45FD-9819-539BCE903E3C}"/>
                </a:ext>
              </a:extLst>
            </p:cNvPr>
            <p:cNvSpPr/>
            <p:nvPr/>
          </p:nvSpPr>
          <p:spPr>
            <a:xfrm>
              <a:off x="2794584" y="3263132"/>
              <a:ext cx="182880" cy="182880"/>
            </a:xfrm>
            <a:prstGeom prst="rect">
              <a:avLst/>
            </a:prstGeom>
            <a:solidFill>
              <a:srgbClr val="FFFF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C</a:t>
              </a:r>
            </a:p>
          </p:txBody>
        </p:sp>
        <p:sp>
          <p:nvSpPr>
            <p:cNvPr id="193" name="Rectangle 192">
              <a:extLst>
                <a:ext uri="{FF2B5EF4-FFF2-40B4-BE49-F238E27FC236}">
                  <a16:creationId xmlns:a16="http://schemas.microsoft.com/office/drawing/2014/main" id="{200C354F-81C3-49FC-ACBC-74ADA3BA8EB9}"/>
                </a:ext>
              </a:extLst>
            </p:cNvPr>
            <p:cNvSpPr/>
            <p:nvPr/>
          </p:nvSpPr>
          <p:spPr>
            <a:xfrm>
              <a:off x="3063505"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a:t>
              </a:r>
            </a:p>
          </p:txBody>
        </p:sp>
        <p:sp>
          <p:nvSpPr>
            <p:cNvPr id="194" name="Rectangle 193">
              <a:extLst>
                <a:ext uri="{FF2B5EF4-FFF2-40B4-BE49-F238E27FC236}">
                  <a16:creationId xmlns:a16="http://schemas.microsoft.com/office/drawing/2014/main" id="{7F17EC06-D645-4DF4-937C-32E9EC2036EA}"/>
                </a:ext>
              </a:extLst>
            </p:cNvPr>
            <p:cNvSpPr/>
            <p:nvPr/>
          </p:nvSpPr>
          <p:spPr>
            <a:xfrm>
              <a:off x="3920307" y="3263132"/>
              <a:ext cx="182880" cy="182880"/>
            </a:xfrm>
            <a:prstGeom prst="rect">
              <a:avLst/>
            </a:prstGeom>
            <a:solidFill>
              <a:srgbClr val="FFFF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M</a:t>
              </a:r>
            </a:p>
          </p:txBody>
        </p:sp>
        <p:sp>
          <p:nvSpPr>
            <p:cNvPr id="195" name="Rectangle 194">
              <a:extLst>
                <a:ext uri="{FF2B5EF4-FFF2-40B4-BE49-F238E27FC236}">
                  <a16:creationId xmlns:a16="http://schemas.microsoft.com/office/drawing/2014/main" id="{B03DE758-D42F-41BE-896C-FF14AD1F11D2}"/>
                </a:ext>
              </a:extLst>
            </p:cNvPr>
            <p:cNvSpPr/>
            <p:nvPr/>
          </p:nvSpPr>
          <p:spPr>
            <a:xfrm>
              <a:off x="4189228" y="3263132"/>
              <a:ext cx="182880" cy="182880"/>
            </a:xfrm>
            <a:prstGeom prst="rect">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H</a:t>
              </a:r>
            </a:p>
          </p:txBody>
        </p:sp>
        <p:cxnSp>
          <p:nvCxnSpPr>
            <p:cNvPr id="196" name="Straight Connector 195">
              <a:extLst>
                <a:ext uri="{FF2B5EF4-FFF2-40B4-BE49-F238E27FC236}">
                  <a16:creationId xmlns:a16="http://schemas.microsoft.com/office/drawing/2014/main" id="{3943205C-9A50-4778-A646-5BA8B20464A1}"/>
                </a:ext>
              </a:extLst>
            </p:cNvPr>
            <p:cNvCxnSpPr/>
            <p:nvPr/>
          </p:nvCxnSpPr>
          <p:spPr>
            <a:xfrm>
              <a:off x="3373859"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15B58EF8-4BD4-4D12-921B-B62203B94F21}"/>
                </a:ext>
              </a:extLst>
            </p:cNvPr>
            <p:cNvCxnSpPr/>
            <p:nvPr/>
          </p:nvCxnSpPr>
          <p:spPr>
            <a:xfrm>
              <a:off x="3800566"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98" name="Rectangle 197">
              <a:extLst>
                <a:ext uri="{FF2B5EF4-FFF2-40B4-BE49-F238E27FC236}">
                  <a16:creationId xmlns:a16="http://schemas.microsoft.com/office/drawing/2014/main" id="{A78DBC55-4A6D-4323-B987-FFCBB3A7C21A}"/>
                </a:ext>
              </a:extLst>
            </p:cNvPr>
            <p:cNvSpPr/>
            <p:nvPr/>
          </p:nvSpPr>
          <p:spPr>
            <a:xfrm>
              <a:off x="3498229" y="3266047"/>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E</a:t>
              </a:r>
            </a:p>
          </p:txBody>
        </p:sp>
      </p:grpSp>
      <p:grpSp>
        <p:nvGrpSpPr>
          <p:cNvPr id="199" name="Group 198">
            <a:extLst>
              <a:ext uri="{FF2B5EF4-FFF2-40B4-BE49-F238E27FC236}">
                <a16:creationId xmlns:a16="http://schemas.microsoft.com/office/drawing/2014/main" id="{B17D6FEE-186D-4368-A180-3E046EAB3D71}"/>
              </a:ext>
            </a:extLst>
          </p:cNvPr>
          <p:cNvGrpSpPr/>
          <p:nvPr/>
        </p:nvGrpSpPr>
        <p:grpSpPr>
          <a:xfrm>
            <a:off x="7792846" y="3087863"/>
            <a:ext cx="1682496" cy="292608"/>
            <a:chOff x="2742098" y="3208268"/>
            <a:chExt cx="1682496" cy="292608"/>
          </a:xfrm>
        </p:grpSpPr>
        <p:sp>
          <p:nvSpPr>
            <p:cNvPr id="200" name="Rectangle 199">
              <a:extLst>
                <a:ext uri="{FF2B5EF4-FFF2-40B4-BE49-F238E27FC236}">
                  <a16:creationId xmlns:a16="http://schemas.microsoft.com/office/drawing/2014/main" id="{8CC886FD-B02D-49EC-AB81-4816E6E357ED}"/>
                </a:ext>
              </a:extLst>
            </p:cNvPr>
            <p:cNvSpPr/>
            <p:nvPr/>
          </p:nvSpPr>
          <p:spPr>
            <a:xfrm>
              <a:off x="2742098" y="3208268"/>
              <a:ext cx="1682496" cy="29260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a:t>
              </a:r>
            </a:p>
          </p:txBody>
        </p:sp>
        <p:sp>
          <p:nvSpPr>
            <p:cNvPr id="201" name="Rectangle 200">
              <a:extLst>
                <a:ext uri="{FF2B5EF4-FFF2-40B4-BE49-F238E27FC236}">
                  <a16:creationId xmlns:a16="http://schemas.microsoft.com/office/drawing/2014/main" id="{B109382A-CF77-4F7A-9283-BD01542F21EF}"/>
                </a:ext>
              </a:extLst>
            </p:cNvPr>
            <p:cNvSpPr/>
            <p:nvPr/>
          </p:nvSpPr>
          <p:spPr>
            <a:xfrm>
              <a:off x="2794584" y="3263132"/>
              <a:ext cx="182880" cy="182880"/>
            </a:xfrm>
            <a:prstGeom prst="rect">
              <a:avLst/>
            </a:prstGeom>
            <a:solidFill>
              <a:srgbClr val="FFFF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C</a:t>
              </a:r>
            </a:p>
          </p:txBody>
        </p:sp>
        <p:sp>
          <p:nvSpPr>
            <p:cNvPr id="202" name="Rectangle 201">
              <a:extLst>
                <a:ext uri="{FF2B5EF4-FFF2-40B4-BE49-F238E27FC236}">
                  <a16:creationId xmlns:a16="http://schemas.microsoft.com/office/drawing/2014/main" id="{66170F6E-3075-4F3D-9602-EE8FD6808B2E}"/>
                </a:ext>
              </a:extLst>
            </p:cNvPr>
            <p:cNvSpPr/>
            <p:nvPr/>
          </p:nvSpPr>
          <p:spPr>
            <a:xfrm>
              <a:off x="3063505" y="3263132"/>
              <a:ext cx="182880" cy="182880"/>
            </a:xfrm>
            <a:prstGeom prst="rect">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a:t>
              </a:r>
            </a:p>
          </p:txBody>
        </p:sp>
        <p:sp>
          <p:nvSpPr>
            <p:cNvPr id="203" name="Rectangle 202">
              <a:extLst>
                <a:ext uri="{FF2B5EF4-FFF2-40B4-BE49-F238E27FC236}">
                  <a16:creationId xmlns:a16="http://schemas.microsoft.com/office/drawing/2014/main" id="{46006DBE-9237-4A3B-B35A-6E33483C9B57}"/>
                </a:ext>
              </a:extLst>
            </p:cNvPr>
            <p:cNvSpPr/>
            <p:nvPr/>
          </p:nvSpPr>
          <p:spPr>
            <a:xfrm>
              <a:off x="3920307"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M</a:t>
              </a:r>
            </a:p>
          </p:txBody>
        </p:sp>
        <p:sp>
          <p:nvSpPr>
            <p:cNvPr id="204" name="Rectangle 203">
              <a:extLst>
                <a:ext uri="{FF2B5EF4-FFF2-40B4-BE49-F238E27FC236}">
                  <a16:creationId xmlns:a16="http://schemas.microsoft.com/office/drawing/2014/main" id="{60B87CF1-5EB5-454C-A551-51AA148B3E65}"/>
                </a:ext>
              </a:extLst>
            </p:cNvPr>
            <p:cNvSpPr/>
            <p:nvPr/>
          </p:nvSpPr>
          <p:spPr>
            <a:xfrm>
              <a:off x="4189228"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H</a:t>
              </a:r>
            </a:p>
          </p:txBody>
        </p:sp>
        <p:cxnSp>
          <p:nvCxnSpPr>
            <p:cNvPr id="205" name="Straight Connector 204">
              <a:extLst>
                <a:ext uri="{FF2B5EF4-FFF2-40B4-BE49-F238E27FC236}">
                  <a16:creationId xmlns:a16="http://schemas.microsoft.com/office/drawing/2014/main" id="{D85B6DF8-4C68-4615-8A74-8F3A27064A3B}"/>
                </a:ext>
              </a:extLst>
            </p:cNvPr>
            <p:cNvCxnSpPr/>
            <p:nvPr/>
          </p:nvCxnSpPr>
          <p:spPr>
            <a:xfrm>
              <a:off x="3373859"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506FB773-02F6-4A26-9BE2-8AA30E1F2665}"/>
                </a:ext>
              </a:extLst>
            </p:cNvPr>
            <p:cNvCxnSpPr/>
            <p:nvPr/>
          </p:nvCxnSpPr>
          <p:spPr>
            <a:xfrm>
              <a:off x="3800566"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07" name="Rectangle 206">
              <a:extLst>
                <a:ext uri="{FF2B5EF4-FFF2-40B4-BE49-F238E27FC236}">
                  <a16:creationId xmlns:a16="http://schemas.microsoft.com/office/drawing/2014/main" id="{CB551FFA-AA6D-47D2-B000-DF2D1A64D6EB}"/>
                </a:ext>
              </a:extLst>
            </p:cNvPr>
            <p:cNvSpPr/>
            <p:nvPr/>
          </p:nvSpPr>
          <p:spPr>
            <a:xfrm>
              <a:off x="3498229" y="3266047"/>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E</a:t>
              </a:r>
            </a:p>
          </p:txBody>
        </p:sp>
      </p:grpSp>
      <p:grpSp>
        <p:nvGrpSpPr>
          <p:cNvPr id="208" name="Group 207">
            <a:extLst>
              <a:ext uri="{FF2B5EF4-FFF2-40B4-BE49-F238E27FC236}">
                <a16:creationId xmlns:a16="http://schemas.microsoft.com/office/drawing/2014/main" id="{234A7C88-1734-4428-AF1F-39A1FDE5CA68}"/>
              </a:ext>
            </a:extLst>
          </p:cNvPr>
          <p:cNvGrpSpPr/>
          <p:nvPr/>
        </p:nvGrpSpPr>
        <p:grpSpPr>
          <a:xfrm>
            <a:off x="7792846" y="3522760"/>
            <a:ext cx="1682496" cy="292608"/>
            <a:chOff x="2742098" y="3208268"/>
            <a:chExt cx="1682496" cy="292608"/>
          </a:xfrm>
        </p:grpSpPr>
        <p:sp>
          <p:nvSpPr>
            <p:cNvPr id="209" name="Rectangle 208">
              <a:extLst>
                <a:ext uri="{FF2B5EF4-FFF2-40B4-BE49-F238E27FC236}">
                  <a16:creationId xmlns:a16="http://schemas.microsoft.com/office/drawing/2014/main" id="{CF738289-5102-4C42-9A73-D75CD2EAFDF4}"/>
                </a:ext>
              </a:extLst>
            </p:cNvPr>
            <p:cNvSpPr/>
            <p:nvPr/>
          </p:nvSpPr>
          <p:spPr>
            <a:xfrm>
              <a:off x="2742098" y="3208268"/>
              <a:ext cx="1682496" cy="29260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a:t>
              </a:r>
            </a:p>
          </p:txBody>
        </p:sp>
        <p:sp>
          <p:nvSpPr>
            <p:cNvPr id="210" name="Rectangle 209">
              <a:extLst>
                <a:ext uri="{FF2B5EF4-FFF2-40B4-BE49-F238E27FC236}">
                  <a16:creationId xmlns:a16="http://schemas.microsoft.com/office/drawing/2014/main" id="{EA0A4070-5F92-4895-8B91-C2B739A73F83}"/>
                </a:ext>
              </a:extLst>
            </p:cNvPr>
            <p:cNvSpPr/>
            <p:nvPr/>
          </p:nvSpPr>
          <p:spPr>
            <a:xfrm>
              <a:off x="2794584" y="3263132"/>
              <a:ext cx="182880" cy="182880"/>
            </a:xfrm>
            <a:prstGeom prst="rect">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C</a:t>
              </a:r>
            </a:p>
          </p:txBody>
        </p:sp>
        <p:sp>
          <p:nvSpPr>
            <p:cNvPr id="211" name="Rectangle 210">
              <a:extLst>
                <a:ext uri="{FF2B5EF4-FFF2-40B4-BE49-F238E27FC236}">
                  <a16:creationId xmlns:a16="http://schemas.microsoft.com/office/drawing/2014/main" id="{9D63CF5B-583A-46D7-B18F-048071DCF56D}"/>
                </a:ext>
              </a:extLst>
            </p:cNvPr>
            <p:cNvSpPr/>
            <p:nvPr/>
          </p:nvSpPr>
          <p:spPr>
            <a:xfrm>
              <a:off x="3063505" y="3263132"/>
              <a:ext cx="182880" cy="182880"/>
            </a:xfrm>
            <a:prstGeom prst="rect">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a:t>
              </a:r>
            </a:p>
          </p:txBody>
        </p:sp>
        <p:sp>
          <p:nvSpPr>
            <p:cNvPr id="212" name="Rectangle 211">
              <a:extLst>
                <a:ext uri="{FF2B5EF4-FFF2-40B4-BE49-F238E27FC236}">
                  <a16:creationId xmlns:a16="http://schemas.microsoft.com/office/drawing/2014/main" id="{344176C4-39FE-4105-8B95-55F1457D3C34}"/>
                </a:ext>
              </a:extLst>
            </p:cNvPr>
            <p:cNvSpPr/>
            <p:nvPr/>
          </p:nvSpPr>
          <p:spPr>
            <a:xfrm>
              <a:off x="3920307"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M</a:t>
              </a:r>
            </a:p>
          </p:txBody>
        </p:sp>
        <p:sp>
          <p:nvSpPr>
            <p:cNvPr id="213" name="Rectangle 212">
              <a:extLst>
                <a:ext uri="{FF2B5EF4-FFF2-40B4-BE49-F238E27FC236}">
                  <a16:creationId xmlns:a16="http://schemas.microsoft.com/office/drawing/2014/main" id="{533F26F7-B4CF-40AD-8EFB-ED2B1739B019}"/>
                </a:ext>
              </a:extLst>
            </p:cNvPr>
            <p:cNvSpPr/>
            <p:nvPr/>
          </p:nvSpPr>
          <p:spPr>
            <a:xfrm>
              <a:off x="4189228"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H</a:t>
              </a:r>
            </a:p>
          </p:txBody>
        </p:sp>
        <p:cxnSp>
          <p:nvCxnSpPr>
            <p:cNvPr id="214" name="Straight Connector 213">
              <a:extLst>
                <a:ext uri="{FF2B5EF4-FFF2-40B4-BE49-F238E27FC236}">
                  <a16:creationId xmlns:a16="http://schemas.microsoft.com/office/drawing/2014/main" id="{5E9D1146-3196-49FB-B7F3-465583CF19C1}"/>
                </a:ext>
              </a:extLst>
            </p:cNvPr>
            <p:cNvCxnSpPr/>
            <p:nvPr/>
          </p:nvCxnSpPr>
          <p:spPr>
            <a:xfrm>
              <a:off x="3373859"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52B1F29-2EA6-4309-8D71-6E9D6CB3FAEB}"/>
                </a:ext>
              </a:extLst>
            </p:cNvPr>
            <p:cNvCxnSpPr/>
            <p:nvPr/>
          </p:nvCxnSpPr>
          <p:spPr>
            <a:xfrm>
              <a:off x="3800566"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16" name="Rectangle 215">
              <a:extLst>
                <a:ext uri="{FF2B5EF4-FFF2-40B4-BE49-F238E27FC236}">
                  <a16:creationId xmlns:a16="http://schemas.microsoft.com/office/drawing/2014/main" id="{4F5199C7-DD31-419D-8F62-78543B3E51E9}"/>
                </a:ext>
              </a:extLst>
            </p:cNvPr>
            <p:cNvSpPr/>
            <p:nvPr/>
          </p:nvSpPr>
          <p:spPr>
            <a:xfrm>
              <a:off x="3498229" y="3266047"/>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E</a:t>
              </a:r>
            </a:p>
          </p:txBody>
        </p:sp>
      </p:grpSp>
      <p:grpSp>
        <p:nvGrpSpPr>
          <p:cNvPr id="226" name="Group 225">
            <a:extLst>
              <a:ext uri="{FF2B5EF4-FFF2-40B4-BE49-F238E27FC236}">
                <a16:creationId xmlns:a16="http://schemas.microsoft.com/office/drawing/2014/main" id="{C6E25C6B-A06C-46D0-ABA6-69874D1E2DF5}"/>
              </a:ext>
            </a:extLst>
          </p:cNvPr>
          <p:cNvGrpSpPr/>
          <p:nvPr/>
        </p:nvGrpSpPr>
        <p:grpSpPr>
          <a:xfrm>
            <a:off x="7792846" y="3957657"/>
            <a:ext cx="1682496" cy="292608"/>
            <a:chOff x="2742098" y="3208268"/>
            <a:chExt cx="1682496" cy="292608"/>
          </a:xfrm>
        </p:grpSpPr>
        <p:sp>
          <p:nvSpPr>
            <p:cNvPr id="227" name="Rectangle 226">
              <a:extLst>
                <a:ext uri="{FF2B5EF4-FFF2-40B4-BE49-F238E27FC236}">
                  <a16:creationId xmlns:a16="http://schemas.microsoft.com/office/drawing/2014/main" id="{27258583-EF1D-4384-AD6D-7BA9C41204C0}"/>
                </a:ext>
              </a:extLst>
            </p:cNvPr>
            <p:cNvSpPr/>
            <p:nvPr/>
          </p:nvSpPr>
          <p:spPr>
            <a:xfrm>
              <a:off x="2742098" y="3208268"/>
              <a:ext cx="1682496" cy="29260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a:t>
              </a:r>
            </a:p>
          </p:txBody>
        </p:sp>
        <p:sp>
          <p:nvSpPr>
            <p:cNvPr id="228" name="Rectangle 227">
              <a:extLst>
                <a:ext uri="{FF2B5EF4-FFF2-40B4-BE49-F238E27FC236}">
                  <a16:creationId xmlns:a16="http://schemas.microsoft.com/office/drawing/2014/main" id="{2E1A4C9E-204B-420F-AF9E-D7F746063F39}"/>
                </a:ext>
              </a:extLst>
            </p:cNvPr>
            <p:cNvSpPr/>
            <p:nvPr/>
          </p:nvSpPr>
          <p:spPr>
            <a:xfrm>
              <a:off x="2794584"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C</a:t>
              </a:r>
            </a:p>
          </p:txBody>
        </p:sp>
        <p:sp>
          <p:nvSpPr>
            <p:cNvPr id="229" name="Rectangle 228">
              <a:extLst>
                <a:ext uri="{FF2B5EF4-FFF2-40B4-BE49-F238E27FC236}">
                  <a16:creationId xmlns:a16="http://schemas.microsoft.com/office/drawing/2014/main" id="{EBFD7136-A167-42C3-A3AF-886F7A595D13}"/>
                </a:ext>
              </a:extLst>
            </p:cNvPr>
            <p:cNvSpPr/>
            <p:nvPr/>
          </p:nvSpPr>
          <p:spPr>
            <a:xfrm>
              <a:off x="3063505" y="3263132"/>
              <a:ext cx="182880" cy="182880"/>
            </a:xfrm>
            <a:prstGeom prst="rect">
              <a:avLst/>
            </a:prstGeom>
            <a:solidFill>
              <a:srgbClr val="FFFF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a:t>
              </a:r>
            </a:p>
          </p:txBody>
        </p:sp>
        <p:sp>
          <p:nvSpPr>
            <p:cNvPr id="230" name="Rectangle 229">
              <a:extLst>
                <a:ext uri="{FF2B5EF4-FFF2-40B4-BE49-F238E27FC236}">
                  <a16:creationId xmlns:a16="http://schemas.microsoft.com/office/drawing/2014/main" id="{CC38D61E-B717-4F40-BBD7-7AEDA5AF1282}"/>
                </a:ext>
              </a:extLst>
            </p:cNvPr>
            <p:cNvSpPr/>
            <p:nvPr/>
          </p:nvSpPr>
          <p:spPr>
            <a:xfrm>
              <a:off x="3920307"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M</a:t>
              </a:r>
            </a:p>
          </p:txBody>
        </p:sp>
        <p:sp>
          <p:nvSpPr>
            <p:cNvPr id="231" name="Rectangle 230">
              <a:extLst>
                <a:ext uri="{FF2B5EF4-FFF2-40B4-BE49-F238E27FC236}">
                  <a16:creationId xmlns:a16="http://schemas.microsoft.com/office/drawing/2014/main" id="{F00B92CF-30A2-496D-861E-D7D841B496D3}"/>
                </a:ext>
              </a:extLst>
            </p:cNvPr>
            <p:cNvSpPr/>
            <p:nvPr/>
          </p:nvSpPr>
          <p:spPr>
            <a:xfrm>
              <a:off x="4189228"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H</a:t>
              </a:r>
            </a:p>
          </p:txBody>
        </p:sp>
        <p:cxnSp>
          <p:nvCxnSpPr>
            <p:cNvPr id="232" name="Straight Connector 231">
              <a:extLst>
                <a:ext uri="{FF2B5EF4-FFF2-40B4-BE49-F238E27FC236}">
                  <a16:creationId xmlns:a16="http://schemas.microsoft.com/office/drawing/2014/main" id="{565BB7CD-6BF9-4B5A-AB4E-2674EA1BACD4}"/>
                </a:ext>
              </a:extLst>
            </p:cNvPr>
            <p:cNvCxnSpPr/>
            <p:nvPr/>
          </p:nvCxnSpPr>
          <p:spPr>
            <a:xfrm>
              <a:off x="3373859"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id="{E039D268-AFB3-4BB4-A144-EA917F5E9393}"/>
                </a:ext>
              </a:extLst>
            </p:cNvPr>
            <p:cNvCxnSpPr/>
            <p:nvPr/>
          </p:nvCxnSpPr>
          <p:spPr>
            <a:xfrm>
              <a:off x="3800566"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34" name="Rectangle 233">
              <a:extLst>
                <a:ext uri="{FF2B5EF4-FFF2-40B4-BE49-F238E27FC236}">
                  <a16:creationId xmlns:a16="http://schemas.microsoft.com/office/drawing/2014/main" id="{7FD545D1-E3C9-4907-8E32-978E520BF58A}"/>
                </a:ext>
              </a:extLst>
            </p:cNvPr>
            <p:cNvSpPr/>
            <p:nvPr/>
          </p:nvSpPr>
          <p:spPr>
            <a:xfrm>
              <a:off x="3498229" y="3266047"/>
              <a:ext cx="182880" cy="182880"/>
            </a:xfrm>
            <a:prstGeom prst="rect">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E</a:t>
              </a:r>
            </a:p>
          </p:txBody>
        </p:sp>
      </p:grpSp>
      <p:grpSp>
        <p:nvGrpSpPr>
          <p:cNvPr id="235" name="Group 234">
            <a:extLst>
              <a:ext uri="{FF2B5EF4-FFF2-40B4-BE49-F238E27FC236}">
                <a16:creationId xmlns:a16="http://schemas.microsoft.com/office/drawing/2014/main" id="{B67BFBB5-C38B-470E-9B42-55897347209E}"/>
              </a:ext>
            </a:extLst>
          </p:cNvPr>
          <p:cNvGrpSpPr/>
          <p:nvPr/>
        </p:nvGrpSpPr>
        <p:grpSpPr>
          <a:xfrm>
            <a:off x="7792846" y="4392554"/>
            <a:ext cx="1682496" cy="292608"/>
            <a:chOff x="2742098" y="3208268"/>
            <a:chExt cx="1682496" cy="292608"/>
          </a:xfrm>
        </p:grpSpPr>
        <p:sp>
          <p:nvSpPr>
            <p:cNvPr id="236" name="Rectangle 235">
              <a:extLst>
                <a:ext uri="{FF2B5EF4-FFF2-40B4-BE49-F238E27FC236}">
                  <a16:creationId xmlns:a16="http://schemas.microsoft.com/office/drawing/2014/main" id="{EA0E9732-FAF8-4509-A056-5AC5E4DB87FA}"/>
                </a:ext>
              </a:extLst>
            </p:cNvPr>
            <p:cNvSpPr/>
            <p:nvPr/>
          </p:nvSpPr>
          <p:spPr>
            <a:xfrm>
              <a:off x="2742098" y="3208268"/>
              <a:ext cx="1682496" cy="29260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a:t>
              </a:r>
            </a:p>
          </p:txBody>
        </p:sp>
        <p:sp>
          <p:nvSpPr>
            <p:cNvPr id="237" name="Rectangle 236">
              <a:extLst>
                <a:ext uri="{FF2B5EF4-FFF2-40B4-BE49-F238E27FC236}">
                  <a16:creationId xmlns:a16="http://schemas.microsoft.com/office/drawing/2014/main" id="{F8291264-4084-45A4-9567-21B9CA8EA38A}"/>
                </a:ext>
              </a:extLst>
            </p:cNvPr>
            <p:cNvSpPr/>
            <p:nvPr/>
          </p:nvSpPr>
          <p:spPr>
            <a:xfrm>
              <a:off x="2794584"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C</a:t>
              </a:r>
            </a:p>
          </p:txBody>
        </p:sp>
        <p:sp>
          <p:nvSpPr>
            <p:cNvPr id="238" name="Rectangle 237">
              <a:extLst>
                <a:ext uri="{FF2B5EF4-FFF2-40B4-BE49-F238E27FC236}">
                  <a16:creationId xmlns:a16="http://schemas.microsoft.com/office/drawing/2014/main" id="{F8FB2710-E18D-4400-85C7-53D250696984}"/>
                </a:ext>
              </a:extLst>
            </p:cNvPr>
            <p:cNvSpPr/>
            <p:nvPr/>
          </p:nvSpPr>
          <p:spPr>
            <a:xfrm>
              <a:off x="3063505"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a:t>
              </a:r>
            </a:p>
          </p:txBody>
        </p:sp>
        <p:sp>
          <p:nvSpPr>
            <p:cNvPr id="239" name="Rectangle 238">
              <a:extLst>
                <a:ext uri="{FF2B5EF4-FFF2-40B4-BE49-F238E27FC236}">
                  <a16:creationId xmlns:a16="http://schemas.microsoft.com/office/drawing/2014/main" id="{64085B6F-BC3A-4DFB-A51F-21D3070886EF}"/>
                </a:ext>
              </a:extLst>
            </p:cNvPr>
            <p:cNvSpPr/>
            <p:nvPr/>
          </p:nvSpPr>
          <p:spPr>
            <a:xfrm>
              <a:off x="3920307"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M</a:t>
              </a:r>
            </a:p>
          </p:txBody>
        </p:sp>
        <p:sp>
          <p:nvSpPr>
            <p:cNvPr id="240" name="Rectangle 239">
              <a:extLst>
                <a:ext uri="{FF2B5EF4-FFF2-40B4-BE49-F238E27FC236}">
                  <a16:creationId xmlns:a16="http://schemas.microsoft.com/office/drawing/2014/main" id="{DADB9B7E-E620-4E79-9B4F-F6AA7E0DE5CD}"/>
                </a:ext>
              </a:extLst>
            </p:cNvPr>
            <p:cNvSpPr/>
            <p:nvPr/>
          </p:nvSpPr>
          <p:spPr>
            <a:xfrm>
              <a:off x="4189228"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H</a:t>
              </a:r>
            </a:p>
          </p:txBody>
        </p:sp>
        <p:cxnSp>
          <p:nvCxnSpPr>
            <p:cNvPr id="241" name="Straight Connector 240">
              <a:extLst>
                <a:ext uri="{FF2B5EF4-FFF2-40B4-BE49-F238E27FC236}">
                  <a16:creationId xmlns:a16="http://schemas.microsoft.com/office/drawing/2014/main" id="{AA2B638F-B8FA-40DE-BDC4-C3B6139B6E8B}"/>
                </a:ext>
              </a:extLst>
            </p:cNvPr>
            <p:cNvCxnSpPr/>
            <p:nvPr/>
          </p:nvCxnSpPr>
          <p:spPr>
            <a:xfrm>
              <a:off x="3373859"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A1E11BDD-AAE8-4E9C-B68D-7D87D15511EE}"/>
                </a:ext>
              </a:extLst>
            </p:cNvPr>
            <p:cNvCxnSpPr/>
            <p:nvPr/>
          </p:nvCxnSpPr>
          <p:spPr>
            <a:xfrm>
              <a:off x="3800566"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43" name="Rectangle 242">
              <a:extLst>
                <a:ext uri="{FF2B5EF4-FFF2-40B4-BE49-F238E27FC236}">
                  <a16:creationId xmlns:a16="http://schemas.microsoft.com/office/drawing/2014/main" id="{19CC8829-8F9F-48FC-B4F2-AEE439DDCFC7}"/>
                </a:ext>
              </a:extLst>
            </p:cNvPr>
            <p:cNvSpPr/>
            <p:nvPr/>
          </p:nvSpPr>
          <p:spPr>
            <a:xfrm>
              <a:off x="3498229" y="3266047"/>
              <a:ext cx="182880" cy="182880"/>
            </a:xfrm>
            <a:prstGeom prst="rect">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E</a:t>
              </a:r>
            </a:p>
          </p:txBody>
        </p:sp>
      </p:grpSp>
      <p:grpSp>
        <p:nvGrpSpPr>
          <p:cNvPr id="244" name="Group 243">
            <a:extLst>
              <a:ext uri="{FF2B5EF4-FFF2-40B4-BE49-F238E27FC236}">
                <a16:creationId xmlns:a16="http://schemas.microsoft.com/office/drawing/2014/main" id="{5A2047D8-8A97-4D4C-BE2F-526ADE7F4F63}"/>
              </a:ext>
            </a:extLst>
          </p:cNvPr>
          <p:cNvGrpSpPr/>
          <p:nvPr/>
        </p:nvGrpSpPr>
        <p:grpSpPr>
          <a:xfrm>
            <a:off x="7792846" y="4827451"/>
            <a:ext cx="1682496" cy="292608"/>
            <a:chOff x="2742098" y="3208268"/>
            <a:chExt cx="1682496" cy="292608"/>
          </a:xfrm>
        </p:grpSpPr>
        <p:sp>
          <p:nvSpPr>
            <p:cNvPr id="245" name="Rectangle 244">
              <a:extLst>
                <a:ext uri="{FF2B5EF4-FFF2-40B4-BE49-F238E27FC236}">
                  <a16:creationId xmlns:a16="http://schemas.microsoft.com/office/drawing/2014/main" id="{120934F4-0014-4B5F-940D-E986B7AD7A35}"/>
                </a:ext>
              </a:extLst>
            </p:cNvPr>
            <p:cNvSpPr/>
            <p:nvPr/>
          </p:nvSpPr>
          <p:spPr>
            <a:xfrm>
              <a:off x="2742098" y="3208268"/>
              <a:ext cx="1682496" cy="29260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a:t>
              </a:r>
            </a:p>
          </p:txBody>
        </p:sp>
        <p:sp>
          <p:nvSpPr>
            <p:cNvPr id="246" name="Rectangle 245">
              <a:extLst>
                <a:ext uri="{FF2B5EF4-FFF2-40B4-BE49-F238E27FC236}">
                  <a16:creationId xmlns:a16="http://schemas.microsoft.com/office/drawing/2014/main" id="{58516ACA-338E-4FC7-8B60-580670E9DB85}"/>
                </a:ext>
              </a:extLst>
            </p:cNvPr>
            <p:cNvSpPr/>
            <p:nvPr/>
          </p:nvSpPr>
          <p:spPr>
            <a:xfrm>
              <a:off x="2794584"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C</a:t>
              </a:r>
            </a:p>
          </p:txBody>
        </p:sp>
        <p:sp>
          <p:nvSpPr>
            <p:cNvPr id="247" name="Rectangle 246">
              <a:extLst>
                <a:ext uri="{FF2B5EF4-FFF2-40B4-BE49-F238E27FC236}">
                  <a16:creationId xmlns:a16="http://schemas.microsoft.com/office/drawing/2014/main" id="{D56FEF67-89FB-4804-8CD8-47C10D38DA07}"/>
                </a:ext>
              </a:extLst>
            </p:cNvPr>
            <p:cNvSpPr/>
            <p:nvPr/>
          </p:nvSpPr>
          <p:spPr>
            <a:xfrm>
              <a:off x="3063505"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a:t>
              </a:r>
            </a:p>
          </p:txBody>
        </p:sp>
        <p:sp>
          <p:nvSpPr>
            <p:cNvPr id="248" name="Rectangle 247">
              <a:extLst>
                <a:ext uri="{FF2B5EF4-FFF2-40B4-BE49-F238E27FC236}">
                  <a16:creationId xmlns:a16="http://schemas.microsoft.com/office/drawing/2014/main" id="{D2C90175-5B25-4D12-8111-7388DDC0BC14}"/>
                </a:ext>
              </a:extLst>
            </p:cNvPr>
            <p:cNvSpPr/>
            <p:nvPr/>
          </p:nvSpPr>
          <p:spPr>
            <a:xfrm>
              <a:off x="3920307" y="3263132"/>
              <a:ext cx="182880" cy="182880"/>
            </a:xfrm>
            <a:prstGeom prst="rect">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M</a:t>
              </a:r>
            </a:p>
          </p:txBody>
        </p:sp>
        <p:sp>
          <p:nvSpPr>
            <p:cNvPr id="249" name="Rectangle 248">
              <a:extLst>
                <a:ext uri="{FF2B5EF4-FFF2-40B4-BE49-F238E27FC236}">
                  <a16:creationId xmlns:a16="http://schemas.microsoft.com/office/drawing/2014/main" id="{8127FC7E-266C-402F-BED5-AA92EE3C98C6}"/>
                </a:ext>
              </a:extLst>
            </p:cNvPr>
            <p:cNvSpPr/>
            <p:nvPr/>
          </p:nvSpPr>
          <p:spPr>
            <a:xfrm>
              <a:off x="4189228" y="3263132"/>
              <a:ext cx="182880" cy="182880"/>
            </a:xfrm>
            <a:prstGeom prst="rect">
              <a:avLst/>
            </a:prstGeom>
            <a:solidFill>
              <a:srgbClr val="FFFF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H</a:t>
              </a:r>
            </a:p>
          </p:txBody>
        </p:sp>
        <p:cxnSp>
          <p:nvCxnSpPr>
            <p:cNvPr id="250" name="Straight Connector 249">
              <a:extLst>
                <a:ext uri="{FF2B5EF4-FFF2-40B4-BE49-F238E27FC236}">
                  <a16:creationId xmlns:a16="http://schemas.microsoft.com/office/drawing/2014/main" id="{2113F803-BC01-42E2-A482-67E2B87F0A25}"/>
                </a:ext>
              </a:extLst>
            </p:cNvPr>
            <p:cNvCxnSpPr/>
            <p:nvPr/>
          </p:nvCxnSpPr>
          <p:spPr>
            <a:xfrm>
              <a:off x="3373859"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id="{40838277-21BD-41EF-9F6A-F35AD5BEE856}"/>
                </a:ext>
              </a:extLst>
            </p:cNvPr>
            <p:cNvCxnSpPr/>
            <p:nvPr/>
          </p:nvCxnSpPr>
          <p:spPr>
            <a:xfrm>
              <a:off x="3800566"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52" name="Rectangle 251">
              <a:extLst>
                <a:ext uri="{FF2B5EF4-FFF2-40B4-BE49-F238E27FC236}">
                  <a16:creationId xmlns:a16="http://schemas.microsoft.com/office/drawing/2014/main" id="{FE6384DD-1860-4679-9F12-E4001E584552}"/>
                </a:ext>
              </a:extLst>
            </p:cNvPr>
            <p:cNvSpPr/>
            <p:nvPr/>
          </p:nvSpPr>
          <p:spPr>
            <a:xfrm>
              <a:off x="3498229" y="3266047"/>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E</a:t>
              </a:r>
            </a:p>
          </p:txBody>
        </p:sp>
      </p:grpSp>
      <p:grpSp>
        <p:nvGrpSpPr>
          <p:cNvPr id="253" name="Group 252">
            <a:extLst>
              <a:ext uri="{FF2B5EF4-FFF2-40B4-BE49-F238E27FC236}">
                <a16:creationId xmlns:a16="http://schemas.microsoft.com/office/drawing/2014/main" id="{8A7520D7-4E9A-44E7-A354-BD539DFD3E47}"/>
              </a:ext>
            </a:extLst>
          </p:cNvPr>
          <p:cNvGrpSpPr/>
          <p:nvPr/>
        </p:nvGrpSpPr>
        <p:grpSpPr>
          <a:xfrm>
            <a:off x="7792846" y="5697244"/>
            <a:ext cx="1682496" cy="292608"/>
            <a:chOff x="2742098" y="3208268"/>
            <a:chExt cx="1682496" cy="292608"/>
          </a:xfrm>
        </p:grpSpPr>
        <p:sp>
          <p:nvSpPr>
            <p:cNvPr id="254" name="Rectangle 253">
              <a:extLst>
                <a:ext uri="{FF2B5EF4-FFF2-40B4-BE49-F238E27FC236}">
                  <a16:creationId xmlns:a16="http://schemas.microsoft.com/office/drawing/2014/main" id="{55C20C3C-9E71-4F56-9D64-A6D8D012EDD4}"/>
                </a:ext>
              </a:extLst>
            </p:cNvPr>
            <p:cNvSpPr/>
            <p:nvPr/>
          </p:nvSpPr>
          <p:spPr>
            <a:xfrm>
              <a:off x="2742098" y="3208268"/>
              <a:ext cx="1682496" cy="29260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a:t>
              </a:r>
            </a:p>
          </p:txBody>
        </p:sp>
        <p:sp>
          <p:nvSpPr>
            <p:cNvPr id="255" name="Rectangle 254">
              <a:extLst>
                <a:ext uri="{FF2B5EF4-FFF2-40B4-BE49-F238E27FC236}">
                  <a16:creationId xmlns:a16="http://schemas.microsoft.com/office/drawing/2014/main" id="{D06A4EBA-87E6-429E-AADE-AE80CA09829C}"/>
                </a:ext>
              </a:extLst>
            </p:cNvPr>
            <p:cNvSpPr/>
            <p:nvPr/>
          </p:nvSpPr>
          <p:spPr>
            <a:xfrm>
              <a:off x="2794584"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C</a:t>
              </a:r>
            </a:p>
          </p:txBody>
        </p:sp>
        <p:sp>
          <p:nvSpPr>
            <p:cNvPr id="256" name="Rectangle 255">
              <a:extLst>
                <a:ext uri="{FF2B5EF4-FFF2-40B4-BE49-F238E27FC236}">
                  <a16:creationId xmlns:a16="http://schemas.microsoft.com/office/drawing/2014/main" id="{1C6AF25C-55EF-4235-9E96-01BA88632390}"/>
                </a:ext>
              </a:extLst>
            </p:cNvPr>
            <p:cNvSpPr/>
            <p:nvPr/>
          </p:nvSpPr>
          <p:spPr>
            <a:xfrm>
              <a:off x="3063505"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S</a:t>
              </a:r>
            </a:p>
          </p:txBody>
        </p:sp>
        <p:sp>
          <p:nvSpPr>
            <p:cNvPr id="257" name="Rectangle 256">
              <a:extLst>
                <a:ext uri="{FF2B5EF4-FFF2-40B4-BE49-F238E27FC236}">
                  <a16:creationId xmlns:a16="http://schemas.microsoft.com/office/drawing/2014/main" id="{ED9039C9-6BE5-4D68-87D2-7BB197FBE271}"/>
                </a:ext>
              </a:extLst>
            </p:cNvPr>
            <p:cNvSpPr/>
            <p:nvPr/>
          </p:nvSpPr>
          <p:spPr>
            <a:xfrm>
              <a:off x="3920307" y="3263132"/>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M</a:t>
              </a:r>
            </a:p>
          </p:txBody>
        </p:sp>
        <p:sp>
          <p:nvSpPr>
            <p:cNvPr id="258" name="Rectangle 257">
              <a:extLst>
                <a:ext uri="{FF2B5EF4-FFF2-40B4-BE49-F238E27FC236}">
                  <a16:creationId xmlns:a16="http://schemas.microsoft.com/office/drawing/2014/main" id="{2CAD1F35-1BB1-4CCB-8D8C-469A49C52AF2}"/>
                </a:ext>
              </a:extLst>
            </p:cNvPr>
            <p:cNvSpPr/>
            <p:nvPr/>
          </p:nvSpPr>
          <p:spPr>
            <a:xfrm>
              <a:off x="4189228" y="3263132"/>
              <a:ext cx="182880" cy="182880"/>
            </a:xfrm>
            <a:prstGeom prst="rect">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H</a:t>
              </a:r>
            </a:p>
          </p:txBody>
        </p:sp>
        <p:cxnSp>
          <p:nvCxnSpPr>
            <p:cNvPr id="259" name="Straight Connector 258">
              <a:extLst>
                <a:ext uri="{FF2B5EF4-FFF2-40B4-BE49-F238E27FC236}">
                  <a16:creationId xmlns:a16="http://schemas.microsoft.com/office/drawing/2014/main" id="{920EA409-2E6D-44D7-A6EA-38240A0FF1EF}"/>
                </a:ext>
              </a:extLst>
            </p:cNvPr>
            <p:cNvCxnSpPr/>
            <p:nvPr/>
          </p:nvCxnSpPr>
          <p:spPr>
            <a:xfrm>
              <a:off x="3373859"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AEDBC509-CE3C-4961-A1E9-D5B942A66CD8}"/>
                </a:ext>
              </a:extLst>
            </p:cNvPr>
            <p:cNvCxnSpPr/>
            <p:nvPr/>
          </p:nvCxnSpPr>
          <p:spPr>
            <a:xfrm>
              <a:off x="3800566" y="3208268"/>
              <a:ext cx="0" cy="292608"/>
            </a:xfrm>
            <a:prstGeom prst="line">
              <a:avLst/>
            </a:prstGeom>
            <a:noFill/>
            <a:ln w="1905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1" name="Rectangle 260">
              <a:extLst>
                <a:ext uri="{FF2B5EF4-FFF2-40B4-BE49-F238E27FC236}">
                  <a16:creationId xmlns:a16="http://schemas.microsoft.com/office/drawing/2014/main" id="{6F9B8BEA-884F-4863-9444-106B5FBD61EB}"/>
                </a:ext>
              </a:extLst>
            </p:cNvPr>
            <p:cNvSpPr/>
            <p:nvPr/>
          </p:nvSpPr>
          <p:spPr>
            <a:xfrm>
              <a:off x="3498229" y="3266047"/>
              <a:ext cx="182880" cy="1828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E</a:t>
              </a:r>
            </a:p>
          </p:txBody>
        </p:sp>
      </p:grpSp>
      <p:sp>
        <p:nvSpPr>
          <p:cNvPr id="8" name="TextBox 7">
            <a:extLst>
              <a:ext uri="{FF2B5EF4-FFF2-40B4-BE49-F238E27FC236}">
                <a16:creationId xmlns:a16="http://schemas.microsoft.com/office/drawing/2014/main" id="{7605DF72-BA88-4582-96F8-3683B8165C56}"/>
              </a:ext>
            </a:extLst>
          </p:cNvPr>
          <p:cNvSpPr txBox="1"/>
          <p:nvPr/>
        </p:nvSpPr>
        <p:spPr>
          <a:xfrm>
            <a:off x="7696993" y="2289008"/>
            <a:ext cx="2560186" cy="338554"/>
          </a:xfrm>
          <a:prstGeom prst="rect">
            <a:avLst/>
          </a:prstGeom>
          <a:noFill/>
        </p:spPr>
        <p:txBody>
          <a:bodyPr wrap="square" rtlCol="0">
            <a:spAutoFit/>
          </a:bodyPr>
          <a:lstStyle/>
          <a:p>
            <a:r>
              <a:rPr lang="en-US" sz="1550">
                <a:solidFill>
                  <a:srgbClr val="0070C0"/>
                </a:solidFill>
                <a:latin typeface="Amasis MT Pro Black" panose="02040A04050005020304" pitchFamily="18" charset="0"/>
              </a:rPr>
              <a:t> C   S     </a:t>
            </a:r>
            <a:r>
              <a:rPr lang="en-US" sz="1550">
                <a:solidFill>
                  <a:srgbClr val="00B050"/>
                </a:solidFill>
                <a:latin typeface="Amasis MT Pro Black" panose="02040A04050005020304" pitchFamily="18" charset="0"/>
              </a:rPr>
              <a:t>E</a:t>
            </a:r>
            <a:r>
              <a:rPr lang="en-US" sz="1550">
                <a:latin typeface="Amasis MT Pro Black" panose="02040A04050005020304" pitchFamily="18" charset="0"/>
              </a:rPr>
              <a:t>    </a:t>
            </a:r>
            <a:r>
              <a:rPr lang="en-US" sz="1550">
                <a:solidFill>
                  <a:srgbClr val="FF0000"/>
                </a:solidFill>
                <a:latin typeface="Amasis MT Pro Black" panose="02040A04050005020304" pitchFamily="18" charset="0"/>
              </a:rPr>
              <a:t>M  H</a:t>
            </a:r>
          </a:p>
        </p:txBody>
      </p:sp>
      <p:sp>
        <p:nvSpPr>
          <p:cNvPr id="156" name="TextBox 155">
            <a:extLst>
              <a:ext uri="{FF2B5EF4-FFF2-40B4-BE49-F238E27FC236}">
                <a16:creationId xmlns:a16="http://schemas.microsoft.com/office/drawing/2014/main" id="{F561E07A-8D45-41D4-A658-21F40C220670}"/>
              </a:ext>
            </a:extLst>
          </p:cNvPr>
          <p:cNvSpPr txBox="1"/>
          <p:nvPr/>
        </p:nvSpPr>
        <p:spPr>
          <a:xfrm>
            <a:off x="7851667" y="1726174"/>
            <a:ext cx="2039758" cy="615553"/>
          </a:xfrm>
          <a:prstGeom prst="rect">
            <a:avLst/>
          </a:prstGeom>
          <a:noFill/>
        </p:spPr>
        <p:txBody>
          <a:bodyPr wrap="square" rtlCol="0">
            <a:spAutoFit/>
          </a:bodyPr>
          <a:lstStyle/>
          <a:p>
            <a:r>
              <a:rPr lang="en-US" sz="3400">
                <a:solidFill>
                  <a:srgbClr val="0070C0"/>
                </a:solidFill>
                <a:latin typeface="Amasis MT Pro Black" panose="02040A04050005020304" pitchFamily="18" charset="0"/>
              </a:rPr>
              <a:t>S</a:t>
            </a:r>
            <a:r>
              <a:rPr lang="en-US" sz="3400">
                <a:solidFill>
                  <a:srgbClr val="00B050"/>
                </a:solidFill>
                <a:latin typeface="Amasis MT Pro Black" panose="02040A04050005020304" pitchFamily="18" charset="0"/>
              </a:rPr>
              <a:t>  H  </a:t>
            </a:r>
            <a:r>
              <a:rPr lang="en-US" sz="3400">
                <a:solidFill>
                  <a:srgbClr val="FF0000"/>
                </a:solidFill>
                <a:latin typeface="Amasis MT Pro Black" panose="02040A04050005020304" pitchFamily="18" charset="0"/>
              </a:rPr>
              <a:t>E</a:t>
            </a:r>
          </a:p>
        </p:txBody>
      </p:sp>
      <p:sp>
        <p:nvSpPr>
          <p:cNvPr id="3" name="Slide Number Placeholder 2">
            <a:extLst>
              <a:ext uri="{FF2B5EF4-FFF2-40B4-BE49-F238E27FC236}">
                <a16:creationId xmlns:a16="http://schemas.microsoft.com/office/drawing/2014/main" id="{5BBFA707-1C53-64C2-F725-854C1E80F7B2}"/>
              </a:ext>
            </a:extLst>
          </p:cNvPr>
          <p:cNvSpPr>
            <a:spLocks noGrp="1"/>
          </p:cNvSpPr>
          <p:nvPr>
            <p:ph type="sldNum" sz="quarter" idx="12"/>
          </p:nvPr>
        </p:nvSpPr>
        <p:spPr/>
        <p:txBody>
          <a:bodyPr/>
          <a:lstStyle/>
          <a:p>
            <a:fld id="{0BDE28F9-DF4C-4421-9B70-DBE64F175828}" type="slidenum">
              <a:rPr lang="en-US" smtClean="0"/>
              <a:t>89</a:t>
            </a:fld>
            <a:endParaRPr lang="en-US"/>
          </a:p>
        </p:txBody>
      </p:sp>
    </p:spTree>
    <p:extLst>
      <p:ext uri="{BB962C8B-B14F-4D97-AF65-F5344CB8AC3E}">
        <p14:creationId xmlns:p14="http://schemas.microsoft.com/office/powerpoint/2010/main" val="2768878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up)">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left)">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3" fill="hold" grpId="0" nodeType="clickEffect">
                                  <p:stCondLst>
                                    <p:cond delay="0"/>
                                  </p:stCondLst>
                                  <p:childTnLst>
                                    <p:set>
                                      <p:cBhvr>
                                        <p:cTn id="20" dur="1" fill="hold">
                                          <p:stCondLst>
                                            <p:cond delay="0"/>
                                          </p:stCondLst>
                                        </p:cTn>
                                        <p:tgtEl>
                                          <p:spTgt spid="156"/>
                                        </p:tgtEl>
                                        <p:attrNameLst>
                                          <p:attrName>style.visibility</p:attrName>
                                        </p:attrNameLst>
                                      </p:cBhvr>
                                      <p:to>
                                        <p:strVal val="visible"/>
                                      </p:to>
                                    </p:set>
                                    <p:anim calcmode="lin" valueType="num">
                                      <p:cBhvr additive="base">
                                        <p:cTn id="21" dur="500" fill="hold"/>
                                        <p:tgtEl>
                                          <p:spTgt spid="156"/>
                                        </p:tgtEl>
                                        <p:attrNameLst>
                                          <p:attrName>ppt_x</p:attrName>
                                        </p:attrNameLst>
                                      </p:cBhvr>
                                      <p:tavLst>
                                        <p:tav tm="0">
                                          <p:val>
                                            <p:strVal val="1+#ppt_w/2"/>
                                          </p:val>
                                        </p:tav>
                                        <p:tav tm="100000">
                                          <p:val>
                                            <p:strVal val="#ppt_x"/>
                                          </p:val>
                                        </p:tav>
                                      </p:tavLst>
                                    </p:anim>
                                    <p:anim calcmode="lin" valueType="num">
                                      <p:cBhvr additive="base">
                                        <p:cTn id="22" dur="500" fill="hold"/>
                                        <p:tgtEl>
                                          <p:spTgt spid="156"/>
                                        </p:tgtEl>
                                        <p:attrNameLst>
                                          <p:attrName>ppt_y</p:attrName>
                                        </p:attrNameLst>
                                      </p:cBhvr>
                                      <p:tavLst>
                                        <p:tav tm="0">
                                          <p:val>
                                            <p:strVal val="0-#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81"/>
                                        </p:tgtEl>
                                        <p:attrNameLst>
                                          <p:attrName>style.visibility</p:attrName>
                                        </p:attrNameLst>
                                      </p:cBhvr>
                                      <p:to>
                                        <p:strVal val="visible"/>
                                      </p:to>
                                    </p:set>
                                    <p:animEffect transition="in" filter="wipe(left)">
                                      <p:cBhvr>
                                        <p:cTn id="32" dur="500"/>
                                        <p:tgtEl>
                                          <p:spTgt spid="18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wipe(left)">
                                      <p:cBhvr>
                                        <p:cTn id="37" dur="500"/>
                                        <p:tgtEl>
                                          <p:spTgt spid="30"/>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199"/>
                                        </p:tgtEl>
                                        <p:attrNameLst>
                                          <p:attrName>style.visibility</p:attrName>
                                        </p:attrNameLst>
                                      </p:cBhvr>
                                      <p:to>
                                        <p:strVal val="visible"/>
                                      </p:to>
                                    </p:set>
                                    <p:animEffect transition="in" filter="wipe(left)">
                                      <p:cBhvr>
                                        <p:cTn id="42" dur="500"/>
                                        <p:tgtEl>
                                          <p:spTgt spid="199"/>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wipe(left)">
                                      <p:cBhvr>
                                        <p:cTn id="47" dur="500"/>
                                        <p:tgtEl>
                                          <p:spTgt spid="1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208"/>
                                        </p:tgtEl>
                                        <p:attrNameLst>
                                          <p:attrName>style.visibility</p:attrName>
                                        </p:attrNameLst>
                                      </p:cBhvr>
                                      <p:to>
                                        <p:strVal val="visible"/>
                                      </p:to>
                                    </p:set>
                                    <p:animEffect transition="in" filter="wipe(left)">
                                      <p:cBhvr>
                                        <p:cTn id="52" dur="500"/>
                                        <p:tgtEl>
                                          <p:spTgt spid="20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wipe(left)">
                                      <p:cBhvr>
                                        <p:cTn id="57" dur="500"/>
                                        <p:tgtEl>
                                          <p:spTgt spid="4"/>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226"/>
                                        </p:tgtEl>
                                        <p:attrNameLst>
                                          <p:attrName>style.visibility</p:attrName>
                                        </p:attrNameLst>
                                      </p:cBhvr>
                                      <p:to>
                                        <p:strVal val="visible"/>
                                      </p:to>
                                    </p:set>
                                    <p:animEffect transition="in" filter="wipe(left)">
                                      <p:cBhvr>
                                        <p:cTn id="62" dur="500"/>
                                        <p:tgtEl>
                                          <p:spTgt spid="226"/>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5"/>
                                        </p:tgtEl>
                                        <p:attrNameLst>
                                          <p:attrName>style.visibility</p:attrName>
                                        </p:attrNameLst>
                                      </p:cBhvr>
                                      <p:to>
                                        <p:strVal val="visible"/>
                                      </p:to>
                                    </p:set>
                                    <p:animEffect transition="in" filter="wipe(left)">
                                      <p:cBhvr>
                                        <p:cTn id="67" dur="500"/>
                                        <p:tgtEl>
                                          <p:spTgt spid="5"/>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nodeType="clickEffect">
                                  <p:stCondLst>
                                    <p:cond delay="0"/>
                                  </p:stCondLst>
                                  <p:childTnLst>
                                    <p:set>
                                      <p:cBhvr>
                                        <p:cTn id="71" dur="1" fill="hold">
                                          <p:stCondLst>
                                            <p:cond delay="0"/>
                                          </p:stCondLst>
                                        </p:cTn>
                                        <p:tgtEl>
                                          <p:spTgt spid="235"/>
                                        </p:tgtEl>
                                        <p:attrNameLst>
                                          <p:attrName>style.visibility</p:attrName>
                                        </p:attrNameLst>
                                      </p:cBhvr>
                                      <p:to>
                                        <p:strVal val="visible"/>
                                      </p:to>
                                    </p:set>
                                    <p:animEffect transition="in" filter="wipe(left)">
                                      <p:cBhvr>
                                        <p:cTn id="72" dur="500"/>
                                        <p:tgtEl>
                                          <p:spTgt spid="235"/>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8" fill="hold" grpId="0" nodeType="clickEffect">
                                  <p:stCondLst>
                                    <p:cond delay="0"/>
                                  </p:stCondLst>
                                  <p:childTnLst>
                                    <p:set>
                                      <p:cBhvr>
                                        <p:cTn id="76" dur="1" fill="hold">
                                          <p:stCondLst>
                                            <p:cond delay="0"/>
                                          </p:stCondLst>
                                        </p:cTn>
                                        <p:tgtEl>
                                          <p:spTgt spid="6"/>
                                        </p:tgtEl>
                                        <p:attrNameLst>
                                          <p:attrName>style.visibility</p:attrName>
                                        </p:attrNameLst>
                                      </p:cBhvr>
                                      <p:to>
                                        <p:strVal val="visible"/>
                                      </p:to>
                                    </p:set>
                                    <p:animEffect transition="in" filter="wipe(left)">
                                      <p:cBhvr>
                                        <p:cTn id="77" dur="500"/>
                                        <p:tgtEl>
                                          <p:spTgt spid="6"/>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8" fill="hold" nodeType="clickEffect">
                                  <p:stCondLst>
                                    <p:cond delay="0"/>
                                  </p:stCondLst>
                                  <p:childTnLst>
                                    <p:set>
                                      <p:cBhvr>
                                        <p:cTn id="81" dur="1" fill="hold">
                                          <p:stCondLst>
                                            <p:cond delay="0"/>
                                          </p:stCondLst>
                                        </p:cTn>
                                        <p:tgtEl>
                                          <p:spTgt spid="244"/>
                                        </p:tgtEl>
                                        <p:attrNameLst>
                                          <p:attrName>style.visibility</p:attrName>
                                        </p:attrNameLst>
                                      </p:cBhvr>
                                      <p:to>
                                        <p:strVal val="visible"/>
                                      </p:to>
                                    </p:set>
                                    <p:animEffect transition="in" filter="wipe(left)">
                                      <p:cBhvr>
                                        <p:cTn id="82" dur="500"/>
                                        <p:tgtEl>
                                          <p:spTgt spid="244"/>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8" fill="hold" grpId="0" nodeType="clickEffect">
                                  <p:stCondLst>
                                    <p:cond delay="0"/>
                                  </p:stCondLst>
                                  <p:childTnLst>
                                    <p:set>
                                      <p:cBhvr>
                                        <p:cTn id="86" dur="1" fill="hold">
                                          <p:stCondLst>
                                            <p:cond delay="0"/>
                                          </p:stCondLst>
                                        </p:cTn>
                                        <p:tgtEl>
                                          <p:spTgt spid="13"/>
                                        </p:tgtEl>
                                        <p:attrNameLst>
                                          <p:attrName>style.visibility</p:attrName>
                                        </p:attrNameLst>
                                      </p:cBhvr>
                                      <p:to>
                                        <p:strVal val="visible"/>
                                      </p:to>
                                    </p:set>
                                    <p:animEffect transition="in" filter="wipe(left)">
                                      <p:cBhvr>
                                        <p:cTn id="87" dur="500"/>
                                        <p:tgtEl>
                                          <p:spTgt spid="13"/>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8" fill="hold" nodeType="clickEffect">
                                  <p:stCondLst>
                                    <p:cond delay="0"/>
                                  </p:stCondLst>
                                  <p:childTnLst>
                                    <p:set>
                                      <p:cBhvr>
                                        <p:cTn id="91" dur="1" fill="hold">
                                          <p:stCondLst>
                                            <p:cond delay="0"/>
                                          </p:stCondLst>
                                        </p:cTn>
                                        <p:tgtEl>
                                          <p:spTgt spid="190"/>
                                        </p:tgtEl>
                                        <p:attrNameLst>
                                          <p:attrName>style.visibility</p:attrName>
                                        </p:attrNameLst>
                                      </p:cBhvr>
                                      <p:to>
                                        <p:strVal val="visible"/>
                                      </p:to>
                                    </p:set>
                                    <p:animEffect transition="in" filter="wipe(left)">
                                      <p:cBhvr>
                                        <p:cTn id="92" dur="500"/>
                                        <p:tgtEl>
                                          <p:spTgt spid="190"/>
                                        </p:tgtEl>
                                      </p:cBhvr>
                                    </p:animEffect>
                                  </p:childTnLst>
                                </p:cTn>
                              </p:par>
                            </p:childTnLst>
                          </p:cTn>
                        </p:par>
                      </p:childTnLst>
                    </p:cTn>
                  </p:par>
                  <p:par>
                    <p:cTn id="93" fill="hold">
                      <p:stCondLst>
                        <p:cond delay="indefinite"/>
                      </p:stCondLst>
                      <p:childTnLst>
                        <p:par>
                          <p:cTn id="94" fill="hold">
                            <p:stCondLst>
                              <p:cond delay="0"/>
                            </p:stCondLst>
                            <p:childTnLst>
                              <p:par>
                                <p:cTn id="95" presetID="22" presetClass="entr" presetSubtype="8" fill="hold" grpId="0" nodeType="clickEffect">
                                  <p:stCondLst>
                                    <p:cond delay="0"/>
                                  </p:stCondLst>
                                  <p:childTnLst>
                                    <p:set>
                                      <p:cBhvr>
                                        <p:cTn id="96" dur="1" fill="hold">
                                          <p:stCondLst>
                                            <p:cond delay="0"/>
                                          </p:stCondLst>
                                        </p:cTn>
                                        <p:tgtEl>
                                          <p:spTgt spid="7"/>
                                        </p:tgtEl>
                                        <p:attrNameLst>
                                          <p:attrName>style.visibility</p:attrName>
                                        </p:attrNameLst>
                                      </p:cBhvr>
                                      <p:to>
                                        <p:strVal val="visible"/>
                                      </p:to>
                                    </p:set>
                                    <p:animEffect transition="in" filter="wipe(left)">
                                      <p:cBhvr>
                                        <p:cTn id="97" dur="500"/>
                                        <p:tgtEl>
                                          <p:spTgt spid="7"/>
                                        </p:tgtEl>
                                      </p:cBhvr>
                                    </p:animEffect>
                                  </p:childTnLst>
                                </p:cTn>
                              </p:par>
                            </p:childTnLst>
                          </p:cTn>
                        </p:par>
                      </p:childTnLst>
                    </p:cTn>
                  </p:par>
                  <p:par>
                    <p:cTn id="98" fill="hold">
                      <p:stCondLst>
                        <p:cond delay="indefinite"/>
                      </p:stCondLst>
                      <p:childTnLst>
                        <p:par>
                          <p:cTn id="99" fill="hold">
                            <p:stCondLst>
                              <p:cond delay="0"/>
                            </p:stCondLst>
                            <p:childTnLst>
                              <p:par>
                                <p:cTn id="100" presetID="22" presetClass="entr" presetSubtype="8" fill="hold" nodeType="clickEffect">
                                  <p:stCondLst>
                                    <p:cond delay="0"/>
                                  </p:stCondLst>
                                  <p:childTnLst>
                                    <p:set>
                                      <p:cBhvr>
                                        <p:cTn id="101" dur="1" fill="hold">
                                          <p:stCondLst>
                                            <p:cond delay="0"/>
                                          </p:stCondLst>
                                        </p:cTn>
                                        <p:tgtEl>
                                          <p:spTgt spid="253"/>
                                        </p:tgtEl>
                                        <p:attrNameLst>
                                          <p:attrName>style.visibility</p:attrName>
                                        </p:attrNameLst>
                                      </p:cBhvr>
                                      <p:to>
                                        <p:strVal val="visible"/>
                                      </p:to>
                                    </p:set>
                                    <p:animEffect transition="in" filter="wipe(left)">
                                      <p:cBhvr>
                                        <p:cTn id="102" dur="500"/>
                                        <p:tgtEl>
                                          <p:spTgt spid="2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12" grpId="0" animBg="1"/>
      <p:bldP spid="13" grpId="0" animBg="1"/>
      <p:bldP spid="14" grpId="0" animBg="1"/>
      <p:bldP spid="30" grpId="0" animBg="1"/>
      <p:bldP spid="8" grpId="0"/>
      <p:bldP spid="15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solidFill>
                  <a:srgbClr val="002060"/>
                </a:solidFill>
              </a:rPr>
              <a:t>Making C++ </a:t>
            </a:r>
            <a:r>
              <a:rPr lang="en-US">
                <a:solidFill>
                  <a:srgbClr val="0070C0"/>
                </a:solidFill>
                <a:latin typeface="Amasis MT Pro Black" panose="02040A04050005020304" pitchFamily="18" charset="0"/>
              </a:rPr>
              <a:t>S</a:t>
            </a:r>
            <a:r>
              <a:rPr lang="en-US">
                <a:solidFill>
                  <a:srgbClr val="0070C0"/>
                </a:solidFill>
                <a:latin typeface="+mn-lt"/>
              </a:rPr>
              <a:t>afer</a:t>
            </a: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p:txBody>
          <a:bodyPr>
            <a:normAutofit lnSpcReduction="10000"/>
          </a:bodyPr>
          <a:lstStyle/>
          <a:p>
            <a:pPr marL="0" indent="0">
              <a:buNone/>
            </a:pPr>
            <a:r>
              <a:rPr lang="en-US" sz="4400" b="1">
                <a:solidFill>
                  <a:srgbClr val="0070C0"/>
                </a:solidFill>
                <a:latin typeface="Amasis MT Pro Black" panose="02040A04050005020304" pitchFamily="18" charset="0"/>
              </a:rPr>
              <a:t>C</a:t>
            </a:r>
            <a:r>
              <a:rPr lang="en-US" sz="4400">
                <a:solidFill>
                  <a:srgbClr val="0070C0"/>
                </a:solidFill>
              </a:rPr>
              <a:t>orrect</a:t>
            </a:r>
          </a:p>
          <a:p>
            <a:pPr lvl="1">
              <a:buFont typeface="Wingdings" panose="05000000000000000000" pitchFamily="2" charset="2"/>
              <a:buChar char="Ø"/>
            </a:pPr>
            <a:r>
              <a:rPr lang="en-US" sz="4000">
                <a:solidFill>
                  <a:srgbClr val="0070C0"/>
                </a:solidFill>
              </a:rPr>
              <a:t> The essential behavior is as intended. </a:t>
            </a:r>
          </a:p>
          <a:p>
            <a:pPr lvl="2">
              <a:buFont typeface="Calibri" panose="020F0502020204030204" pitchFamily="34" charset="0"/>
              <a:buChar char="—"/>
            </a:pPr>
            <a:r>
              <a:rPr lang="en-US" sz="3600">
                <a:solidFill>
                  <a:srgbClr val="0070C0"/>
                </a:solidFill>
              </a:rPr>
              <a:t> Support for detecting/preventing defects </a:t>
            </a:r>
          </a:p>
          <a:p>
            <a:pPr marL="0" indent="0">
              <a:lnSpc>
                <a:spcPct val="100000"/>
              </a:lnSpc>
              <a:buNone/>
            </a:pPr>
            <a:br>
              <a:rPr lang="en-US" sz="4400">
                <a:solidFill>
                  <a:srgbClr val="0070C0"/>
                </a:solidFill>
              </a:rPr>
            </a:br>
            <a:r>
              <a:rPr lang="en-US" sz="4400" b="1">
                <a:solidFill>
                  <a:srgbClr val="0070C0"/>
                </a:solidFill>
                <a:latin typeface="Amasis MT Pro Black" panose="02040A04050005020304" pitchFamily="18" charset="0"/>
              </a:rPr>
              <a:t>S</a:t>
            </a:r>
            <a:r>
              <a:rPr lang="en-US" sz="4400">
                <a:solidFill>
                  <a:srgbClr val="0070C0"/>
                </a:solidFill>
              </a:rPr>
              <a:t>ecure</a:t>
            </a:r>
          </a:p>
          <a:p>
            <a:pPr lvl="1">
              <a:buFont typeface="Wingdings" panose="05000000000000000000" pitchFamily="2" charset="2"/>
              <a:buChar char="Ø"/>
            </a:pPr>
            <a:r>
              <a:rPr lang="en-US" sz="4000">
                <a:solidFill>
                  <a:srgbClr val="0070C0"/>
                </a:solidFill>
              </a:rPr>
              <a:t> Defects cannot be easily exploited.  </a:t>
            </a:r>
          </a:p>
          <a:p>
            <a:pPr lvl="2">
              <a:buFont typeface="Calibri" panose="020F0502020204030204" pitchFamily="34" charset="0"/>
              <a:buChar char="—"/>
            </a:pPr>
            <a:r>
              <a:rPr lang="en-US" sz="3600">
                <a:solidFill>
                  <a:srgbClr val="0070C0"/>
                </a:solidFill>
              </a:rPr>
              <a:t> Inherently resistant to malicious attacks</a:t>
            </a:r>
          </a:p>
          <a:p>
            <a:pPr marL="0" indent="0">
              <a:buNone/>
            </a:pPr>
            <a:endParaRPr lang="en-US" sz="4400">
              <a:solidFill>
                <a:srgbClr val="0070C0"/>
              </a:solidFill>
            </a:endParaRPr>
          </a:p>
        </p:txBody>
      </p:sp>
      <p:sp>
        <p:nvSpPr>
          <p:cNvPr id="3" name="Slide Number Placeholder 2">
            <a:extLst>
              <a:ext uri="{FF2B5EF4-FFF2-40B4-BE49-F238E27FC236}">
                <a16:creationId xmlns:a16="http://schemas.microsoft.com/office/drawing/2014/main" id="{6F0B78A5-04AC-C2AE-14D0-2F954004CFFA}"/>
              </a:ext>
            </a:extLst>
          </p:cNvPr>
          <p:cNvSpPr>
            <a:spLocks noGrp="1"/>
          </p:cNvSpPr>
          <p:nvPr>
            <p:ph type="sldNum" sz="quarter" idx="12"/>
          </p:nvPr>
        </p:nvSpPr>
        <p:spPr/>
        <p:txBody>
          <a:bodyPr/>
          <a:lstStyle/>
          <a:p>
            <a:fld id="{0BDE28F9-DF4C-4421-9B70-DBE64F175828}" type="slidenum">
              <a:rPr lang="en-US" smtClean="0"/>
              <a:t>9</a:t>
            </a:fld>
            <a:endParaRPr lang="en-US"/>
          </a:p>
        </p:txBody>
      </p:sp>
    </p:spTree>
    <p:extLst>
      <p:ext uri="{BB962C8B-B14F-4D97-AF65-F5344CB8AC3E}">
        <p14:creationId xmlns:p14="http://schemas.microsoft.com/office/powerpoint/2010/main" val="3013552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wipe(left)">
                                      <p:cBhvr>
                                        <p:cTn id="3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5B9F8-F31B-22C3-E303-733A2A122D44}"/>
              </a:ext>
            </a:extLst>
          </p:cNvPr>
          <p:cNvSpPr>
            <a:spLocks noGrp="1"/>
          </p:cNvSpPr>
          <p:nvPr>
            <p:ph type="title"/>
          </p:nvPr>
        </p:nvSpPr>
        <p:spPr/>
        <p:txBody>
          <a:bodyPr/>
          <a:lstStyle/>
          <a:p>
            <a:pPr algn="ctr"/>
            <a:r>
              <a:rPr lang="en-US"/>
              <a:t>Summary and Conclusion</a:t>
            </a:r>
          </a:p>
        </p:txBody>
      </p:sp>
      <p:sp>
        <p:nvSpPr>
          <p:cNvPr id="3" name="Content Placeholder 2">
            <a:extLst>
              <a:ext uri="{FF2B5EF4-FFF2-40B4-BE49-F238E27FC236}">
                <a16:creationId xmlns:a16="http://schemas.microsoft.com/office/drawing/2014/main" id="{5C0B9792-289F-76FB-7FC1-7F67FBC709F4}"/>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11600"/>
              <a:t>Summary</a:t>
            </a:r>
          </a:p>
          <a:p>
            <a:pPr marL="0" indent="0" algn="ctr">
              <a:lnSpc>
                <a:spcPts val="12000"/>
              </a:lnSpc>
              <a:buNone/>
            </a:pPr>
            <a:r>
              <a:rPr lang="en-US" sz="11600"/>
              <a:t>and </a:t>
            </a:r>
          </a:p>
          <a:p>
            <a:pPr marL="0" indent="0" algn="ctr">
              <a:lnSpc>
                <a:spcPts val="12000"/>
              </a:lnSpc>
              <a:buNone/>
            </a:pPr>
            <a:r>
              <a:rPr lang="en-US" sz="11600"/>
              <a:t>Conclusion</a:t>
            </a:r>
          </a:p>
        </p:txBody>
      </p:sp>
      <p:sp>
        <p:nvSpPr>
          <p:cNvPr id="4" name="Slide Number Placeholder 3">
            <a:extLst>
              <a:ext uri="{FF2B5EF4-FFF2-40B4-BE49-F238E27FC236}">
                <a16:creationId xmlns:a16="http://schemas.microsoft.com/office/drawing/2014/main" id="{21FF8054-CDDC-2C1F-2F9F-E9D340392198}"/>
              </a:ext>
            </a:extLst>
          </p:cNvPr>
          <p:cNvSpPr>
            <a:spLocks noGrp="1"/>
          </p:cNvSpPr>
          <p:nvPr>
            <p:ph type="sldNum" sz="quarter" idx="12"/>
          </p:nvPr>
        </p:nvSpPr>
        <p:spPr/>
        <p:txBody>
          <a:bodyPr/>
          <a:lstStyle/>
          <a:p>
            <a:fld id="{0BDE28F9-DF4C-4421-9B70-DBE64F175828}" type="slidenum">
              <a:rPr lang="en-US" smtClean="0"/>
              <a:t>90</a:t>
            </a:fld>
            <a:endParaRPr lang="en-US"/>
          </a:p>
        </p:txBody>
      </p:sp>
    </p:spTree>
    <p:extLst>
      <p:ext uri="{BB962C8B-B14F-4D97-AF65-F5344CB8AC3E}">
        <p14:creationId xmlns:p14="http://schemas.microsoft.com/office/powerpoint/2010/main" val="313506050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Conclusion</a:t>
            </a:r>
          </a:p>
        </p:txBody>
      </p:sp>
      <p:sp>
        <p:nvSpPr>
          <p:cNvPr id="3" name="Content Placeholder 2">
            <a:extLst>
              <a:ext uri="{FF2B5EF4-FFF2-40B4-BE49-F238E27FC236}">
                <a16:creationId xmlns:a16="http://schemas.microsoft.com/office/drawing/2014/main" id="{3C1EE037-5558-4756-B6C4-61D64BA56C8B}"/>
              </a:ext>
            </a:extLst>
          </p:cNvPr>
          <p:cNvSpPr>
            <a:spLocks noGrp="1"/>
          </p:cNvSpPr>
          <p:nvPr>
            <p:ph idx="1"/>
          </p:nvPr>
        </p:nvSpPr>
        <p:spPr>
          <a:xfrm>
            <a:off x="838198" y="1825625"/>
            <a:ext cx="10617487" cy="4351338"/>
          </a:xfrm>
        </p:spPr>
        <p:txBody>
          <a:bodyPr>
            <a:normAutofit/>
          </a:bodyPr>
          <a:lstStyle/>
          <a:p>
            <a:pPr marL="1371600" indent="-1371600" algn="ctr">
              <a:buFont typeface="+mj-lt"/>
              <a:buAutoNum type="arabicPeriod"/>
            </a:pPr>
            <a:r>
              <a:rPr lang="en-US" sz="9600" b="1" spc="100">
                <a:solidFill>
                  <a:srgbClr val="6666FF"/>
                </a:solidFill>
              </a:rPr>
              <a:t>WE NEED C++</a:t>
            </a:r>
          </a:p>
          <a:p>
            <a:pPr marL="1371600" indent="-1371600" algn="ctr">
              <a:buFont typeface="+mj-lt"/>
              <a:buAutoNum type="arabicPeriod"/>
            </a:pPr>
            <a:r>
              <a:rPr lang="en-US" sz="9600" b="1">
                <a:solidFill>
                  <a:srgbClr val="C00000"/>
                </a:solidFill>
              </a:rPr>
              <a:t>C++ NEEDS US</a:t>
            </a:r>
          </a:p>
          <a:p>
            <a:pPr marL="1371600" indent="-1371600" algn="ctr">
              <a:buFont typeface="+mj-lt"/>
              <a:buAutoNum type="arabicPeriod"/>
            </a:pPr>
            <a:r>
              <a:rPr lang="en-US" sz="9600" b="1">
                <a:solidFill>
                  <a:srgbClr val="6666FF"/>
                </a:solidFill>
              </a:rPr>
              <a:t>WE HEAR YOU</a:t>
            </a:r>
          </a:p>
          <a:p>
            <a:pPr marL="1371600" indent="-1371600" algn="ctr">
              <a:buFont typeface="+mj-lt"/>
              <a:buAutoNum type="arabicPeriod"/>
            </a:pPr>
            <a:endParaRPr lang="en-US" sz="9600">
              <a:solidFill>
                <a:srgbClr val="FF0000"/>
              </a:solidFill>
            </a:endParaRPr>
          </a:p>
          <a:p>
            <a:pPr marL="1371600" indent="-1371600" algn="ctr">
              <a:buFont typeface="+mj-lt"/>
              <a:buAutoNum type="arabicPeriod"/>
            </a:pPr>
            <a:endParaRPr lang="en-US" sz="9600">
              <a:solidFill>
                <a:srgbClr val="FF0000"/>
              </a:solidFill>
            </a:endParaRPr>
          </a:p>
        </p:txBody>
      </p:sp>
      <p:sp>
        <p:nvSpPr>
          <p:cNvPr id="4" name="Slide Number Placeholder 3">
            <a:extLst>
              <a:ext uri="{FF2B5EF4-FFF2-40B4-BE49-F238E27FC236}">
                <a16:creationId xmlns:a16="http://schemas.microsoft.com/office/drawing/2014/main" id="{F610AD54-5CD5-82EB-A2D2-34A85EE40397}"/>
              </a:ext>
            </a:extLst>
          </p:cNvPr>
          <p:cNvSpPr>
            <a:spLocks noGrp="1"/>
          </p:cNvSpPr>
          <p:nvPr>
            <p:ph type="sldNum" sz="quarter" idx="12"/>
          </p:nvPr>
        </p:nvSpPr>
        <p:spPr/>
        <p:txBody>
          <a:bodyPr/>
          <a:lstStyle/>
          <a:p>
            <a:fld id="{0BDE28F9-DF4C-4421-9B70-DBE64F175828}" type="slidenum">
              <a:rPr lang="en-US" smtClean="0"/>
              <a:t>91</a:t>
            </a:fld>
            <a:endParaRPr lang="en-US"/>
          </a:p>
        </p:txBody>
      </p:sp>
    </p:spTree>
    <p:extLst>
      <p:ext uri="{BB962C8B-B14F-4D97-AF65-F5344CB8AC3E}">
        <p14:creationId xmlns:p14="http://schemas.microsoft.com/office/powerpoint/2010/main" val="2892867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2"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2"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Conclusion</a:t>
            </a:r>
          </a:p>
        </p:txBody>
      </p:sp>
      <p:sp>
        <p:nvSpPr>
          <p:cNvPr id="3" name="Content Placeholder 2">
            <a:extLst>
              <a:ext uri="{FF2B5EF4-FFF2-40B4-BE49-F238E27FC236}">
                <a16:creationId xmlns:a16="http://schemas.microsoft.com/office/drawing/2014/main" id="{3C1EE037-5558-4756-B6C4-61D64BA56C8B}"/>
              </a:ext>
            </a:extLst>
          </p:cNvPr>
          <p:cNvSpPr>
            <a:spLocks noGrp="1"/>
          </p:cNvSpPr>
          <p:nvPr>
            <p:ph idx="1"/>
          </p:nvPr>
        </p:nvSpPr>
        <p:spPr>
          <a:xfrm>
            <a:off x="838198" y="1825625"/>
            <a:ext cx="10617487" cy="4351338"/>
          </a:xfrm>
        </p:spPr>
        <p:txBody>
          <a:bodyPr>
            <a:normAutofit/>
          </a:bodyPr>
          <a:lstStyle/>
          <a:p>
            <a:pPr marL="0" indent="0" algn="ctr">
              <a:buNone/>
            </a:pPr>
            <a:r>
              <a:rPr lang="en-US" sz="9600" b="1"/>
              <a:t>SOMEBODY</a:t>
            </a:r>
          </a:p>
          <a:p>
            <a:pPr marL="0" indent="0" algn="ctr">
              <a:buNone/>
            </a:pPr>
            <a:r>
              <a:rPr lang="en-US" sz="9600" b="1"/>
              <a:t>SHOULD DO</a:t>
            </a:r>
          </a:p>
          <a:p>
            <a:pPr marL="0" indent="0" algn="ctr">
              <a:buNone/>
            </a:pPr>
            <a:r>
              <a:rPr lang="en-US" sz="9600" b="1"/>
              <a:t>SOMETHING</a:t>
            </a:r>
          </a:p>
          <a:p>
            <a:pPr marL="1371600" indent="-1371600" algn="ctr">
              <a:buFont typeface="+mj-lt"/>
              <a:buAutoNum type="arabicPeriod"/>
            </a:pPr>
            <a:endParaRPr lang="en-US" sz="9600">
              <a:solidFill>
                <a:srgbClr val="FF0000"/>
              </a:solidFill>
            </a:endParaRPr>
          </a:p>
        </p:txBody>
      </p:sp>
      <p:sp>
        <p:nvSpPr>
          <p:cNvPr id="4" name="Slide Number Placeholder 3">
            <a:extLst>
              <a:ext uri="{FF2B5EF4-FFF2-40B4-BE49-F238E27FC236}">
                <a16:creationId xmlns:a16="http://schemas.microsoft.com/office/drawing/2014/main" id="{41678559-2C45-6A69-737B-C6E972E85023}"/>
              </a:ext>
            </a:extLst>
          </p:cNvPr>
          <p:cNvSpPr>
            <a:spLocks noGrp="1"/>
          </p:cNvSpPr>
          <p:nvPr>
            <p:ph type="sldNum" sz="quarter" idx="12"/>
          </p:nvPr>
        </p:nvSpPr>
        <p:spPr/>
        <p:txBody>
          <a:bodyPr/>
          <a:lstStyle/>
          <a:p>
            <a:fld id="{0BDE28F9-DF4C-4421-9B70-DBE64F175828}" type="slidenum">
              <a:rPr lang="en-US" smtClean="0"/>
              <a:t>92</a:t>
            </a:fld>
            <a:endParaRPr lang="en-US"/>
          </a:p>
        </p:txBody>
      </p:sp>
    </p:spTree>
    <p:extLst>
      <p:ext uri="{BB962C8B-B14F-4D97-AF65-F5344CB8AC3E}">
        <p14:creationId xmlns:p14="http://schemas.microsoft.com/office/powerpoint/2010/main" val="1925121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Takeaways</a:t>
            </a:r>
          </a:p>
        </p:txBody>
      </p:sp>
      <p:sp>
        <p:nvSpPr>
          <p:cNvPr id="3" name="Content Placeholder 2">
            <a:extLst>
              <a:ext uri="{FF2B5EF4-FFF2-40B4-BE49-F238E27FC236}">
                <a16:creationId xmlns:a16="http://schemas.microsoft.com/office/drawing/2014/main" id="{3C1EE037-5558-4756-B6C4-61D64BA56C8B}"/>
              </a:ext>
            </a:extLst>
          </p:cNvPr>
          <p:cNvSpPr>
            <a:spLocks noGrp="1"/>
          </p:cNvSpPr>
          <p:nvPr>
            <p:ph idx="1"/>
          </p:nvPr>
        </p:nvSpPr>
        <p:spPr>
          <a:xfrm>
            <a:off x="0" y="2392154"/>
            <a:ext cx="12192000" cy="3293029"/>
          </a:xfrm>
        </p:spPr>
        <p:txBody>
          <a:bodyPr>
            <a:noAutofit/>
          </a:bodyPr>
          <a:lstStyle/>
          <a:p>
            <a:pPr marL="0" indent="0" algn="ctr">
              <a:buNone/>
            </a:pPr>
            <a:r>
              <a:rPr lang="en-US" sz="25600" b="1">
                <a:solidFill>
                  <a:srgbClr val="6666FF"/>
                </a:solidFill>
                <a:effectLst>
                  <a:outerShdw blurRad="38100" dist="38100" dir="2700000" algn="tl">
                    <a:srgbClr val="000000">
                      <a:alpha val="43137"/>
                    </a:srgbClr>
                  </a:outerShdw>
                </a:effectLst>
              </a:rPr>
              <a:t>WE</a:t>
            </a:r>
            <a:r>
              <a:rPr lang="en-US" sz="25600">
                <a:solidFill>
                  <a:srgbClr val="6666FF"/>
                </a:solidFill>
                <a:effectLst>
                  <a:outerShdw blurRad="38100" dist="38100" dir="2700000" algn="tl">
                    <a:srgbClr val="000000">
                      <a:alpha val="43137"/>
                    </a:srgbClr>
                  </a:outerShdw>
                </a:effectLst>
              </a:rPr>
              <a:t> </a:t>
            </a:r>
            <a:r>
              <a:rPr lang="en-US" sz="25600" b="1">
                <a:solidFill>
                  <a:srgbClr val="6666FF"/>
                </a:solidFill>
                <a:effectLst>
                  <a:outerShdw blurRad="38100" dist="38100" dir="2700000" algn="tl">
                    <a:srgbClr val="000000">
                      <a:alpha val="43137"/>
                    </a:srgbClr>
                  </a:outerShdw>
                </a:effectLst>
              </a:rPr>
              <a:t>ARE!</a:t>
            </a:r>
          </a:p>
        </p:txBody>
      </p:sp>
      <p:sp>
        <p:nvSpPr>
          <p:cNvPr id="4" name="Slide Number Placeholder 3">
            <a:extLst>
              <a:ext uri="{FF2B5EF4-FFF2-40B4-BE49-F238E27FC236}">
                <a16:creationId xmlns:a16="http://schemas.microsoft.com/office/drawing/2014/main" id="{79EFC193-EECD-EBFE-B5D2-A32187B0BBA8}"/>
              </a:ext>
            </a:extLst>
          </p:cNvPr>
          <p:cNvSpPr>
            <a:spLocks noGrp="1"/>
          </p:cNvSpPr>
          <p:nvPr>
            <p:ph type="sldNum" sz="quarter" idx="12"/>
          </p:nvPr>
        </p:nvSpPr>
        <p:spPr/>
        <p:txBody>
          <a:bodyPr/>
          <a:lstStyle/>
          <a:p>
            <a:fld id="{0BDE28F9-DF4C-4421-9B70-DBE64F175828}" type="slidenum">
              <a:rPr lang="en-US" smtClean="0"/>
              <a:t>93</a:t>
            </a:fld>
            <a:endParaRPr lang="en-US"/>
          </a:p>
        </p:txBody>
      </p:sp>
    </p:spTree>
    <p:extLst>
      <p:ext uri="{BB962C8B-B14F-4D97-AF65-F5344CB8AC3E}">
        <p14:creationId xmlns:p14="http://schemas.microsoft.com/office/powerpoint/2010/main" val="116149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Takeaways</a:t>
            </a:r>
          </a:p>
        </p:txBody>
      </p:sp>
      <p:sp>
        <p:nvSpPr>
          <p:cNvPr id="3" name="Content Placeholder 2">
            <a:extLst>
              <a:ext uri="{FF2B5EF4-FFF2-40B4-BE49-F238E27FC236}">
                <a16:creationId xmlns:a16="http://schemas.microsoft.com/office/drawing/2014/main" id="{3C1EE037-5558-4756-B6C4-61D64BA56C8B}"/>
              </a:ext>
            </a:extLst>
          </p:cNvPr>
          <p:cNvSpPr>
            <a:spLocks noGrp="1"/>
          </p:cNvSpPr>
          <p:nvPr>
            <p:ph idx="1"/>
          </p:nvPr>
        </p:nvSpPr>
        <p:spPr>
          <a:xfrm>
            <a:off x="838198" y="1825624"/>
            <a:ext cx="10617487" cy="5032375"/>
          </a:xfrm>
        </p:spPr>
        <p:txBody>
          <a:bodyPr>
            <a:normAutofit lnSpcReduction="10000"/>
          </a:bodyPr>
          <a:lstStyle/>
          <a:p>
            <a:pPr marL="0" indent="0" algn="ctr">
              <a:buNone/>
            </a:pPr>
            <a:r>
              <a:rPr lang="en-US" sz="7200">
                <a:solidFill>
                  <a:srgbClr val="6666FF"/>
                </a:solidFill>
              </a:rPr>
              <a:t>North Star</a:t>
            </a:r>
          </a:p>
          <a:p>
            <a:pPr marL="0" indent="0" algn="ctr">
              <a:buNone/>
            </a:pPr>
            <a:endParaRPr lang="en-US" sz="1900">
              <a:solidFill>
                <a:srgbClr val="6666FF"/>
              </a:solidFill>
            </a:endParaRPr>
          </a:p>
          <a:p>
            <a:pPr marL="0" indent="0" algn="ctr">
              <a:buNone/>
            </a:pPr>
            <a:r>
              <a:rPr lang="en-US" sz="7200"/>
              <a:t>Make C++ such that </a:t>
            </a:r>
          </a:p>
          <a:p>
            <a:pPr marL="0" indent="0" algn="ctr">
              <a:buNone/>
            </a:pPr>
            <a:r>
              <a:rPr lang="en-US" sz="7200"/>
              <a:t>we</a:t>
            </a:r>
            <a:r>
              <a:rPr lang="en-US" sz="7200">
                <a:solidFill>
                  <a:srgbClr val="6666FF"/>
                </a:solidFill>
              </a:rPr>
              <a:t> </a:t>
            </a:r>
            <a:r>
              <a:rPr lang="en-US" sz="7200" i="1" u="sng">
                <a:solidFill>
                  <a:srgbClr val="6666FF"/>
                </a:solidFill>
              </a:rPr>
              <a:t>can</a:t>
            </a:r>
            <a:r>
              <a:rPr lang="en-US" sz="7200">
                <a:solidFill>
                  <a:srgbClr val="6666FF"/>
                </a:solidFill>
              </a:rPr>
              <a:t> </a:t>
            </a:r>
            <a:r>
              <a:rPr lang="en-US" sz="7200"/>
              <a:t>and</a:t>
            </a:r>
            <a:r>
              <a:rPr lang="en-US" sz="7200">
                <a:solidFill>
                  <a:srgbClr val="6666FF"/>
                </a:solidFill>
              </a:rPr>
              <a:t> </a:t>
            </a:r>
            <a:r>
              <a:rPr lang="en-US" sz="7200" i="1" u="sng">
                <a:solidFill>
                  <a:srgbClr val="6666FF"/>
                </a:solidFill>
              </a:rPr>
              <a:t>want</a:t>
            </a:r>
            <a:r>
              <a:rPr lang="en-US" sz="7200">
                <a:solidFill>
                  <a:srgbClr val="6666FF"/>
                </a:solidFill>
              </a:rPr>
              <a:t> </a:t>
            </a:r>
            <a:r>
              <a:rPr lang="en-US" sz="7200"/>
              <a:t>to use it</a:t>
            </a:r>
          </a:p>
          <a:p>
            <a:pPr marL="0" indent="0" algn="ctr">
              <a:buNone/>
            </a:pPr>
            <a:endParaRPr lang="en-US" sz="900"/>
          </a:p>
          <a:p>
            <a:pPr marL="0" indent="0" algn="ctr">
              <a:buNone/>
            </a:pPr>
            <a:r>
              <a:rPr lang="en-US" sz="7200" b="1" u="sng">
                <a:solidFill>
                  <a:srgbClr val="6666FF"/>
                </a:solidFill>
              </a:rPr>
              <a:t>25 years</a:t>
            </a:r>
            <a:r>
              <a:rPr lang="en-US" sz="7200" b="1"/>
              <a:t> from now</a:t>
            </a:r>
            <a:r>
              <a:rPr lang="en-US" sz="7200"/>
              <a:t>!</a:t>
            </a:r>
            <a:r>
              <a:rPr lang="en-US" sz="7200" b="1">
                <a:solidFill>
                  <a:srgbClr val="6666FF"/>
                </a:solidFill>
              </a:rPr>
              <a:t> </a:t>
            </a:r>
            <a:endParaRPr lang="en-US" sz="7200" b="1"/>
          </a:p>
        </p:txBody>
      </p:sp>
      <p:sp>
        <p:nvSpPr>
          <p:cNvPr id="4" name="Slide Number Placeholder 3">
            <a:extLst>
              <a:ext uri="{FF2B5EF4-FFF2-40B4-BE49-F238E27FC236}">
                <a16:creationId xmlns:a16="http://schemas.microsoft.com/office/drawing/2014/main" id="{8BFCEEE8-48F8-5E4B-ED2F-90A86DBDD24E}"/>
              </a:ext>
            </a:extLst>
          </p:cNvPr>
          <p:cNvSpPr>
            <a:spLocks noGrp="1"/>
          </p:cNvSpPr>
          <p:nvPr>
            <p:ph type="sldNum" sz="quarter" idx="12"/>
          </p:nvPr>
        </p:nvSpPr>
        <p:spPr/>
        <p:txBody>
          <a:bodyPr/>
          <a:lstStyle/>
          <a:p>
            <a:fld id="{0BDE28F9-DF4C-4421-9B70-DBE64F175828}" type="slidenum">
              <a:rPr lang="en-US" smtClean="0"/>
              <a:t>94</a:t>
            </a:fld>
            <a:endParaRPr lang="en-US"/>
          </a:p>
        </p:txBody>
      </p:sp>
    </p:spTree>
    <p:extLst>
      <p:ext uri="{BB962C8B-B14F-4D97-AF65-F5344CB8AC3E}">
        <p14:creationId xmlns:p14="http://schemas.microsoft.com/office/powerpoint/2010/main" val="1423623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left)">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wipe(left)">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wipe(left)">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Takeaways</a:t>
            </a:r>
          </a:p>
        </p:txBody>
      </p:sp>
      <p:sp>
        <p:nvSpPr>
          <p:cNvPr id="3" name="Content Placeholder 2">
            <a:extLst>
              <a:ext uri="{FF2B5EF4-FFF2-40B4-BE49-F238E27FC236}">
                <a16:creationId xmlns:a16="http://schemas.microsoft.com/office/drawing/2014/main" id="{3C1EE037-5558-4756-B6C4-61D64BA56C8B}"/>
              </a:ext>
            </a:extLst>
          </p:cNvPr>
          <p:cNvSpPr>
            <a:spLocks noGrp="1"/>
          </p:cNvSpPr>
          <p:nvPr>
            <p:ph idx="1"/>
          </p:nvPr>
        </p:nvSpPr>
        <p:spPr>
          <a:xfrm>
            <a:off x="0" y="1825625"/>
            <a:ext cx="12192000" cy="4351338"/>
          </a:xfrm>
        </p:spPr>
        <p:txBody>
          <a:bodyPr>
            <a:normAutofit fontScale="55000" lnSpcReduction="20000"/>
          </a:bodyPr>
          <a:lstStyle/>
          <a:p>
            <a:pPr marL="0" indent="0" algn="ctr">
              <a:buNone/>
            </a:pPr>
            <a:r>
              <a:rPr lang="en-US" sz="13500" u="sng">
                <a:solidFill>
                  <a:srgbClr val="6666FF"/>
                </a:solidFill>
              </a:rPr>
              <a:t>Our Top-Level  Strategy</a:t>
            </a:r>
          </a:p>
          <a:p>
            <a:pPr marL="0" indent="0" algn="ctr">
              <a:buNone/>
            </a:pPr>
            <a:r>
              <a:rPr lang="en-US" sz="11600">
                <a:solidFill>
                  <a:srgbClr val="00B0F0"/>
                </a:solidFill>
              </a:rPr>
              <a:t> </a:t>
            </a:r>
            <a:br>
              <a:rPr lang="en-US" sz="6500">
                <a:solidFill>
                  <a:srgbClr val="00B0F0"/>
                </a:solidFill>
              </a:rPr>
            </a:br>
            <a:r>
              <a:rPr lang="en-US" sz="14500"/>
              <a:t>Maximize</a:t>
            </a:r>
            <a:r>
              <a:rPr lang="en-US" sz="14500" b="1"/>
              <a:t> </a:t>
            </a:r>
            <a:r>
              <a:rPr lang="en-US" sz="14500"/>
              <a:t>the</a:t>
            </a:r>
            <a:r>
              <a:rPr lang="en-US" sz="14500" b="1"/>
              <a:t> </a:t>
            </a:r>
            <a:r>
              <a:rPr lang="en-US" sz="14500" b="1">
                <a:solidFill>
                  <a:srgbClr val="0070C0"/>
                </a:solidFill>
              </a:rPr>
              <a:t>S</a:t>
            </a:r>
            <a:r>
              <a:rPr lang="en-US" sz="14500" b="1"/>
              <a:t>.</a:t>
            </a:r>
            <a:r>
              <a:rPr lang="en-US" sz="14500" b="1">
                <a:solidFill>
                  <a:srgbClr val="00B050"/>
                </a:solidFill>
              </a:rPr>
              <a:t>H</a:t>
            </a:r>
            <a:r>
              <a:rPr lang="en-US" sz="14500" b="1"/>
              <a:t>.</a:t>
            </a:r>
            <a:r>
              <a:rPr lang="en-US" sz="14500" b="1">
                <a:solidFill>
                  <a:srgbClr val="FF0000"/>
                </a:solidFill>
              </a:rPr>
              <a:t>E</a:t>
            </a:r>
            <a:r>
              <a:rPr lang="en-US" sz="14500" b="1"/>
              <a:t>.</a:t>
            </a:r>
            <a:r>
              <a:rPr lang="en-US" sz="14500" b="1">
                <a:solidFill>
                  <a:srgbClr val="FF0000"/>
                </a:solidFill>
              </a:rPr>
              <a:t> </a:t>
            </a:r>
            <a:r>
              <a:rPr lang="en-US" sz="14500"/>
              <a:t>in</a:t>
            </a:r>
            <a:r>
              <a:rPr lang="en-US" sz="14500" b="1"/>
              <a:t> C++</a:t>
            </a:r>
            <a:endParaRPr lang="en-US" sz="11600" b="1"/>
          </a:p>
          <a:p>
            <a:pPr marL="0" indent="0" algn="ctr">
              <a:buNone/>
            </a:pPr>
            <a:endParaRPr lang="en-US" sz="5800" b="1"/>
          </a:p>
          <a:p>
            <a:pPr marL="0" indent="0" algn="ctr">
              <a:buNone/>
            </a:pPr>
            <a:r>
              <a:rPr lang="en-US" sz="14500" b="1">
                <a:solidFill>
                  <a:srgbClr val="0070C0"/>
                </a:solidFill>
              </a:rPr>
              <a:t>S</a:t>
            </a:r>
            <a:r>
              <a:rPr lang="en-US" sz="14500">
                <a:solidFill>
                  <a:srgbClr val="0070C0"/>
                </a:solidFill>
              </a:rPr>
              <a:t>afety</a:t>
            </a:r>
            <a:r>
              <a:rPr lang="en-US" sz="14500"/>
              <a:t>,</a:t>
            </a:r>
            <a:r>
              <a:rPr lang="en-US" sz="14500">
                <a:solidFill>
                  <a:srgbClr val="0070C0"/>
                </a:solidFill>
              </a:rPr>
              <a:t> </a:t>
            </a:r>
            <a:r>
              <a:rPr lang="en-US" sz="14500" b="1">
                <a:solidFill>
                  <a:srgbClr val="00B050"/>
                </a:solidFill>
              </a:rPr>
              <a:t>H</a:t>
            </a:r>
            <a:r>
              <a:rPr lang="en-US" sz="14500">
                <a:solidFill>
                  <a:srgbClr val="00B050"/>
                </a:solidFill>
              </a:rPr>
              <a:t>ealth</a:t>
            </a:r>
            <a:r>
              <a:rPr lang="en-US" sz="14500"/>
              <a:t>,</a:t>
            </a:r>
            <a:r>
              <a:rPr lang="en-US" sz="14500">
                <a:solidFill>
                  <a:srgbClr val="00B0F0"/>
                </a:solidFill>
              </a:rPr>
              <a:t> </a:t>
            </a:r>
            <a:r>
              <a:rPr lang="en-US" sz="14500" b="1">
                <a:solidFill>
                  <a:srgbClr val="FF0000"/>
                </a:solidFill>
              </a:rPr>
              <a:t>E</a:t>
            </a:r>
            <a:r>
              <a:rPr lang="en-US" sz="14500">
                <a:solidFill>
                  <a:srgbClr val="FF0000"/>
                </a:solidFill>
              </a:rPr>
              <a:t>fficiency</a:t>
            </a:r>
          </a:p>
        </p:txBody>
      </p:sp>
      <p:sp>
        <p:nvSpPr>
          <p:cNvPr id="4" name="Slide Number Placeholder 3">
            <a:extLst>
              <a:ext uri="{FF2B5EF4-FFF2-40B4-BE49-F238E27FC236}">
                <a16:creationId xmlns:a16="http://schemas.microsoft.com/office/drawing/2014/main" id="{7E12C9B3-5685-8F93-1E58-B931B3F19B81}"/>
              </a:ext>
            </a:extLst>
          </p:cNvPr>
          <p:cNvSpPr>
            <a:spLocks noGrp="1"/>
          </p:cNvSpPr>
          <p:nvPr>
            <p:ph type="sldNum" sz="quarter" idx="12"/>
          </p:nvPr>
        </p:nvSpPr>
        <p:spPr/>
        <p:txBody>
          <a:bodyPr/>
          <a:lstStyle/>
          <a:p>
            <a:fld id="{0BDE28F9-DF4C-4421-9B70-DBE64F175828}" type="slidenum">
              <a:rPr lang="en-US" smtClean="0"/>
              <a:t>95</a:t>
            </a:fld>
            <a:endParaRPr lang="en-US"/>
          </a:p>
        </p:txBody>
      </p:sp>
    </p:spTree>
    <p:extLst>
      <p:ext uri="{BB962C8B-B14F-4D97-AF65-F5344CB8AC3E}">
        <p14:creationId xmlns:p14="http://schemas.microsoft.com/office/powerpoint/2010/main" val="1524209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wipe(left)">
                                      <p:cBhvr>
                                        <p:cTn id="17"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Takeaways</a:t>
            </a:r>
            <a:endParaRPr lang="en-US">
              <a:solidFill>
                <a:srgbClr val="0070C0"/>
              </a:solidFill>
              <a:latin typeface="+mn-lt"/>
            </a:endParaRP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5"/>
            <a:ext cx="10515600" cy="4833592"/>
          </a:xfrm>
        </p:spPr>
        <p:txBody>
          <a:bodyPr>
            <a:normAutofit fontScale="92500" lnSpcReduction="10000"/>
          </a:bodyPr>
          <a:lstStyle/>
          <a:p>
            <a:pPr marL="0" indent="0" algn="ctr">
              <a:buNone/>
            </a:pPr>
            <a:r>
              <a:rPr lang="en-US" sz="7200" dirty="0">
                <a:solidFill>
                  <a:srgbClr val="002060"/>
                </a:solidFill>
              </a:rPr>
              <a:t>Making C++ </a:t>
            </a:r>
            <a:r>
              <a:rPr lang="en-US" sz="7200" dirty="0">
                <a:solidFill>
                  <a:srgbClr val="0070C0"/>
                </a:solidFill>
                <a:latin typeface="Amasis MT Pro Black" panose="02040A04050005020304" pitchFamily="18" charset="0"/>
              </a:rPr>
              <a:t>S</a:t>
            </a:r>
            <a:r>
              <a:rPr lang="en-US" sz="7200" dirty="0">
                <a:solidFill>
                  <a:srgbClr val="0070C0"/>
                </a:solidFill>
                <a:latin typeface="+mn-lt"/>
              </a:rPr>
              <a:t>afer</a:t>
            </a:r>
          </a:p>
          <a:p>
            <a:pPr>
              <a:buFont typeface="Wingdings" panose="05000000000000000000" pitchFamily="2" charset="2"/>
              <a:buChar char="Ø"/>
            </a:pPr>
            <a:r>
              <a:rPr lang="en-US" sz="7200" dirty="0">
                <a:solidFill>
                  <a:srgbClr val="0070C0"/>
                </a:solidFill>
              </a:rPr>
              <a:t> Contracts</a:t>
            </a:r>
          </a:p>
          <a:p>
            <a:pPr>
              <a:buFont typeface="Wingdings" panose="05000000000000000000" pitchFamily="2" charset="2"/>
              <a:buChar char="Ø"/>
            </a:pPr>
            <a:r>
              <a:rPr lang="en-US" sz="7200" dirty="0">
                <a:solidFill>
                  <a:srgbClr val="0070C0"/>
                </a:solidFill>
              </a:rPr>
              <a:t> Erroneous Behavior</a:t>
            </a:r>
          </a:p>
          <a:p>
            <a:pPr>
              <a:buFont typeface="Wingdings" panose="05000000000000000000" pitchFamily="2" charset="2"/>
              <a:buChar char="Ø"/>
            </a:pPr>
            <a:r>
              <a:rPr lang="en-US" sz="7200" dirty="0">
                <a:solidFill>
                  <a:srgbClr val="0070C0"/>
                </a:solidFill>
              </a:rPr>
              <a:t> </a:t>
            </a:r>
            <a:r>
              <a:rPr lang="en-US" sz="7200" i="1" dirty="0">
                <a:solidFill>
                  <a:srgbClr val="0070C0"/>
                </a:solidFill>
              </a:rPr>
              <a:t>Better Memory Safety Now</a:t>
            </a:r>
            <a:r>
              <a:rPr lang="en-US" sz="7200" dirty="0">
                <a:solidFill>
                  <a:srgbClr val="0070C0"/>
                </a:solidFill>
              </a:rPr>
              <a:t> </a:t>
            </a:r>
          </a:p>
          <a:p>
            <a:pPr>
              <a:buFont typeface="Wingdings" panose="05000000000000000000" pitchFamily="2" charset="2"/>
              <a:buChar char="Ø"/>
            </a:pPr>
            <a:r>
              <a:rPr lang="en-US" sz="7200" dirty="0">
                <a:solidFill>
                  <a:srgbClr val="0070C0"/>
                </a:solidFill>
              </a:rPr>
              <a:t> </a:t>
            </a:r>
            <a:r>
              <a:rPr lang="en-US" sz="7200" b="1" i="1" u="sng" dirty="0">
                <a:solidFill>
                  <a:srgbClr val="0070C0"/>
                </a:solidFill>
              </a:rPr>
              <a:t>Total</a:t>
            </a:r>
            <a:r>
              <a:rPr lang="en-US" sz="7200" b="1" i="1" dirty="0">
                <a:solidFill>
                  <a:srgbClr val="0070C0"/>
                </a:solidFill>
              </a:rPr>
              <a:t> UB-Safety by C++32!</a:t>
            </a:r>
          </a:p>
        </p:txBody>
      </p:sp>
      <p:sp>
        <p:nvSpPr>
          <p:cNvPr id="3" name="Slide Number Placeholder 2">
            <a:extLst>
              <a:ext uri="{FF2B5EF4-FFF2-40B4-BE49-F238E27FC236}">
                <a16:creationId xmlns:a16="http://schemas.microsoft.com/office/drawing/2014/main" id="{167FBC83-BDAB-F40D-6DC0-A3D8C7EA1C5D}"/>
              </a:ext>
            </a:extLst>
          </p:cNvPr>
          <p:cNvSpPr>
            <a:spLocks noGrp="1"/>
          </p:cNvSpPr>
          <p:nvPr>
            <p:ph type="sldNum" sz="quarter" idx="12"/>
          </p:nvPr>
        </p:nvSpPr>
        <p:spPr/>
        <p:txBody>
          <a:bodyPr/>
          <a:lstStyle/>
          <a:p>
            <a:fld id="{0BDE28F9-DF4C-4421-9B70-DBE64F175828}" type="slidenum">
              <a:rPr lang="en-US" smtClean="0"/>
              <a:t>96</a:t>
            </a:fld>
            <a:endParaRPr lang="en-US"/>
          </a:p>
        </p:txBody>
      </p:sp>
    </p:spTree>
    <p:extLst>
      <p:ext uri="{BB962C8B-B14F-4D97-AF65-F5344CB8AC3E}">
        <p14:creationId xmlns:p14="http://schemas.microsoft.com/office/powerpoint/2010/main" val="1130465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up)">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Takeaways</a:t>
            </a:r>
            <a:endParaRPr lang="en-US">
              <a:solidFill>
                <a:srgbClr val="00B050"/>
              </a:solidFill>
              <a:latin typeface="+mn-lt"/>
            </a:endParaRP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p:txBody>
          <a:bodyPr/>
          <a:lstStyle/>
          <a:p>
            <a:pPr marL="0" indent="0" algn="ctr">
              <a:buNone/>
            </a:pPr>
            <a:r>
              <a:rPr lang="en-US" sz="7200"/>
              <a:t>Making C++ </a:t>
            </a:r>
            <a:r>
              <a:rPr lang="en-US" sz="7200">
                <a:solidFill>
                  <a:srgbClr val="00B050"/>
                </a:solidFill>
                <a:latin typeface="Amasis MT Pro Black" panose="02040A04050005020304" pitchFamily="18" charset="0"/>
              </a:rPr>
              <a:t>H</a:t>
            </a:r>
            <a:r>
              <a:rPr lang="en-US" sz="7200">
                <a:solidFill>
                  <a:srgbClr val="00B050"/>
                </a:solidFill>
                <a:latin typeface="+mn-lt"/>
              </a:rPr>
              <a:t>ealthier</a:t>
            </a:r>
          </a:p>
          <a:p>
            <a:pPr>
              <a:buFont typeface="Wingdings" panose="05000000000000000000" pitchFamily="2" charset="2"/>
              <a:buChar char="Ø"/>
            </a:pPr>
            <a:r>
              <a:rPr lang="en-US" sz="7200">
                <a:solidFill>
                  <a:srgbClr val="00B050"/>
                </a:solidFill>
              </a:rPr>
              <a:t>Bug Fixes</a:t>
            </a:r>
          </a:p>
          <a:p>
            <a:pPr>
              <a:buFont typeface="Wingdings" panose="05000000000000000000" pitchFamily="2" charset="2"/>
              <a:buChar char="Ø"/>
            </a:pPr>
            <a:r>
              <a:rPr lang="en-US" sz="7200">
                <a:solidFill>
                  <a:srgbClr val="00B050"/>
                </a:solidFill>
              </a:rPr>
              <a:t>C++26 Conformance</a:t>
            </a:r>
          </a:p>
          <a:p>
            <a:pPr marL="0" indent="0">
              <a:buNone/>
            </a:pPr>
            <a:endParaRPr lang="en-US"/>
          </a:p>
        </p:txBody>
      </p:sp>
      <p:sp>
        <p:nvSpPr>
          <p:cNvPr id="3" name="Slide Number Placeholder 2">
            <a:extLst>
              <a:ext uri="{FF2B5EF4-FFF2-40B4-BE49-F238E27FC236}">
                <a16:creationId xmlns:a16="http://schemas.microsoft.com/office/drawing/2014/main" id="{B91B9D6E-3F9A-B6DE-554D-8EA34BF5EFDD}"/>
              </a:ext>
            </a:extLst>
          </p:cNvPr>
          <p:cNvSpPr>
            <a:spLocks noGrp="1"/>
          </p:cNvSpPr>
          <p:nvPr>
            <p:ph type="sldNum" sz="quarter" idx="12"/>
          </p:nvPr>
        </p:nvSpPr>
        <p:spPr/>
        <p:txBody>
          <a:bodyPr/>
          <a:lstStyle/>
          <a:p>
            <a:fld id="{0BDE28F9-DF4C-4421-9B70-DBE64F175828}" type="slidenum">
              <a:rPr lang="en-US" smtClean="0"/>
              <a:t>97</a:t>
            </a:fld>
            <a:endParaRPr lang="en-US"/>
          </a:p>
        </p:txBody>
      </p:sp>
    </p:spTree>
    <p:extLst>
      <p:ext uri="{BB962C8B-B14F-4D97-AF65-F5344CB8AC3E}">
        <p14:creationId xmlns:p14="http://schemas.microsoft.com/office/powerpoint/2010/main" val="98402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up)">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5B0F-237B-4653-9C2E-54EC59CE26F1}"/>
              </a:ext>
            </a:extLst>
          </p:cNvPr>
          <p:cNvSpPr>
            <a:spLocks noGrp="1"/>
          </p:cNvSpPr>
          <p:nvPr>
            <p:ph type="title"/>
          </p:nvPr>
        </p:nvSpPr>
        <p:spPr/>
        <p:txBody>
          <a:bodyPr/>
          <a:lstStyle/>
          <a:p>
            <a:pPr algn="ctr"/>
            <a:r>
              <a:rPr lang="en-US"/>
              <a:t>Takeaways</a:t>
            </a:r>
            <a:endParaRPr lang="en-US">
              <a:solidFill>
                <a:srgbClr val="FF0000"/>
              </a:solidFill>
              <a:latin typeface="+mn-lt"/>
            </a:endParaRPr>
          </a:p>
        </p:txBody>
      </p:sp>
      <p:sp>
        <p:nvSpPr>
          <p:cNvPr id="5" name="Content Placeholder 4">
            <a:extLst>
              <a:ext uri="{FF2B5EF4-FFF2-40B4-BE49-F238E27FC236}">
                <a16:creationId xmlns:a16="http://schemas.microsoft.com/office/drawing/2014/main" id="{C8E711E5-0CE3-41B3-BBF7-ADBD05EEDC74}"/>
              </a:ext>
            </a:extLst>
          </p:cNvPr>
          <p:cNvSpPr>
            <a:spLocks noGrp="1"/>
          </p:cNvSpPr>
          <p:nvPr>
            <p:ph idx="1"/>
          </p:nvPr>
        </p:nvSpPr>
        <p:spPr>
          <a:xfrm>
            <a:off x="838200" y="1825625"/>
            <a:ext cx="10810875" cy="4351338"/>
          </a:xfrm>
        </p:spPr>
        <p:txBody>
          <a:bodyPr>
            <a:normAutofit lnSpcReduction="10000"/>
          </a:bodyPr>
          <a:lstStyle/>
          <a:p>
            <a:pPr marL="0" indent="0">
              <a:buNone/>
            </a:pPr>
            <a:r>
              <a:rPr lang="en-US" sz="7200"/>
              <a:t> Making C++ more</a:t>
            </a:r>
            <a:r>
              <a:rPr lang="en-US" sz="7200">
                <a:latin typeface="Amasis MT Pro Black" panose="02040A04050005020304" pitchFamily="18" charset="0"/>
              </a:rPr>
              <a:t> </a:t>
            </a:r>
            <a:r>
              <a:rPr lang="en-US" sz="7200">
                <a:solidFill>
                  <a:srgbClr val="FF0000"/>
                </a:solidFill>
                <a:latin typeface="Amasis MT Pro Black" panose="02040A04050005020304" pitchFamily="18" charset="0"/>
              </a:rPr>
              <a:t>E</a:t>
            </a:r>
            <a:r>
              <a:rPr lang="en-US" sz="7200">
                <a:solidFill>
                  <a:srgbClr val="FF0000"/>
                </a:solidFill>
                <a:latin typeface="+mn-lt"/>
              </a:rPr>
              <a:t>fficient</a:t>
            </a:r>
          </a:p>
          <a:p>
            <a:pPr>
              <a:buFont typeface="Wingdings" panose="05000000000000000000" pitchFamily="2" charset="2"/>
              <a:buChar char="Ø"/>
            </a:pPr>
            <a:r>
              <a:rPr lang="en-US" sz="7200">
                <a:solidFill>
                  <a:srgbClr val="FF0000"/>
                </a:solidFill>
              </a:rPr>
              <a:t>Allocators </a:t>
            </a:r>
            <a:r>
              <a:rPr lang="en-US" sz="7200">
                <a:solidFill>
                  <a:schemeClr val="accent2">
                    <a:lumMod val="40000"/>
                    <a:lumOff val="60000"/>
                  </a:schemeClr>
                </a:solidFill>
              </a:rPr>
              <a:t>(Machine)</a:t>
            </a:r>
          </a:p>
          <a:p>
            <a:pPr>
              <a:buFont typeface="Wingdings" panose="05000000000000000000" pitchFamily="2" charset="2"/>
              <a:buChar char="Ø"/>
            </a:pPr>
            <a:r>
              <a:rPr lang="en-US" sz="7200" spc="-200">
                <a:solidFill>
                  <a:srgbClr val="FF0000"/>
                </a:solidFill>
              </a:rPr>
              <a:t>Trivial Relocation/Relocation</a:t>
            </a:r>
          </a:p>
          <a:p>
            <a:pPr>
              <a:buFont typeface="Wingdings" panose="05000000000000000000" pitchFamily="2" charset="2"/>
              <a:buChar char="Ø"/>
            </a:pPr>
            <a:r>
              <a:rPr lang="en-US" sz="7200">
                <a:solidFill>
                  <a:srgbClr val="FF0000"/>
                </a:solidFill>
              </a:rPr>
              <a:t>Reflection </a:t>
            </a:r>
            <a:r>
              <a:rPr lang="en-US" sz="7200">
                <a:solidFill>
                  <a:schemeClr val="accent2">
                    <a:lumMod val="40000"/>
                    <a:lumOff val="60000"/>
                  </a:schemeClr>
                </a:solidFill>
              </a:rPr>
              <a:t>(Human)</a:t>
            </a:r>
          </a:p>
        </p:txBody>
      </p:sp>
      <p:sp>
        <p:nvSpPr>
          <p:cNvPr id="3" name="Slide Number Placeholder 2">
            <a:extLst>
              <a:ext uri="{FF2B5EF4-FFF2-40B4-BE49-F238E27FC236}">
                <a16:creationId xmlns:a16="http://schemas.microsoft.com/office/drawing/2014/main" id="{207E5136-71B8-7808-598C-13501727C033}"/>
              </a:ext>
            </a:extLst>
          </p:cNvPr>
          <p:cNvSpPr>
            <a:spLocks noGrp="1"/>
          </p:cNvSpPr>
          <p:nvPr>
            <p:ph type="sldNum" sz="quarter" idx="12"/>
          </p:nvPr>
        </p:nvSpPr>
        <p:spPr/>
        <p:txBody>
          <a:bodyPr/>
          <a:lstStyle/>
          <a:p>
            <a:fld id="{0BDE28F9-DF4C-4421-9B70-DBE64F175828}" type="slidenum">
              <a:rPr lang="en-US" smtClean="0"/>
              <a:t>98</a:t>
            </a:fld>
            <a:endParaRPr lang="en-US"/>
          </a:p>
        </p:txBody>
      </p:sp>
    </p:spTree>
    <p:extLst>
      <p:ext uri="{BB962C8B-B14F-4D97-AF65-F5344CB8AC3E}">
        <p14:creationId xmlns:p14="http://schemas.microsoft.com/office/powerpoint/2010/main" val="2234351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up)">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EB09A6-3FD9-59BB-1503-AEE3ECA467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29E919-1681-C5E0-EDA3-EDC02660EAFB}"/>
              </a:ext>
            </a:extLst>
          </p:cNvPr>
          <p:cNvSpPr>
            <a:spLocks noGrp="1"/>
          </p:cNvSpPr>
          <p:nvPr>
            <p:ph type="title"/>
          </p:nvPr>
        </p:nvSpPr>
        <p:spPr/>
        <p:txBody>
          <a:bodyPr/>
          <a:lstStyle/>
          <a:p>
            <a:pPr algn="ctr"/>
            <a:r>
              <a:rPr lang="en-US" b="1"/>
              <a:t>C++ </a:t>
            </a:r>
            <a:r>
              <a:rPr lang="en-US" sz="4400" b="1" i="1">
                <a:solidFill>
                  <a:srgbClr val="0070C0"/>
                </a:solidFill>
              </a:rPr>
              <a:t>S</a:t>
            </a:r>
            <a:r>
              <a:rPr lang="en-US" sz="4400" i="1">
                <a:solidFill>
                  <a:srgbClr val="0070C0"/>
                </a:solidFill>
                <a:latin typeface="+mj-lt"/>
              </a:rPr>
              <a:t>afety</a:t>
            </a:r>
            <a:r>
              <a:rPr lang="en-US" sz="4400" i="1"/>
              <a:t>, </a:t>
            </a:r>
            <a:r>
              <a:rPr lang="en-US" sz="4400" b="1" i="1">
                <a:solidFill>
                  <a:srgbClr val="00B050"/>
                </a:solidFill>
              </a:rPr>
              <a:t>H</a:t>
            </a:r>
            <a:r>
              <a:rPr lang="en-US" sz="4400" i="1">
                <a:solidFill>
                  <a:srgbClr val="00B050"/>
                </a:solidFill>
                <a:latin typeface="+mj-lt"/>
              </a:rPr>
              <a:t>ealth</a:t>
            </a:r>
            <a:r>
              <a:rPr lang="en-US" sz="4400" i="1">
                <a:latin typeface="+mj-lt"/>
              </a:rPr>
              <a:t>, and </a:t>
            </a:r>
            <a:r>
              <a:rPr lang="en-US" sz="4400" b="1" i="1">
                <a:solidFill>
                  <a:srgbClr val="FF0000"/>
                </a:solidFill>
              </a:rPr>
              <a:t>E</a:t>
            </a:r>
            <a:r>
              <a:rPr lang="en-US" sz="4400" i="1">
                <a:solidFill>
                  <a:srgbClr val="FF0000"/>
                </a:solidFill>
                <a:latin typeface="+mj-lt"/>
              </a:rPr>
              <a:t>fficiency </a:t>
            </a:r>
            <a:r>
              <a:rPr lang="en-US" sz="4400" b="1">
                <a:latin typeface="+mj-lt"/>
              </a:rPr>
              <a:t>Roadmap</a:t>
            </a:r>
            <a:endParaRPr lang="en-US"/>
          </a:p>
        </p:txBody>
      </p:sp>
      <p:sp>
        <p:nvSpPr>
          <p:cNvPr id="3" name="Content Placeholder 2">
            <a:extLst>
              <a:ext uri="{FF2B5EF4-FFF2-40B4-BE49-F238E27FC236}">
                <a16:creationId xmlns:a16="http://schemas.microsoft.com/office/drawing/2014/main" id="{C2FD3C9F-2C55-5153-DA41-CD98BA0C8F7B}"/>
              </a:ext>
            </a:extLst>
          </p:cNvPr>
          <p:cNvSpPr>
            <a:spLocks noGrp="1"/>
          </p:cNvSpPr>
          <p:nvPr>
            <p:ph idx="1"/>
          </p:nvPr>
        </p:nvSpPr>
        <p:spPr>
          <a:xfrm>
            <a:off x="838200" y="1825625"/>
            <a:ext cx="10515600" cy="4667250"/>
          </a:xfrm>
          <a:solidFill>
            <a:schemeClr val="accent5">
              <a:lumMod val="20000"/>
              <a:lumOff val="80000"/>
            </a:schemeClr>
          </a:solidFill>
        </p:spPr>
        <p:txBody>
          <a:bodyPr>
            <a:noAutofit/>
          </a:bodyPr>
          <a:lstStyle/>
          <a:p>
            <a:pPr marL="0" indent="0" algn="ctr">
              <a:lnSpc>
                <a:spcPts val="12000"/>
              </a:lnSpc>
              <a:buNone/>
            </a:pPr>
            <a:r>
              <a:rPr lang="en-US" sz="9600" b="1"/>
              <a:t>C++ </a:t>
            </a:r>
            <a:r>
              <a:rPr lang="en-US" sz="9600" b="1" i="1">
                <a:solidFill>
                  <a:srgbClr val="0070C0"/>
                </a:solidFill>
              </a:rPr>
              <a:t>S</a:t>
            </a:r>
            <a:r>
              <a:rPr lang="en-US" sz="9600" i="1">
                <a:solidFill>
                  <a:srgbClr val="0070C0"/>
                </a:solidFill>
                <a:latin typeface="+mj-lt"/>
              </a:rPr>
              <a:t>afety</a:t>
            </a:r>
            <a:r>
              <a:rPr lang="en-US" sz="9600" i="1"/>
              <a:t>, </a:t>
            </a:r>
            <a:r>
              <a:rPr lang="en-US" sz="9600" b="1" i="1">
                <a:solidFill>
                  <a:srgbClr val="00B050"/>
                </a:solidFill>
              </a:rPr>
              <a:t>H</a:t>
            </a:r>
            <a:r>
              <a:rPr lang="en-US" sz="9600" i="1">
                <a:solidFill>
                  <a:srgbClr val="00B050"/>
                </a:solidFill>
                <a:latin typeface="+mj-lt"/>
              </a:rPr>
              <a:t>ealth</a:t>
            </a:r>
            <a:r>
              <a:rPr lang="en-US" sz="9600" i="1">
                <a:latin typeface="+mj-lt"/>
              </a:rPr>
              <a:t>, and </a:t>
            </a:r>
            <a:r>
              <a:rPr lang="en-US" sz="9600" b="1" i="1">
                <a:solidFill>
                  <a:srgbClr val="FF0000"/>
                </a:solidFill>
              </a:rPr>
              <a:t>E</a:t>
            </a:r>
            <a:r>
              <a:rPr lang="en-US" sz="9600" i="1">
                <a:solidFill>
                  <a:srgbClr val="FF0000"/>
                </a:solidFill>
                <a:latin typeface="+mj-lt"/>
              </a:rPr>
              <a:t>fficiency </a:t>
            </a:r>
            <a:br>
              <a:rPr lang="en-US" sz="9600" i="1">
                <a:solidFill>
                  <a:srgbClr val="FF0000"/>
                </a:solidFill>
                <a:latin typeface="+mj-lt"/>
              </a:rPr>
            </a:br>
            <a:r>
              <a:rPr lang="en-US" sz="9600" b="1">
                <a:latin typeface="+mj-lt"/>
              </a:rPr>
              <a:t>Roadmap</a:t>
            </a:r>
            <a:endParaRPr lang="en-US" sz="11600"/>
          </a:p>
        </p:txBody>
      </p:sp>
      <p:sp>
        <p:nvSpPr>
          <p:cNvPr id="4" name="Slide Number Placeholder 3">
            <a:extLst>
              <a:ext uri="{FF2B5EF4-FFF2-40B4-BE49-F238E27FC236}">
                <a16:creationId xmlns:a16="http://schemas.microsoft.com/office/drawing/2014/main" id="{44761B20-D0E1-4EB0-86D5-52E4047AB1FE}"/>
              </a:ext>
            </a:extLst>
          </p:cNvPr>
          <p:cNvSpPr>
            <a:spLocks noGrp="1"/>
          </p:cNvSpPr>
          <p:nvPr>
            <p:ph type="sldNum" sz="quarter" idx="12"/>
          </p:nvPr>
        </p:nvSpPr>
        <p:spPr/>
        <p:txBody>
          <a:bodyPr/>
          <a:lstStyle/>
          <a:p>
            <a:fld id="{0BDE28F9-DF4C-4421-9B70-DBE64F175828}" type="slidenum">
              <a:rPr lang="en-US" smtClean="0"/>
              <a:t>99</a:t>
            </a:fld>
            <a:endParaRPr lang="en-US"/>
          </a:p>
        </p:txBody>
      </p:sp>
    </p:spTree>
    <p:extLst>
      <p:ext uri="{BB962C8B-B14F-4D97-AF65-F5344CB8AC3E}">
        <p14:creationId xmlns:p14="http://schemas.microsoft.com/office/powerpoint/2010/main" val="22042938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8970b4ba-8633-45e0-a3b9-35784ef4027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B7A3D9EEF448745944AD164116A6D33" ma:contentTypeVersion="15" ma:contentTypeDescription="Create a new document." ma:contentTypeScope="" ma:versionID="2066f02b85000edee9c0a04723c5d17d">
  <xsd:schema xmlns:xsd="http://www.w3.org/2001/XMLSchema" xmlns:xs="http://www.w3.org/2001/XMLSchema" xmlns:p="http://schemas.microsoft.com/office/2006/metadata/properties" xmlns:ns3="8970b4ba-8633-45e0-a3b9-35784ef40270" xmlns:ns4="aa6f166d-f6eb-4983-ba4f-12fe54ed5d92" targetNamespace="http://schemas.microsoft.com/office/2006/metadata/properties" ma:root="true" ma:fieldsID="8f782141eeb615d70e8350151d39a0a6" ns3:_="" ns4:_="">
    <xsd:import namespace="8970b4ba-8633-45e0-a3b9-35784ef40270"/>
    <xsd:import namespace="aa6f166d-f6eb-4983-ba4f-12fe54ed5d92"/>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4:SharedWithUsers" minOccurs="0"/>
                <xsd:element ref="ns4:SharedWithDetails" minOccurs="0"/>
                <xsd:element ref="ns4:SharingHintHash" minOccurs="0"/>
                <xsd:element ref="ns3:MediaServiceSearchProperties" minOccurs="0"/>
                <xsd:element ref="ns3:MediaServiceDateTaken" minOccurs="0"/>
                <xsd:element ref="ns3:MediaServiceSystemTags" minOccurs="0"/>
                <xsd:element ref="ns3:MediaServiceGenerationTime" minOccurs="0"/>
                <xsd:element ref="ns3:MediaServiceEventHashCode" minOccurs="0"/>
                <xsd:element ref="ns3:MediaLengthInSeconds" minOccurs="0"/>
                <xsd:element ref="ns3:MediaServiceOCR"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970b4ba-8633-45e0-a3b9-35784ef4027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element name="MediaServiceSearchProperties" ma:index="15" nillable="true" ma:displayName="MediaServiceSearchProperties" ma:hidden="true" ma:internalName="MediaServiceSearchProperties" ma:readOnly="true">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OCR" ma:index="21" nillable="true" ma:displayName="Extracted Text" ma:internalName="MediaServiceOCR" ma:readOnly="true">
      <xsd:simpleType>
        <xsd:restriction base="dms:Note">
          <xsd:maxLength value="255"/>
        </xsd:restriction>
      </xsd:simpleType>
    </xsd:element>
    <xsd:element name="MediaServiceLocation" ma:index="22" nillable="true" ma:displayName="Location" ma:descrip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a6f166d-f6eb-4983-ba4f-12fe54ed5d92"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620F55E-07E9-42E9-9072-AAF5222705E2}">
  <ds:schemaRefs>
    <ds:schemaRef ds:uri="http://schemas.microsoft.com/sharepoint/v3/contenttype/forms"/>
  </ds:schemaRefs>
</ds:datastoreItem>
</file>

<file path=customXml/itemProps2.xml><?xml version="1.0" encoding="utf-8"?>
<ds:datastoreItem xmlns:ds="http://schemas.openxmlformats.org/officeDocument/2006/customXml" ds:itemID="{8CCD9986-07F8-4DEE-A95B-6E9B5A45247B}">
  <ds:schemaRefs>
    <ds:schemaRef ds:uri="8970b4ba-8633-45e0-a3b9-35784ef40270"/>
    <ds:schemaRef ds:uri="aa6f166d-f6eb-4983-ba4f-12fe54ed5d9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BAF07A80-73AA-4BE3-AE43-2621BF360216}">
  <ds:schemaRefs>
    <ds:schemaRef ds:uri="8970b4ba-8633-45e0-a3b9-35784ef40270"/>
    <ds:schemaRef ds:uri="aa6f166d-f6eb-4983-ba4f-12fe54ed5d9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21218</TotalTime>
  <Words>8303</Words>
  <Application>Microsoft Office PowerPoint</Application>
  <PresentationFormat>Widescreen</PresentationFormat>
  <Paragraphs>1570</Paragraphs>
  <Slides>135</Slides>
  <Notes>38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135</vt:i4>
      </vt:variant>
    </vt:vector>
  </HeadingPairs>
  <TitlesOfParts>
    <vt:vector size="145" baseType="lpstr">
      <vt:lpstr>40</vt:lpstr>
      <vt:lpstr>Amasis MT Pro Black</vt:lpstr>
      <vt:lpstr>Arial</vt:lpstr>
      <vt:lpstr>Arial Black</vt:lpstr>
      <vt:lpstr>Calibri</vt:lpstr>
      <vt:lpstr>Calibri Light</vt:lpstr>
      <vt:lpstr>Consolas</vt:lpstr>
      <vt:lpstr>Courier New</vt:lpstr>
      <vt:lpstr>Wingdings</vt:lpstr>
      <vt:lpstr>Office Theme</vt:lpstr>
      <vt:lpstr>PowerPoint Presentation</vt:lpstr>
      <vt:lpstr>What C++ Needs to be Safe?</vt:lpstr>
      <vt:lpstr>What C++ Needs to be Safe? John Lakos Bloomberg, CTO Revised Monday, September 15, 2025</vt:lpstr>
      <vt:lpstr>Abstract</vt:lpstr>
      <vt:lpstr>Introduction and Motivation</vt:lpstr>
      <vt:lpstr>Motivation</vt:lpstr>
      <vt:lpstr>Our Top-Level  Strategy</vt:lpstr>
      <vt:lpstr>Our Top-Level  Strategy</vt:lpstr>
      <vt:lpstr>Making C++ Safer</vt:lpstr>
      <vt:lpstr>Making C++ Healthier</vt:lpstr>
      <vt:lpstr>Making C++ more Efficient</vt:lpstr>
      <vt:lpstr>Safe, Healthy, and Efficient</vt:lpstr>
      <vt:lpstr>From WG21 Proposal To Production</vt:lpstr>
      <vt:lpstr>History of Contracts Proposals  for C++</vt:lpstr>
      <vt:lpstr>History of Contracts Proposals  for C++</vt:lpstr>
      <vt:lpstr>From WG21 Proposal To Production</vt:lpstr>
      <vt:lpstr>From WG21 Proposal To Production</vt:lpstr>
      <vt:lpstr>From WG21 Proposal To Production</vt:lpstr>
      <vt:lpstr>What does it mean to be “Safe”?</vt:lpstr>
      <vt:lpstr>What does it mean to be “Safe”?</vt:lpstr>
      <vt:lpstr>What does it mean to be “Safe”?</vt:lpstr>
      <vt:lpstr>What does it mean to be “Safe”?</vt:lpstr>
      <vt:lpstr>What does it mean to be “Safe”?</vt:lpstr>
      <vt:lpstr>What does it mean to be “Safe”?</vt:lpstr>
      <vt:lpstr>What does it mean to be “Safe”?</vt:lpstr>
      <vt:lpstr>What does it mean to be “Safe”?</vt:lpstr>
      <vt:lpstr>Tools That Address UB In C++</vt:lpstr>
      <vt:lpstr>Tools That Address UB In C++</vt:lpstr>
      <vt:lpstr>Runtime Contract Checking</vt:lpstr>
      <vt:lpstr>Safe — Contracts</vt:lpstr>
      <vt:lpstr>Safe — Contracts</vt:lpstr>
      <vt:lpstr>Safe — Contracts</vt:lpstr>
      <vt:lpstr>Safe — Contracts</vt:lpstr>
      <vt:lpstr>Safe — Contracts</vt:lpstr>
      <vt:lpstr>Safe — Contracts</vt:lpstr>
      <vt:lpstr>Safe — Contracts</vt:lpstr>
      <vt:lpstr>Safe — Contracts</vt:lpstr>
      <vt:lpstr>Safe — Contracts</vt:lpstr>
      <vt:lpstr>Safe — Contracts</vt:lpstr>
      <vt:lpstr>Safe — Contracts</vt:lpstr>
      <vt:lpstr>Safe — Contracts</vt:lpstr>
      <vt:lpstr>Safe — Contracts</vt:lpstr>
      <vt:lpstr>Safe — Contracts</vt:lpstr>
      <vt:lpstr>Safe — Contracts</vt:lpstr>
      <vt:lpstr>Safe — Contracts</vt:lpstr>
      <vt:lpstr>Safe — Contracts</vt:lpstr>
      <vt:lpstr>Safe — Contracts</vt:lpstr>
      <vt:lpstr>Erroneous Behavior (EB)</vt:lpstr>
      <vt:lpstr>Safe — Erroneous Behavior (EB)</vt:lpstr>
      <vt:lpstr>Safe — Erroneous Behavior (EB)</vt:lpstr>
      <vt:lpstr>Erroneous Behavior vs. Runtime Checking</vt:lpstr>
      <vt:lpstr>Symbolic Contract Assertions</vt:lpstr>
      <vt:lpstr>Symbolic Contract Assertions</vt:lpstr>
      <vt:lpstr>Symbolic Contract Assertions</vt:lpstr>
      <vt:lpstr>Symbolic Contract Assertions</vt:lpstr>
      <vt:lpstr>Source-Code Subsetting (was “Profiles”)</vt:lpstr>
      <vt:lpstr>Source-Code Subsetting</vt:lpstr>
      <vt:lpstr>Exclusivity Enforced at Compile Time</vt:lpstr>
      <vt:lpstr>Exclusivity Enforced at Compile Time</vt:lpstr>
      <vt:lpstr>Exclusivity Enforced at Compile Time</vt:lpstr>
      <vt:lpstr>Reference Counting Enforced at Run Time</vt:lpstr>
      <vt:lpstr>Reference Counting Enforced at Run Time</vt:lpstr>
      <vt:lpstr>Reference Counting Enforced at Run Time</vt:lpstr>
      <vt:lpstr>Reference Counting Enforced at Run Time</vt:lpstr>
      <vt:lpstr>Reference Counting Enforced at Run Time</vt:lpstr>
      <vt:lpstr>Exclusivity Enforced at Run Time</vt:lpstr>
      <vt:lpstr>Exclusivity Enforced at Run Time</vt:lpstr>
      <vt:lpstr>Exclusivity Enforced at Run Time</vt:lpstr>
      <vt:lpstr>Current Safety-Project Priorities</vt:lpstr>
      <vt:lpstr>Safety — Contracts, EB, Memory Safety</vt:lpstr>
      <vt:lpstr>Safety — Contracts, EB, Memory Safety</vt:lpstr>
      <vt:lpstr>Safety — Contracts, EB, Memory Safety</vt:lpstr>
      <vt:lpstr>Safety — Contracts, EB, Memory Safety</vt:lpstr>
      <vt:lpstr>Interaction of Various Techniques </vt:lpstr>
      <vt:lpstr>Current Safety-Project Priorities</vt:lpstr>
      <vt:lpstr>Healthy — Bug Fixes </vt:lpstr>
      <vt:lpstr>Healthy — C++26 Conformance </vt:lpstr>
      <vt:lpstr>Efficient — Allocators  </vt:lpstr>
      <vt:lpstr>Efficient —  Trivial Relocation</vt:lpstr>
      <vt:lpstr>Efficient —  Trivial Relocation</vt:lpstr>
      <vt:lpstr>Efficient —  Trivial Relocation</vt:lpstr>
      <vt:lpstr>Efficient —  Trivial Relocation</vt:lpstr>
      <vt:lpstr>Efficient —  Trivial Relocation</vt:lpstr>
      <vt:lpstr>Efficient —  Trivial Relocation</vt:lpstr>
      <vt:lpstr>Efficient — Relocation</vt:lpstr>
      <vt:lpstr>Efficient — Relocation</vt:lpstr>
      <vt:lpstr>Efficient — Reflection</vt:lpstr>
      <vt:lpstr>Current Project Priorities</vt:lpstr>
      <vt:lpstr>Major Projects</vt:lpstr>
      <vt:lpstr>Summary and Conclusion</vt:lpstr>
      <vt:lpstr>Conclusion</vt:lpstr>
      <vt:lpstr>Conclusion</vt:lpstr>
      <vt:lpstr>Takeaways</vt:lpstr>
      <vt:lpstr>Takeaways</vt:lpstr>
      <vt:lpstr>Takeaways</vt:lpstr>
      <vt:lpstr>Takeaways</vt:lpstr>
      <vt:lpstr>Takeaways</vt:lpstr>
      <vt:lpstr>Takeaways</vt:lpstr>
      <vt:lpstr>C++ Safety, Health, and Efficiency Roadmap</vt:lpstr>
      <vt:lpstr>C++ Safety, Health, and Efficiency Roadmap</vt:lpstr>
      <vt:lpstr>C++ Safety, Health, and Efficiency Roadmap</vt:lpstr>
      <vt:lpstr>C++ Safety, Health, and Efficiency Roadmap</vt:lpstr>
      <vt:lpstr>C++ Safety, Health, and Efficiency Roadmap</vt:lpstr>
      <vt:lpstr>C++ Safety, Health, and Efficiency Roadmap</vt:lpstr>
      <vt:lpstr>Importantly</vt:lpstr>
      <vt:lpstr>Importantly</vt:lpstr>
      <vt:lpstr>Who Are We?</vt:lpstr>
      <vt:lpstr>Who Are We?</vt:lpstr>
      <vt:lpstr>Thank You For Coming; Questions?</vt:lpstr>
      <vt:lpstr>Bonus Material: const-ification</vt:lpstr>
      <vt:lpstr>Safe — Contracts</vt:lpstr>
      <vt:lpstr>Safe — Contracts</vt:lpstr>
      <vt:lpstr>Safe — Contracts</vt:lpstr>
      <vt:lpstr>Safe — Contracts</vt:lpstr>
      <vt:lpstr>Safe — Contracts</vt:lpstr>
      <vt:lpstr>Safe — Contracts</vt:lpstr>
      <vt:lpstr>Safe — Contracts</vt:lpstr>
      <vt:lpstr>Safe — Contracts</vt:lpstr>
      <vt:lpstr>Safe — Contracts</vt:lpstr>
      <vt:lpstr>Safety — Contracts</vt:lpstr>
      <vt:lpstr>Safety — Contracts</vt:lpstr>
      <vt:lpstr>Safety — Contracts</vt:lpstr>
      <vt:lpstr>Safety — Contracts</vt:lpstr>
      <vt:lpstr>Safety — Contracts</vt:lpstr>
      <vt:lpstr>Safety — Contracts</vt:lpstr>
      <vt:lpstr>Safety — Contracts</vt:lpstr>
      <vt:lpstr>Safety — Contracts</vt:lpstr>
      <vt:lpstr>Safety — Contracts</vt:lpstr>
      <vt:lpstr>Safety — Contracts</vt:lpstr>
      <vt:lpstr>Safety — Contracts</vt:lpstr>
      <vt:lpstr>Safety — Contracts</vt:lpstr>
      <vt:lpstr>Safety — Contracts</vt:lpstr>
      <vt:lpstr>Safety — Contracts</vt:lpstr>
      <vt:lpstr>Thank You Again For Coming; The End</vt:lpstr>
      <vt:lpstr>We are hiring!   Questions?</vt:lpstr>
    </vt:vector>
  </TitlesOfParts>
  <Company>Bloomberg LP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Breakdown</dc:title>
  <dc:creator>Pablo Halpern</dc:creator>
  <cp:lastModifiedBy>Lakos, John</cp:lastModifiedBy>
  <cp:revision>17</cp:revision>
  <dcterms:created xsi:type="dcterms:W3CDTF">2024-07-20T17:10:19Z</dcterms:created>
  <dcterms:modified xsi:type="dcterms:W3CDTF">2025-09-15T22:13:26Z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0x0101008B7A3D9EEF448745944AD164116A6D33</vt:lpwstr>
  </property>
</Properties>
</file>

<file path=docProps/thumbnail.jpeg>
</file>